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B681C-688C-4907-B06E-F480A5230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745977-1902-488F-8C48-0CC7B84C2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CE407-481B-4143-9276-6F6199BB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F90-E2ED-4F5E-9396-88EF538F7E16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62935-06BD-42FE-9727-D3A0A0BE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F1B27-BC1A-472D-B56C-2E3032A0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31C-9635-4CC3-BB38-95E098FD1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43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B818B-AE28-474B-B081-43B717D0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E0DD91-17C1-4BAC-8130-ED91DA32A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59B44-93B4-4C13-84DB-9BED0275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F90-E2ED-4F5E-9396-88EF538F7E16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784E4-93A0-4898-8C1B-D5F83A16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DEB6C-0A2A-4AD6-BAC0-6E1C1260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31C-9635-4CC3-BB38-95E098FD1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67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0CF2B9-AC9B-46D0-B284-34631E2C8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C5C438-86E3-40E3-85CA-6C3409153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7F012-4EDE-42FF-A42A-DF7A158C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F90-E2ED-4F5E-9396-88EF538F7E16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2BDAD-4A71-494A-9530-A85C37DA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5ADFC-711C-4ADE-ABB2-E6991CB5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31C-9635-4CC3-BB38-95E098FD1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4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4FFC1-FD47-4584-B4A6-A51CCF96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86BEF-9DE5-4BF9-B0DB-50817104E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AA0E0-70B5-4D1D-A75F-A2B95D10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F90-E2ED-4F5E-9396-88EF538F7E16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F2E09-3642-44AD-A2D8-0019EA911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B1CC1-5BC2-4AB8-8AA7-8FE14C1F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31C-9635-4CC3-BB38-95E098FD1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8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6D904-42AB-4246-A7AC-3168BEF0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952A6-DBFE-4D4A-9FB8-D4E7313E6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33E90-0450-4077-9048-97D6EB7A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F90-E2ED-4F5E-9396-88EF538F7E16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A72F8-EF35-4DFA-BD42-3E646B9D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7E23D-E827-41FD-99E7-93DF2987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31C-9635-4CC3-BB38-95E098FD1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87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C0D7B-1546-4C90-B742-C5F487C2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26B05-269F-4915-846C-D16A404E7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D7F479-F9C8-497A-9B99-5A2A1365E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9039F6-471B-4B84-968E-E323B621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F90-E2ED-4F5E-9396-88EF538F7E16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E180F-901C-4129-B07D-685CF5A6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9E0961-2BF4-4817-8024-8124A88E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31C-9635-4CC3-BB38-95E098FD1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5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000DD-4042-46B6-B8A9-A4F57ECB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C0471D-96FC-454F-BF4C-79053A3D9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D95B0C-02C4-47BD-A240-70079CCC7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B95A9F-D7F7-4C2A-A693-8F1AD72B1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99114-F4CA-45D0-AA0B-8F3C8C70D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404159-70DB-4D65-8EAD-FBF65609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F90-E2ED-4F5E-9396-88EF538F7E16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41C41F-AA47-434A-B040-DBD83474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B19F3D-3EB9-405E-BDFD-67C328F6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31C-9635-4CC3-BB38-95E098FD1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1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8EB14-B7BB-414B-9BA3-0909E142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291575-0742-4F37-9A2A-20A269D5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F90-E2ED-4F5E-9396-88EF538F7E16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34E783-45E2-485F-83A2-504C99FE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FDE0E4-DAC8-47CF-812C-D45DC467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31C-9635-4CC3-BB38-95E098FD1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81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7FD812-B58D-4B9B-AC4D-49125811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F90-E2ED-4F5E-9396-88EF538F7E16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F51E7F-D8D9-48E0-A162-39BBD848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56D9B-FDD6-4A8A-A7A4-FC53781D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31C-9635-4CC3-BB38-95E098FD1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0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C6320-C922-4462-925D-B00705A3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60F3F-2AA6-4F8E-96FC-EDD778A9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2ACA1-7172-44B5-A3E2-526E08D48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5AA0A-D3E9-46A6-9F7B-29F48ABB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F90-E2ED-4F5E-9396-88EF538F7E16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4938AD-F7EB-4128-AF16-A09876F4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ECFC5-106E-48EE-92C4-9DBBA7F1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31C-9635-4CC3-BB38-95E098FD1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29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A6122-1393-48DA-8B3C-D6DDA8F8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E3A93F-13E2-46E6-8C10-1C1701FB3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7E7035-7A6E-4E7D-8E90-EECF70811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A50817-1156-44E2-9186-3B14BB72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F90-E2ED-4F5E-9396-88EF538F7E16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44A1B5-3DAC-4CCC-B6C6-544C259D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F082D-FE02-4594-AABE-E0ABBE33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731C-9635-4CC3-BB38-95E098FD1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2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EC6B3C-A688-426D-8C75-BFAA9F4F7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E634C-B6F7-4451-A916-177341D70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ED885-A4CE-4567-83F6-6213785EE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0F90-E2ED-4F5E-9396-88EF538F7E16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86255-24FC-44BA-A905-391CDCBE4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4414D-BDE8-498A-9C0C-AEEC15EE8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7731C-9635-4CC3-BB38-95E098FD1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12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85436-8064-42E6-97FC-50B402C73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변환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677BDB-F868-4808-8CE4-89FB5C852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13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9F29B-5A4B-4C9F-9C7A-0CA68DC9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CAADA9C-279A-42C8-886F-352885D90E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CDF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ko-KR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2000" dirty="0"/>
                  <a:t>가 모든 포인트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에 대해서 연속일 때</a:t>
                </a:r>
                <a:r>
                  <a:rPr lang="en-US" altLang="ko-KR" sz="2000" dirty="0"/>
                  <a:t>, x</a:t>
                </a:r>
                <a:r>
                  <a:rPr lang="ko-KR" altLang="en-US" sz="2000" dirty="0"/>
                  <a:t>를 연속형 확률변수라고 한다</a:t>
                </a:r>
                <a:r>
                  <a:rPr lang="en-US" altLang="ko-KR" sz="2000" dirty="0"/>
                  <a:t>.</a:t>
                </a: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sz="2000" dirty="0"/>
                  <a:t>고 정의되므로</a:t>
                </a:r>
                <a:r>
                  <a:rPr lang="en-US" altLang="ko-KR" sz="2000" dirty="0"/>
                  <a:t>, </a:t>
                </a:r>
              </a:p>
              <a:p>
                <a:pPr marL="0" indent="0">
                  <a:buNone/>
                </a:pPr>
                <a:r>
                  <a:rPr lang="ko-KR" altLang="en-US" sz="2000" dirty="0"/>
                  <a:t>모든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에 대하여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0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연속확률변수는 도약점을 가지지 않기 때문에 그 지점에서만 정확한 </a:t>
                </a:r>
                <a:r>
                  <a:rPr lang="ko-KR" altLang="en-US" sz="2000" dirty="0" err="1"/>
                  <a:t>확률값은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에 수렴한다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en-US" altLang="ko-KR" sz="2000" dirty="0" err="1"/>
                  <a:t>PDf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CDF</a:t>
                </a:r>
                <a:r>
                  <a:rPr lang="ko-KR" altLang="en-US" sz="2000" dirty="0"/>
                  <a:t>의 관계</a:t>
                </a:r>
                <a:r>
                  <a:rPr lang="en-US" altLang="ko-KR" sz="2000" dirty="0"/>
                  <a:t> 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CAADA9C-279A-42C8-886F-352885D90E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1752160-100C-4158-8B2E-A6E58A88DA9C}"/>
              </a:ext>
            </a:extLst>
          </p:cNvPr>
          <p:cNvCxnSpPr/>
          <p:nvPr/>
        </p:nvCxnSpPr>
        <p:spPr>
          <a:xfrm flipV="1">
            <a:off x="3840479" y="4857831"/>
            <a:ext cx="0" cy="1166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CF07DA8-AE65-4F12-AA90-43E850E9D905}"/>
              </a:ext>
            </a:extLst>
          </p:cNvPr>
          <p:cNvCxnSpPr/>
          <p:nvPr/>
        </p:nvCxnSpPr>
        <p:spPr>
          <a:xfrm>
            <a:off x="2847702" y="5606768"/>
            <a:ext cx="21597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20305F0-B347-4A63-AF80-DDCC05D93081}"/>
              </a:ext>
            </a:extLst>
          </p:cNvPr>
          <p:cNvSpPr/>
          <p:nvPr/>
        </p:nvSpPr>
        <p:spPr>
          <a:xfrm>
            <a:off x="2926079" y="5037615"/>
            <a:ext cx="1881052" cy="574023"/>
          </a:xfrm>
          <a:custGeom>
            <a:avLst/>
            <a:gdLst>
              <a:gd name="connsiteX0" fmla="*/ 0 w 1881052"/>
              <a:gd name="connsiteY0" fmla="*/ 525610 h 574023"/>
              <a:gd name="connsiteX1" fmla="*/ 339635 w 1881052"/>
              <a:gd name="connsiteY1" fmla="*/ 499484 h 574023"/>
              <a:gd name="connsiteX2" fmla="*/ 827315 w 1881052"/>
              <a:gd name="connsiteY2" fmla="*/ 29221 h 574023"/>
              <a:gd name="connsiteX3" fmla="*/ 1123406 w 1881052"/>
              <a:gd name="connsiteY3" fmla="*/ 98890 h 574023"/>
              <a:gd name="connsiteX4" fmla="*/ 1410789 w 1881052"/>
              <a:gd name="connsiteY4" fmla="*/ 499484 h 574023"/>
              <a:gd name="connsiteX5" fmla="*/ 1881052 w 1881052"/>
              <a:gd name="connsiteY5" fmla="*/ 560444 h 57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1052" h="574023">
                <a:moveTo>
                  <a:pt x="0" y="525610"/>
                </a:moveTo>
                <a:cubicBezTo>
                  <a:pt x="100874" y="553913"/>
                  <a:pt x="201749" y="582216"/>
                  <a:pt x="339635" y="499484"/>
                </a:cubicBezTo>
                <a:cubicBezTo>
                  <a:pt x="477521" y="416752"/>
                  <a:pt x="696687" y="95987"/>
                  <a:pt x="827315" y="29221"/>
                </a:cubicBezTo>
                <a:cubicBezTo>
                  <a:pt x="957943" y="-37545"/>
                  <a:pt x="1026160" y="20513"/>
                  <a:pt x="1123406" y="98890"/>
                </a:cubicBezTo>
                <a:cubicBezTo>
                  <a:pt x="1220652" y="177267"/>
                  <a:pt x="1284515" y="422558"/>
                  <a:pt x="1410789" y="499484"/>
                </a:cubicBezTo>
                <a:cubicBezTo>
                  <a:pt x="1537063" y="576410"/>
                  <a:pt x="1705429" y="588021"/>
                  <a:pt x="1881052" y="56044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5D9B245-4024-4F08-B37C-55CD298CEA6C}"/>
              </a:ext>
            </a:extLst>
          </p:cNvPr>
          <p:cNvCxnSpPr/>
          <p:nvPr/>
        </p:nvCxnSpPr>
        <p:spPr>
          <a:xfrm flipV="1">
            <a:off x="6839493" y="4875248"/>
            <a:ext cx="0" cy="1166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12641F9-85C5-4A62-9FA3-83A7687913D5}"/>
              </a:ext>
            </a:extLst>
          </p:cNvPr>
          <p:cNvCxnSpPr>
            <a:cxnSpLocks/>
          </p:cNvCxnSpPr>
          <p:nvPr/>
        </p:nvCxnSpPr>
        <p:spPr>
          <a:xfrm>
            <a:off x="6552110" y="5624185"/>
            <a:ext cx="14543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1C87089-E41E-4A98-A5F7-08592E14FBCD}"/>
              </a:ext>
            </a:extLst>
          </p:cNvPr>
          <p:cNvSpPr/>
          <p:nvPr/>
        </p:nvSpPr>
        <p:spPr>
          <a:xfrm>
            <a:off x="6856910" y="4845283"/>
            <a:ext cx="992777" cy="766355"/>
          </a:xfrm>
          <a:custGeom>
            <a:avLst/>
            <a:gdLst>
              <a:gd name="connsiteX0" fmla="*/ 0 w 992777"/>
              <a:gd name="connsiteY0" fmla="*/ 766355 h 766355"/>
              <a:gd name="connsiteX1" fmla="*/ 304800 w 992777"/>
              <a:gd name="connsiteY1" fmla="*/ 661852 h 766355"/>
              <a:gd name="connsiteX2" fmla="*/ 653143 w 992777"/>
              <a:gd name="connsiteY2" fmla="*/ 148046 h 766355"/>
              <a:gd name="connsiteX3" fmla="*/ 992777 w 992777"/>
              <a:gd name="connsiteY3" fmla="*/ 0 h 76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2777" h="766355">
                <a:moveTo>
                  <a:pt x="0" y="766355"/>
                </a:moveTo>
                <a:cubicBezTo>
                  <a:pt x="97971" y="765629"/>
                  <a:pt x="195943" y="764903"/>
                  <a:pt x="304800" y="661852"/>
                </a:cubicBezTo>
                <a:cubicBezTo>
                  <a:pt x="413657" y="558800"/>
                  <a:pt x="538480" y="258355"/>
                  <a:pt x="653143" y="148046"/>
                </a:cubicBezTo>
                <a:cubicBezTo>
                  <a:pt x="767806" y="37737"/>
                  <a:pt x="880291" y="18868"/>
                  <a:pt x="992777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3F1FF56-74DD-4233-B71C-2FC2B4735E7B}"/>
              </a:ext>
            </a:extLst>
          </p:cNvPr>
          <p:cNvSpPr/>
          <p:nvPr/>
        </p:nvSpPr>
        <p:spPr>
          <a:xfrm>
            <a:off x="5242559" y="5037615"/>
            <a:ext cx="1062444" cy="190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769B2-B66F-4B57-8486-3C73E8ACA11A}"/>
              </a:ext>
            </a:extLst>
          </p:cNvPr>
          <p:cNvSpPr txBox="1"/>
          <p:nvPr/>
        </p:nvSpPr>
        <p:spPr>
          <a:xfrm>
            <a:off x="5450615" y="46606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적분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45E2926-5B3B-49C7-95E9-983D39210D4C}"/>
              </a:ext>
            </a:extLst>
          </p:cNvPr>
          <p:cNvSpPr/>
          <p:nvPr/>
        </p:nvSpPr>
        <p:spPr>
          <a:xfrm rot="10800000">
            <a:off x="5242559" y="5624185"/>
            <a:ext cx="1062444" cy="190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9E5D78-2E3C-40D8-9401-78B4B3BD2F6C}"/>
              </a:ext>
            </a:extLst>
          </p:cNvPr>
          <p:cNvSpPr txBox="1"/>
          <p:nvPr/>
        </p:nvSpPr>
        <p:spPr>
          <a:xfrm>
            <a:off x="5459060" y="58181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미분</a:t>
            </a:r>
          </a:p>
        </p:txBody>
      </p:sp>
    </p:spTree>
    <p:extLst>
      <p:ext uri="{BB962C8B-B14F-4D97-AF65-F5344CB8AC3E}">
        <p14:creationId xmlns:p14="http://schemas.microsoft.com/office/powerpoint/2010/main" val="260825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1242E-7C7D-4E99-A106-CC1A5131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8FD6B07-263A-4841-B6EE-D2EEF861B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sz="2000" dirty="0"/>
                  <a:t>연속확률변수의 변환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X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 err="1"/>
                  <a:t>PDf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ko-KR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를 가질 때</a:t>
                </a:r>
                <a:r>
                  <a:rPr lang="en-US" altLang="ko-KR" sz="2000" dirty="0"/>
                  <a:t>,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ko-KR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라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받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침</m:t>
                    </m:r>
                    <m:sSub>
                      <m:sSubPr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sz="2000" dirty="0"/>
                  <a:t>는 </a:t>
                </a:r>
                <a:r>
                  <a:rPr lang="en-US" altLang="ko-KR" sz="2000" dirty="0"/>
                  <a:t>1:1</a:t>
                </a:r>
                <a:r>
                  <a:rPr lang="ko-KR" altLang="en-US" sz="2000" dirty="0"/>
                  <a:t>로 서로 대응되는 </a:t>
                </a:r>
                <a:r>
                  <a:rPr lang="ko-KR" altLang="en-US" sz="2000" dirty="0" err="1"/>
                  <a:t>전단사</a:t>
                </a:r>
                <a:r>
                  <a:rPr lang="ko-KR" altLang="en-US" sz="2000" dirty="0"/>
                  <a:t> 함수 관계라고 할 때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ko-KR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ko-KR" altLang="en-US" sz="2000" i="0" dirty="0">
                            <a:latin typeface="Cambria Math" panose="02040503050406030204" pitchFamily="18" charset="0"/>
                          </a:rPr>
                          <m:t>≦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ko-KR" altLang="en-US" sz="20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ko-KR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ko-KR" altLang="en-US" sz="2000" i="0" dirty="0">
                            <a:latin typeface="Cambria Math" panose="02040503050406030204" pitchFamily="18" charset="0"/>
                          </a:rPr>
                          <m:t>≦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sz="2000" i="0" dirty="0">
                            <a:latin typeface="Cambria Math" panose="02040503050406030204" pitchFamily="18" charset="0"/>
                          </a:rPr>
                          <m:t>≦</m:t>
                        </m:r>
                        <m:sSup>
                          <m:sSupPr>
                            <m:ctrlP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ko-KR" altLang="en-US" sz="2000" i="0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20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ko-KR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ko-KR" altLang="en-US" sz="2000" i="0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PDF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ko-KR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CDF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ko-KR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000" dirty="0"/>
                  <a:t> 미분이므로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ko-KR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ko-KR" altLang="en-US" sz="2000" i="0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ko-KR" altLang="en-US" sz="2000" i="0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  <m:sup/>
                    </m:sSup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ko-KR" altLang="en-US" sz="2000" i="0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ko-KR" sz="2000" dirty="0"/>
                  <a:t> (Chain Rule)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정리하면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역함수를 변수로 투입하여 구한 </a:t>
                </a:r>
                <a:r>
                  <a:rPr lang="en-US" altLang="ko-KR" sz="2000" dirty="0"/>
                  <a:t>CDF</a:t>
                </a:r>
                <a:r>
                  <a:rPr lang="ko-KR" altLang="en-US" sz="2000" dirty="0"/>
                  <a:t>를 역함수의 미지수로 미분한 </a:t>
                </a:r>
                <a:r>
                  <a:rPr lang="en-US" altLang="ko-KR" sz="2000" dirty="0"/>
                  <a:t>Chain-Rule</a:t>
                </a:r>
                <a:r>
                  <a:rPr lang="ko-KR" altLang="en-US" sz="2000" dirty="0"/>
                  <a:t>의 값이 변환 함수의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가 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체인룰에</a:t>
                </a:r>
                <a:r>
                  <a:rPr lang="ko-KR" altLang="en-US" sz="2000" dirty="0"/>
                  <a:t> 의해 튀어나온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ko-KR" altLang="en-US" sz="2000" i="0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ko-KR" altLang="en-US" sz="2000" dirty="0"/>
                  <a:t>를 변환 </a:t>
                </a:r>
                <a:r>
                  <a:rPr lang="ko-KR" altLang="en-US" sz="2000" dirty="0" err="1"/>
                  <a:t>야코비안이라고</a:t>
                </a:r>
                <a:r>
                  <a:rPr lang="ko-KR" altLang="en-US" sz="2000" dirty="0"/>
                  <a:t> 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8FD6B07-263A-4841-B6EE-D2EEF861B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101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08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8940B-BE90-4209-8DE2-B6C68B58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5F0F34B-5D23-4510-8E47-2C7297E907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R=1</a:t>
                </a:r>
                <a:r>
                  <a:rPr lang="ko-KR" altLang="en-US" sz="2000" dirty="0"/>
                  <a:t>인 원 안에서 점을 무작위로 선택하는 실험이 있다</a:t>
                </a:r>
                <a:r>
                  <a:rPr lang="en-US" altLang="ko-KR" sz="2000" dirty="0"/>
                  <a:t>. X</a:t>
                </a:r>
                <a:r>
                  <a:rPr lang="ko-KR" altLang="en-US" sz="2000" dirty="0"/>
                  <a:t>를 원점에서 점 까지의 거리라고 할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점이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에 속하는 확률을 </a:t>
                </a:r>
                <a:r>
                  <a:rPr lang="ko-KR" altLang="en-US" sz="2000" dirty="0" err="1"/>
                  <a:t>구하시오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5F0F34B-5D23-4510-8E47-2C7297E90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>
            <a:extLst>
              <a:ext uri="{FF2B5EF4-FFF2-40B4-BE49-F238E27FC236}">
                <a16:creationId xmlns:a16="http://schemas.microsoft.com/office/drawing/2014/main" id="{FC9921D5-F89C-461A-8A3B-65AD820E33CD}"/>
              </a:ext>
            </a:extLst>
          </p:cNvPr>
          <p:cNvSpPr/>
          <p:nvPr/>
        </p:nvSpPr>
        <p:spPr>
          <a:xfrm>
            <a:off x="2481943" y="2769326"/>
            <a:ext cx="1550126" cy="14804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C501CF1-0FDF-47CF-A70C-DCC12010C81B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3257005" y="2769326"/>
            <a:ext cx="1" cy="74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A052E47-3F53-43FF-9852-3BCFBF0003AB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3257005" y="3509555"/>
            <a:ext cx="775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원호 12">
            <a:extLst>
              <a:ext uri="{FF2B5EF4-FFF2-40B4-BE49-F238E27FC236}">
                <a16:creationId xmlns:a16="http://schemas.microsoft.com/office/drawing/2014/main" id="{422C6F7A-D274-4782-90A8-39D8DE34034C}"/>
              </a:ext>
            </a:extLst>
          </p:cNvPr>
          <p:cNvSpPr/>
          <p:nvPr/>
        </p:nvSpPr>
        <p:spPr>
          <a:xfrm>
            <a:off x="2799804" y="3086894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D69B0F1D-9F91-4512-A254-315CA966FAA7}"/>
              </a:ext>
            </a:extLst>
          </p:cNvPr>
          <p:cNvSpPr/>
          <p:nvPr/>
        </p:nvSpPr>
        <p:spPr>
          <a:xfrm>
            <a:off x="2586448" y="2990085"/>
            <a:ext cx="1210490" cy="1108017"/>
          </a:xfrm>
          <a:prstGeom prst="arc">
            <a:avLst>
              <a:gd name="adj1" fmla="val 16643855"/>
              <a:gd name="adj2" fmla="val 154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456D43-A291-4B0B-B74B-62EEE1A24C45}"/>
                  </a:ext>
                </a:extLst>
              </p:cNvPr>
              <p:cNvSpPr txBox="1"/>
              <p:nvPr/>
            </p:nvSpPr>
            <p:spPr>
              <a:xfrm>
                <a:off x="5638800" y="2973977"/>
                <a:ext cx="166981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456D43-A291-4B0B-B74B-62EEE1A24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3977"/>
                <a:ext cx="166981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989474-1085-495A-833D-F423F296C21C}"/>
                  </a:ext>
                </a:extLst>
              </p:cNvPr>
              <p:cNvSpPr txBox="1"/>
              <p:nvPr/>
            </p:nvSpPr>
            <p:spPr>
              <a:xfrm>
                <a:off x="4833257" y="3892731"/>
                <a:ext cx="2170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1) </a:t>
                </a:r>
                <a:r>
                  <a:rPr lang="ko-KR" altLang="en-US" dirty="0"/>
                  <a:t>이 때</a:t>
                </a:r>
                <a:r>
                  <a:rPr lang="en-US" altLang="ko-KR" dirty="0"/>
                  <a:t>, CDF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989474-1085-495A-833D-F423F296C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257" y="3892731"/>
                <a:ext cx="2170209" cy="369332"/>
              </a:xfrm>
              <a:prstGeom prst="rect">
                <a:avLst/>
              </a:prstGeom>
              <a:blipFill>
                <a:blip r:embed="rId4"/>
                <a:stretch>
                  <a:fillRect l="-252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52B50FAB-409D-4C40-AF03-EB18CF6754C9}"/>
              </a:ext>
            </a:extLst>
          </p:cNvPr>
          <p:cNvSpPr/>
          <p:nvPr/>
        </p:nvSpPr>
        <p:spPr>
          <a:xfrm>
            <a:off x="6851066" y="3662912"/>
            <a:ext cx="304800" cy="7237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E48D16-EE2D-474E-A6A1-B11106ADDBF4}"/>
              </a:ext>
            </a:extLst>
          </p:cNvPr>
          <p:cNvSpPr txBox="1"/>
          <p:nvPr/>
        </p:nvSpPr>
        <p:spPr>
          <a:xfrm>
            <a:off x="7152964" y="35233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CF6D1F-111D-4A91-8661-A423F02768C4}"/>
                  </a:ext>
                </a:extLst>
              </p:cNvPr>
              <p:cNvSpPr txBox="1"/>
              <p:nvPr/>
            </p:nvSpPr>
            <p:spPr>
              <a:xfrm>
                <a:off x="7055157" y="3826618"/>
                <a:ext cx="509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CF6D1F-111D-4A91-8661-A423F0276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157" y="3826618"/>
                <a:ext cx="5098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1A15C5C-3E96-4E38-B833-6F59DCC89D09}"/>
              </a:ext>
            </a:extLst>
          </p:cNvPr>
          <p:cNvSpPr txBox="1"/>
          <p:nvPr/>
        </p:nvSpPr>
        <p:spPr>
          <a:xfrm>
            <a:off x="7159404" y="41873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85B406-2436-49C7-B2EB-106C3777E343}"/>
              </a:ext>
            </a:extLst>
          </p:cNvPr>
          <p:cNvSpPr txBox="1"/>
          <p:nvPr/>
        </p:nvSpPr>
        <p:spPr>
          <a:xfrm>
            <a:off x="7715254" y="350330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x&lt;0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7E5920-9685-42F6-88B7-3BE56872409B}"/>
                  </a:ext>
                </a:extLst>
              </p:cNvPr>
              <p:cNvSpPr txBox="1"/>
              <p:nvPr/>
            </p:nvSpPr>
            <p:spPr>
              <a:xfrm>
                <a:off x="7617651" y="3775480"/>
                <a:ext cx="826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7E5920-9685-42F6-88B7-3BE568724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651" y="3775480"/>
                <a:ext cx="8264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119639-F607-4B2B-974C-8946CB79BDAA}"/>
                  </a:ext>
                </a:extLst>
              </p:cNvPr>
              <p:cNvSpPr txBox="1"/>
              <p:nvPr/>
            </p:nvSpPr>
            <p:spPr>
              <a:xfrm>
                <a:off x="7624091" y="4153637"/>
                <a:ext cx="826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119639-F607-4B2B-974C-8946CB79B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091" y="4153637"/>
                <a:ext cx="82644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44258B-43F2-4D61-AAA0-AB4968ED48F1}"/>
                  </a:ext>
                </a:extLst>
              </p:cNvPr>
              <p:cNvSpPr txBox="1"/>
              <p:nvPr/>
            </p:nvSpPr>
            <p:spPr>
              <a:xfrm>
                <a:off x="4833257" y="4883726"/>
                <a:ext cx="2141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2) </a:t>
                </a:r>
                <a:r>
                  <a:rPr lang="ko-KR" altLang="en-US" dirty="0"/>
                  <a:t>이 때</a:t>
                </a:r>
                <a:r>
                  <a:rPr lang="en-US" altLang="ko-KR" dirty="0"/>
                  <a:t>, PDF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44258B-43F2-4D61-AAA0-AB4968ED4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257" y="4883726"/>
                <a:ext cx="2141355" cy="369332"/>
              </a:xfrm>
              <a:prstGeom prst="rect">
                <a:avLst/>
              </a:prstGeom>
              <a:blipFill>
                <a:blip r:embed="rId8"/>
                <a:stretch>
                  <a:fillRect l="-256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5F6DDAD5-189F-4DB6-AEDF-27D365629435}"/>
              </a:ext>
            </a:extLst>
          </p:cNvPr>
          <p:cNvSpPr/>
          <p:nvPr/>
        </p:nvSpPr>
        <p:spPr>
          <a:xfrm>
            <a:off x="6851066" y="4670288"/>
            <a:ext cx="304800" cy="7222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04CF84-D7A0-4C57-B931-AE2BC3922034}"/>
              </a:ext>
            </a:extLst>
          </p:cNvPr>
          <p:cNvSpPr txBox="1"/>
          <p:nvPr/>
        </p:nvSpPr>
        <p:spPr>
          <a:xfrm>
            <a:off x="7159404" y="44772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182B9C8-2A30-481D-9633-34A9FBD8884C}"/>
                  </a:ext>
                </a:extLst>
              </p:cNvPr>
              <p:cNvSpPr txBox="1"/>
              <p:nvPr/>
            </p:nvSpPr>
            <p:spPr>
              <a:xfrm>
                <a:off x="7055157" y="4749829"/>
                <a:ext cx="695767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/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182B9C8-2A30-481D-9633-34A9FBD88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157" y="4749829"/>
                <a:ext cx="695767" cy="3929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546D686A-342C-4222-8BE2-BDEEAA0E7D4E}"/>
              </a:ext>
            </a:extLst>
          </p:cNvPr>
          <p:cNvSpPr txBox="1"/>
          <p:nvPr/>
        </p:nvSpPr>
        <p:spPr>
          <a:xfrm>
            <a:off x="7152964" y="51167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01E130-223A-4B4A-B210-5A53FFD77FDF}"/>
                  </a:ext>
                </a:extLst>
              </p:cNvPr>
              <p:cNvSpPr txBox="1"/>
              <p:nvPr/>
            </p:nvSpPr>
            <p:spPr>
              <a:xfrm>
                <a:off x="7617651" y="4448062"/>
                <a:ext cx="826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01E130-223A-4B4A-B210-5A53FFD77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651" y="4448062"/>
                <a:ext cx="82644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7D22C52-56D7-4B3B-A823-5E0FC0703360}"/>
                  </a:ext>
                </a:extLst>
              </p:cNvPr>
              <p:cNvSpPr txBox="1"/>
              <p:nvPr/>
            </p:nvSpPr>
            <p:spPr>
              <a:xfrm>
                <a:off x="7564977" y="4738694"/>
                <a:ext cx="1256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7D22C52-56D7-4B3B-A823-5E0FC0703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977" y="4738694"/>
                <a:ext cx="12560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27ACF9B-4F08-491F-96F6-3D24E51F5D8F}"/>
                  </a:ext>
                </a:extLst>
              </p:cNvPr>
              <p:cNvSpPr txBox="1"/>
              <p:nvPr/>
            </p:nvSpPr>
            <p:spPr>
              <a:xfrm>
                <a:off x="7717636" y="5088293"/>
                <a:ext cx="826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27ACF9B-4F08-491F-96F6-3D24E51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636" y="5088293"/>
                <a:ext cx="82644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DC6384-253E-4EA2-997A-8C5FB0A23C0C}"/>
                  </a:ext>
                </a:extLst>
              </p:cNvPr>
              <p:cNvSpPr txBox="1"/>
              <p:nvPr/>
            </p:nvSpPr>
            <p:spPr>
              <a:xfrm>
                <a:off x="4833257" y="5464641"/>
                <a:ext cx="6867073" cy="705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3) </a:t>
                </a:r>
                <a:r>
                  <a:rPr lang="ko-KR" altLang="en-US" dirty="0"/>
                  <a:t>점이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dirty="0"/>
                  <a:t> 에 속하는 확률은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4⋅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b>
                        <m:f>
                          <m:f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DC6384-253E-4EA2-997A-8C5FB0A2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257" y="5464641"/>
                <a:ext cx="6867073" cy="705771"/>
              </a:xfrm>
              <a:prstGeom prst="rect">
                <a:avLst/>
              </a:prstGeom>
              <a:blipFill>
                <a:blip r:embed="rId13"/>
                <a:stretch>
                  <a:fillRect l="-7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5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23E28-2904-4D29-A11C-0C834CEA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B0E2D5B-0C4E-457A-94F7-A4F15D71A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Y = 2logx</a:t>
                </a:r>
                <a:r>
                  <a:rPr lang="ko-KR" altLang="en-US" sz="2000" dirty="0"/>
                  <a:t>의 관계를 가지는 확률변수 </a:t>
                </a:r>
                <a:r>
                  <a:rPr lang="en-US" altLang="ko-KR" sz="2000" dirty="0"/>
                  <a:t>X,Y</a:t>
                </a:r>
                <a:r>
                  <a:rPr lang="ko-KR" altLang="en-US" sz="2000" dirty="0"/>
                  <a:t>가 있을 때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x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 err="1"/>
                  <a:t>PDf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→−</m:t>
                    </m:r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𝑙𝑜𝑔𝑥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미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분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여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𝑝𝑑𝑓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변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환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면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)∙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)∙(−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buAutoNum type="arabicParenBoth"/>
                </a:pPr>
                <a:endParaRPr lang="en-US" altLang="ko-KR" sz="2000" b="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B0E2D5B-0C4E-457A-94F7-A4F15D71A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329EAEB1-0CAA-466B-BB8B-A188431708CB}"/>
              </a:ext>
            </a:extLst>
          </p:cNvPr>
          <p:cNvSpPr/>
          <p:nvPr/>
        </p:nvSpPr>
        <p:spPr>
          <a:xfrm>
            <a:off x="2194560" y="2629989"/>
            <a:ext cx="365760" cy="4441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D3AFC-5C8C-49A8-99CE-6BEF19E46BB9}"/>
              </a:ext>
            </a:extLst>
          </p:cNvPr>
          <p:cNvSpPr txBox="1"/>
          <p:nvPr/>
        </p:nvSpPr>
        <p:spPr>
          <a:xfrm>
            <a:off x="2570131" y="249505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91F57-06AB-499D-B11D-8062A8888935}"/>
              </a:ext>
            </a:extLst>
          </p:cNvPr>
          <p:cNvSpPr txBox="1"/>
          <p:nvPr/>
        </p:nvSpPr>
        <p:spPr>
          <a:xfrm>
            <a:off x="2560320" y="2864384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C297493-4011-4E20-9F6F-E55B016560B6}"/>
                  </a:ext>
                </a:extLst>
              </p:cNvPr>
              <p:cNvSpPr/>
              <p:nvPr/>
            </p:nvSpPr>
            <p:spPr>
              <a:xfrm>
                <a:off x="2930646" y="2482725"/>
                <a:ext cx="12755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C297493-4011-4E20-9F6F-E55B01656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646" y="2482725"/>
                <a:ext cx="12755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D08B3DA-74B6-49ED-88AD-60563EAD5EE4}"/>
                  </a:ext>
                </a:extLst>
              </p:cNvPr>
              <p:cNvSpPr/>
              <p:nvPr/>
            </p:nvSpPr>
            <p:spPr>
              <a:xfrm>
                <a:off x="2930646" y="2864384"/>
                <a:ext cx="12755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D08B3DA-74B6-49ED-88AD-60563EAD5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646" y="2864384"/>
                <a:ext cx="12755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49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354</Words>
  <Application>Microsoft Office PowerPoint</Application>
  <PresentationFormat>와이드스크린</PresentationFormat>
  <Paragraphs>52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변환</vt:lpstr>
      <vt:lpstr>정의</vt:lpstr>
      <vt:lpstr>정의</vt:lpstr>
      <vt:lpstr>예제 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변환</dc:title>
  <dc:creator>Kwon JongIk</dc:creator>
  <cp:lastModifiedBy>Kwon JongIk</cp:lastModifiedBy>
  <cp:revision>10</cp:revision>
  <dcterms:created xsi:type="dcterms:W3CDTF">2019-12-23T01:57:43Z</dcterms:created>
  <dcterms:modified xsi:type="dcterms:W3CDTF">2019-12-23T03:39:56Z</dcterms:modified>
</cp:coreProperties>
</file>