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2CF0-BCD7-4443-BAB7-0259196C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880D0-1304-4AEF-9CC3-72AC57D8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A31F5-9B50-4E5D-A4CC-D48C31CC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F318D-9D4A-462C-A834-63A8B81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12D3-7D11-4A1D-A568-2653DCD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18E3C-C895-492F-A8DF-55D0999A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31C17-B2A0-4778-B097-48490654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5B70C-A43B-489B-937E-4F3A792F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8C06D-CA58-4802-B6B4-44F44DF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E8A18-0A69-4CEF-95CC-14CD278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E5930-EBB8-43CC-B97C-ED350DD9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FFD73-243F-4B1D-AFCF-CC17C0CB1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2DA0F-6673-4C87-ACA2-87855160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5D394-6219-4D81-AA4F-48E87985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CADF-AE23-45C4-A99F-84548A3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3EA0-A9B2-4685-AECE-9A169DAF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3565C-E04B-4F47-9CF6-F2FDF504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7273D-B0F8-4C46-A293-CD8E96B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7384B-DA26-4B47-8E4B-B0CA309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21964-1C2B-4A4E-BB4D-26FA751F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25F77-B491-406B-B0A9-0369FD90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3B2E7-4001-40A3-9ADB-FFE68DBA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A5668-48E7-4AE1-A00B-9B763F1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47BC9-CCED-4D2C-ACC7-4A0701C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F969F-0582-4FB9-9D55-3A669A6A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4DB94-4BD9-4AE6-9B08-041A5CF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AFBF9-7C60-4E49-9685-2403AE2A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9FB2C-4908-448D-B375-90C6D5E1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1BAC8-6BB3-4B29-997F-621518E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D6F5E-570D-4581-9BE4-B780BEE7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5C6E1-7F00-4443-A4B1-09BA3F9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27DD-ADE9-4820-AF03-492B33E4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93CF7-9DBA-4635-BBA6-FABFAC1C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7A16A-E234-4B3B-9777-1C8C710C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A22F9-230F-427E-994A-7A1DF608A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64AAC-8009-4DFD-92AF-519B21DD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4DCF2-D1DC-4E6D-AB94-7FD7F99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A8998-AE9E-4BEA-9C65-67F7E4F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7FE4E-0F1A-43DD-8520-4E72F6B6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1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E33F-1D5E-4D0D-AB0F-4F7E6869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56D47C-CBC9-4AC8-ACDE-96F3646F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C517F-5E38-4D41-BD2F-548B74D5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8438F-5D71-4586-86DA-75BBEF0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23200-5D8D-450C-9DAB-05F393EC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4101A-E9F3-4B99-8F1A-F90D606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6DC57-136E-4080-8B59-040029EE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51BD-51E0-4A3A-ABF9-2177F878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9C611-95EF-47B4-8E54-09B47F22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B4AF0-40EA-49B1-9B68-B9CCE358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C9A86-0C01-48E2-9C8E-7596078E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CA34D-AF0F-4372-BF74-440E3D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E8C28-18AA-438D-A09D-3D407B7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FFAC4-6FD5-48FC-BFB9-E45B759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7EE8AB-3971-4D37-ACAD-5F29EEE44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DC7-7293-4D21-AC22-235455E1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3CBAA-9B49-4529-ACD8-66CABCD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1A5DE-20F2-4865-A34F-171889A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A2F21-50B4-4E65-996D-23EEC8E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E0FA2-FE5C-4704-8385-5C8E09C0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2DF16-5FC8-48B9-A26F-25532A0D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9798C-DA88-4E63-A8C0-CBA2A8F72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54FC-055C-42DA-8532-D0E25345B8EF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42588-EE79-4E23-8008-1209BBBC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92881-7AAF-47B4-A851-E5010BEB6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4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A405-9030-401E-A85C-B58FEEE04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우도비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0F87F-7B40-46D5-95C2-349FE633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b="0" dirty="0">
                    <a:latin typeface="+mn-ea"/>
                  </a:rPr>
                  <a:t>F</a:t>
                </a:r>
                <a:r>
                  <a:rPr lang="ko-KR" altLang="en-US" sz="2000" b="0" dirty="0">
                    <a:latin typeface="+mn-ea"/>
                  </a:rPr>
                  <a:t>검정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+mn-ea"/>
                  </a:rPr>
                  <a:t>어떤 확률변수 </a:t>
                </a:r>
                <a:r>
                  <a:rPr lang="en-US" altLang="ko-KR" sz="2000" dirty="0">
                    <a:latin typeface="+mn-ea"/>
                  </a:rPr>
                  <a:t>X,Y</a:t>
                </a:r>
                <a:r>
                  <a:rPr lang="ko-KR" altLang="en-US" sz="2000" dirty="0">
                    <a:latin typeface="+mn-ea"/>
                  </a:rPr>
                  <a:t>가 각각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분포에서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br>
                  <a:rPr lang="en-US" altLang="ko-KR" sz="2000" b="0" dirty="0">
                    <a:latin typeface="+mn-ea"/>
                  </a:rPr>
                </a:br>
                <a:r>
                  <a:rPr lang="ko-KR" altLang="en-US" sz="2000" b="0" dirty="0">
                    <a:latin typeface="+mn-ea"/>
                  </a:rPr>
                  <a:t>을 추출했다고 하자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b="0" dirty="0">
                    <a:latin typeface="+mn-ea"/>
                  </a:rPr>
                  <a:t>이 때</a:t>
                </a:r>
                <a:r>
                  <a:rPr lang="en-US" altLang="ko-KR" sz="20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검정하면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실험공간과 </a:t>
                </a:r>
                <a:r>
                  <a:rPr lang="ko-KR" altLang="en-US" sz="2000" dirty="0" err="1">
                    <a:latin typeface="+mn-ea"/>
                  </a:rPr>
                  <a:t>모수공간은</a:t>
                </a:r>
                <a:r>
                  <a:rPr lang="ko-KR" altLang="en-US" sz="2000" dirty="0">
                    <a:latin typeface="+mn-ea"/>
                  </a:rPr>
                  <a:t> 각각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w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= F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이다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ea typeface="Cambria Math" panose="02040503050406030204" pitchFamily="18" charset="0"/>
                  </a:rPr>
                  <a:t>이 때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dirty="0" err="1">
                    <a:ea typeface="Cambria Math" panose="02040503050406030204" pitchFamily="18" charset="0"/>
                  </a:rPr>
                  <a:t>관심모수인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ea typeface="Cambria Math" panose="02040503050406030204" pitchFamily="18" charset="0"/>
                  </a:rPr>
                  <a:t>라면</a:t>
                </a:r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에서 기준 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>
                    <a:ea typeface="Cambria Math" panose="02040503050406030204" pitchFamily="18" charset="0"/>
                  </a:rPr>
                  <a:t>와 자유도 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n-1, m-1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의 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F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분포로 가설 채택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-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기각을 결정한다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2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b="0" dirty="0">
                    <a:latin typeface="+mn-ea"/>
                  </a:rPr>
                  <a:t>F</a:t>
                </a:r>
                <a:r>
                  <a:rPr lang="ko-KR" altLang="en-US" sz="2000" b="0" dirty="0">
                    <a:latin typeface="+mn-ea"/>
                  </a:rPr>
                  <a:t>검정과 </a:t>
                </a:r>
                <a:r>
                  <a:rPr lang="en-US" altLang="ko-KR" sz="2000" b="0" dirty="0">
                    <a:latin typeface="+mn-ea"/>
                  </a:rPr>
                  <a:t>T</a:t>
                </a:r>
                <a:r>
                  <a:rPr lang="ko-KR" altLang="en-US" sz="2000" b="0" dirty="0">
                    <a:latin typeface="+mn-ea"/>
                  </a:rPr>
                  <a:t>검정의 혼합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+mn-ea"/>
                  </a:rPr>
                  <a:t>어떤 확률변수 </a:t>
                </a:r>
                <a:r>
                  <a:rPr lang="en-US" altLang="ko-KR" sz="2000" dirty="0">
                    <a:latin typeface="+mn-ea"/>
                  </a:rPr>
                  <a:t>T,F</a:t>
                </a:r>
                <a:r>
                  <a:rPr lang="ko-KR" altLang="en-US" sz="2000" dirty="0">
                    <a:latin typeface="+mn-ea"/>
                  </a:rPr>
                  <a:t>가 각각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b="0" dirty="0">
                    <a:latin typeface="+mn-ea"/>
                  </a:rPr>
                  <a:t>이 때</a:t>
                </a:r>
                <a:r>
                  <a:rPr lang="en-US" altLang="ko-KR" sz="2000" b="0" dirty="0">
                    <a:latin typeface="+mn-ea"/>
                  </a:rPr>
                  <a:t>, </a:t>
                </a:r>
                <a:r>
                  <a:rPr lang="ko-KR" altLang="en-US" sz="2000" b="0" dirty="0">
                    <a:latin typeface="+mn-ea"/>
                  </a:rPr>
                  <a:t>각각을 따르는 </a:t>
                </a:r>
                <a:r>
                  <a:rPr lang="ko-KR" altLang="en-US" sz="2000" b="0" dirty="0" err="1">
                    <a:latin typeface="+mn-ea"/>
                  </a:rPr>
                  <a:t>우도비</a:t>
                </a:r>
                <a:r>
                  <a:rPr lang="ko-KR" altLang="en-US" sz="2000" b="0" dirty="0">
                    <a:latin typeface="+mn-ea"/>
                  </a:rPr>
                  <a:t> 검정 통계량을 정의한다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를 정의할 때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3. </a:t>
                </a: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다음이 성립한다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000" b="0" dirty="0">
                    <a:latin typeface="+mn-ea"/>
                  </a:rPr>
                  <a:t>에 대한 </a:t>
                </a:r>
                <a:r>
                  <a:rPr lang="ko-KR" altLang="en-US" sz="2000" b="0" dirty="0" err="1">
                    <a:latin typeface="+mn-ea"/>
                  </a:rPr>
                  <a:t>결합완비충분통계량이다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은 </a:t>
                </a:r>
                <a:r>
                  <a:rPr lang="ko-KR" altLang="en-US" sz="2000" dirty="0" err="1">
                    <a:ea typeface="Cambria Math" panose="02040503050406030204" pitchFamily="18" charset="0"/>
                  </a:rPr>
                  <a:t>위치규모불변통계량으로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br>
                  <a:rPr lang="en-US" altLang="ko-KR" sz="2000" dirty="0">
                    <a:ea typeface="Cambria Math" panose="02040503050406030204" pitchFamily="18" charset="0"/>
                  </a:rPr>
                </a:br>
                <a:br>
                  <a:rPr lang="en-US" altLang="ko-KR" sz="2000" dirty="0">
                    <a:ea typeface="Cambria Math" panose="02040503050406030204" pitchFamily="18" charset="0"/>
                  </a:rPr>
                </a:br>
                <a:r>
                  <a:rPr lang="ko-KR" altLang="en-US" sz="2000" dirty="0" err="1">
                    <a:ea typeface="Cambria Math" panose="02040503050406030204" pitchFamily="18" charset="0"/>
                  </a:rPr>
                  <a:t>결합완비충분통계량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b="0" dirty="0">
                    <a:latin typeface="+mn-ea"/>
                  </a:rPr>
                  <a:t>와는 독립이다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+mn-ea"/>
                  </a:rPr>
                  <a:t>한편</a:t>
                </a:r>
                <a:r>
                  <a:rPr lang="en-US" altLang="ko-KR" sz="20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sz="2000" b="0" dirty="0" err="1">
                    <a:ea typeface="Cambria Math" panose="02040503050406030204" pitchFamily="18" charset="0"/>
                  </a:rPr>
                  <a:t>완비충분통계량으로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 이루어진 함수로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b="0" dirty="0" err="1">
                    <a:ea typeface="Cambria Math" panose="02040503050406030204" pitchFamily="18" charset="0"/>
                  </a:rPr>
                  <a:t>보조통계량인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F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와는 독립이다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 </a:t>
                </a: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r>
                  <a:rPr lang="ko-KR" altLang="en-US" sz="2000" b="0" dirty="0">
                    <a:ea typeface="Cambria Math" panose="02040503050406030204" pitchFamily="18" charset="0"/>
                  </a:rPr>
                  <a:t>따라서 이 둘을 결합하여 가설검정을 수행할 수 있다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</a:t>
                </a:r>
                <a:endParaRPr lang="en-US" altLang="ko-KR" sz="20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정리에 의거하여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우도비 검정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den>
                    </m:f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최량검정이고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모든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sz="2000" dirty="0"/>
                  <a:t>인 불편검정이다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성질을 이용하면 항상 효과적인 측정 기준을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1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독립인 확률변수 </a:t>
                </a:r>
                <a:r>
                  <a:rPr lang="en-US" altLang="ko-KR" sz="2000" dirty="0"/>
                  <a:t>X~N(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, Y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고려하자</a:t>
                </a:r>
                <a:r>
                  <a:rPr lang="en-US" altLang="ko-KR" sz="2000" dirty="0"/>
                  <a:t>.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즉 분산은 같고 평균은 다르다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검정한다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공간을 각각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w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Cambria Math" panose="02040503050406030204" pitchFamily="18" charset="0"/>
                  </a:rPr>
                  <a:t>2) </a:t>
                </a:r>
                <a:r>
                  <a:rPr lang="ko-KR" altLang="en-US" sz="2000" b="0" dirty="0" err="1">
                    <a:latin typeface="+mn-ea"/>
                  </a:rPr>
                  <a:t>우도비</a:t>
                </a:r>
                <a:r>
                  <a:rPr lang="ko-KR" altLang="en-US" sz="2000" b="0" dirty="0">
                    <a:latin typeface="+mn-ea"/>
                  </a:rPr>
                  <a:t> 검정을 정의하면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4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</a:t>
                </a:r>
                <a:r>
                  <a:rPr lang="ko-KR" altLang="en-US" sz="2000" dirty="0">
                    <a:latin typeface="+mn-ea"/>
                  </a:rPr>
                  <a:t>각각의 </a:t>
                </a:r>
                <a:r>
                  <a:rPr lang="ko-KR" altLang="en-US" sz="2000" dirty="0" err="1">
                    <a:latin typeface="+mn-ea"/>
                  </a:rPr>
                  <a:t>우도를</a:t>
                </a:r>
                <a:r>
                  <a:rPr lang="ko-KR" altLang="en-US" sz="2000" dirty="0">
                    <a:latin typeface="+mn-ea"/>
                  </a:rPr>
                  <a:t> 최대화하기 위해 </a:t>
                </a:r>
                <a:r>
                  <a:rPr lang="en-US" altLang="ko-KR" sz="2000" dirty="0">
                    <a:latin typeface="+mn-ea"/>
                  </a:rPr>
                  <a:t>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구입해서 대입하면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𝜕𝜎</m:t>
                            </m:r>
                          </m:den>
                        </m:f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따라서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:r>
                  <a:rPr lang="ko-KR" altLang="en-US" sz="200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</a:t>
                </a:r>
                <a:r>
                  <a:rPr lang="ko-KR" altLang="en-US" sz="2000" dirty="0">
                    <a:latin typeface="+mn-ea"/>
                  </a:rPr>
                  <a:t>각각의 </a:t>
                </a:r>
                <a:r>
                  <a:rPr lang="ko-KR" altLang="en-US" sz="2000" dirty="0" err="1">
                    <a:latin typeface="+mn-ea"/>
                  </a:rPr>
                  <a:t>우도를</a:t>
                </a:r>
                <a:r>
                  <a:rPr lang="ko-KR" altLang="en-US" sz="2000" dirty="0">
                    <a:latin typeface="+mn-ea"/>
                  </a:rPr>
                  <a:t> 최대화하기 위해 </a:t>
                </a:r>
                <a:r>
                  <a:rPr lang="en-US" altLang="ko-KR" sz="2000" dirty="0">
                    <a:latin typeface="+mn-ea"/>
                  </a:rPr>
                  <a:t>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구입해서 대입하면</a:t>
                </a: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따라서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:r>
                  <a:rPr lang="ko-KR" altLang="en-US" sz="200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투입한 </a:t>
                </a:r>
                <a:r>
                  <a:rPr lang="ko-KR" altLang="en-US" sz="2000" dirty="0" err="1">
                    <a:latin typeface="+mn-ea"/>
                  </a:rPr>
                  <a:t>최대우도함수의</a:t>
                </a:r>
                <a:r>
                  <a:rPr lang="ko-KR" altLang="en-US" sz="2000" dirty="0">
                    <a:latin typeface="+mn-ea"/>
                  </a:rPr>
                  <a:t> </a:t>
                </a:r>
                <a:r>
                  <a:rPr lang="ko-KR" altLang="en-US" sz="2000" dirty="0" err="1">
                    <a:latin typeface="+mn-ea"/>
                  </a:rPr>
                  <a:t>우도비를</a:t>
                </a:r>
                <a:r>
                  <a:rPr lang="ko-KR" altLang="en-US" sz="2000" dirty="0">
                    <a:latin typeface="+mn-ea"/>
                  </a:rPr>
                  <a:t> 정의하면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>
                    <a:latin typeface="+mn-ea"/>
                  </a:rPr>
                  <a:t>(2)</a:t>
                </a:r>
                <a:r>
                  <a:rPr lang="ko-KR" altLang="en-US" sz="2000" b="0" dirty="0">
                    <a:latin typeface="+mn-ea"/>
                  </a:rPr>
                  <a:t> 한편</a:t>
                </a:r>
                <a:r>
                  <a:rPr lang="en-US" altLang="ko-KR" sz="20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b="0" dirty="0">
                    <a:latin typeface="+mn-ea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모두 </a:t>
                </a:r>
                <a:r>
                  <a:rPr lang="ko-KR" altLang="en-US" sz="2000" b="0" dirty="0" err="1">
                    <a:latin typeface="+mn-ea"/>
                  </a:rPr>
                  <a:t>완비충분통계량</a:t>
                </a:r>
                <a:r>
                  <a:rPr lang="ko-KR" altLang="en-US" sz="2000" b="0" dirty="0">
                    <a:latin typeface="+mn-ea"/>
                  </a:rPr>
                  <a:t> </a:t>
                </a:r>
                <a:r>
                  <a:rPr lang="en-US" altLang="ko-KR" sz="2000" b="0" dirty="0">
                    <a:latin typeface="+mn-ea"/>
                  </a:rPr>
                  <a:t>Y=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b="0" dirty="0">
                    <a:latin typeface="+mn-ea"/>
                  </a:rPr>
                  <a:t>에 대한 함수이다</a:t>
                </a:r>
                <a:r>
                  <a:rPr lang="en-US" altLang="ko-KR" sz="2000" b="0" dirty="0">
                    <a:latin typeface="+mn-ea"/>
                  </a:rPr>
                  <a:t>. </a:t>
                </a:r>
                <a:r>
                  <a:rPr lang="ko-KR" altLang="en-US" sz="2000" b="0" dirty="0">
                    <a:latin typeface="+mn-ea"/>
                  </a:rPr>
                  <a:t>즉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이다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 startAt="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:r>
                  <a:rPr lang="en-US" altLang="ko-KR" sz="2000" dirty="0">
                    <a:latin typeface="+mn-ea"/>
                  </a:rPr>
                  <a:t>Y</a:t>
                </a:r>
                <a:r>
                  <a:rPr lang="ko-KR" altLang="en-US" sz="2000" dirty="0">
                    <a:latin typeface="+mn-ea"/>
                  </a:rPr>
                  <a:t>는 결합 정규분포에 대한 </a:t>
                </a:r>
                <a:r>
                  <a:rPr lang="ko-KR" altLang="en-US" sz="2000" dirty="0" err="1">
                    <a:latin typeface="+mn-ea"/>
                  </a:rPr>
                  <a:t>충분통계량이고</a:t>
                </a:r>
                <a:r>
                  <a:rPr lang="en-US" altLang="ko-KR" sz="2000" dirty="0">
                    <a:latin typeface="+mn-ea"/>
                  </a:rPr>
                  <a:t>,</a:t>
                </a:r>
                <a:br>
                  <a:rPr lang="en-US" altLang="ko-KR" sz="2000" dirty="0">
                    <a:latin typeface="+mn-ea"/>
                  </a:rPr>
                </a:br>
                <a:r>
                  <a:rPr lang="en-US" altLang="ko-KR" sz="2000" dirty="0">
                    <a:latin typeface="+mn-ea"/>
                  </a:rPr>
                  <a:t> </a:t>
                </a:r>
                <a:br>
                  <a:rPr lang="en-US" altLang="ko-KR" sz="2000" dirty="0">
                    <a:latin typeface="+mn-ea"/>
                  </a:rPr>
                </a:br>
                <a:r>
                  <a:rPr lang="ko-KR" altLang="en-US" sz="2000" dirty="0">
                    <a:latin typeface="+mn-ea"/>
                  </a:rPr>
                  <a:t>이 함수를 이용한 </a:t>
                </a:r>
                <a:r>
                  <a:rPr lang="ko-KR" altLang="en-US" sz="2000" dirty="0" err="1">
                    <a:latin typeface="+mn-ea"/>
                  </a:rPr>
                  <a:t>최량기각역을</a:t>
                </a:r>
                <a:r>
                  <a:rPr lang="ko-KR" altLang="en-US" sz="2000" dirty="0">
                    <a:latin typeface="+mn-ea"/>
                  </a:rPr>
                  <a:t> 정의하면</a:t>
                </a:r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k] =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:r>
                  <a:rPr lang="en-US" altLang="ko-KR" sz="2000" dirty="0">
                    <a:latin typeface="+mn-ea"/>
                  </a:rPr>
                  <a:t>g</a:t>
                </a:r>
                <a:r>
                  <a:rPr lang="ko-KR" altLang="en-US" sz="2000" dirty="0">
                    <a:latin typeface="+mn-ea"/>
                  </a:rPr>
                  <a:t>의 </a:t>
                </a:r>
                <a:r>
                  <a:rPr lang="ko-KR" altLang="en-US" sz="2000" b="1" u="sng" dirty="0">
                    <a:latin typeface="+mn-ea"/>
                  </a:rPr>
                  <a:t>부분적인 역함수</a:t>
                </a:r>
                <a:r>
                  <a:rPr lang="ko-KR" altLang="en-US" sz="2000" dirty="0">
                    <a:latin typeface="+mn-ea"/>
                  </a:rPr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로 정의하면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(k)] =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6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5) </a:t>
                </a: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−[</m:t>
                                </m:r>
                                <m:f>
                                  <m:f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−[</m:t>
                                </m:r>
                                <m:f>
                                  <m:f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)−[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)−[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6) </a:t>
                </a:r>
                <a:r>
                  <a:rPr lang="ko-KR" altLang="en-US" sz="2000" dirty="0">
                    <a:latin typeface="+mn-ea"/>
                  </a:rPr>
                  <a:t>또한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latin typeface="+mn-ea"/>
                  </a:rPr>
                  <a:t>이를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에 대입하면</a:t>
                </a:r>
                <a:endParaRPr lang="en-US" altLang="ko-KR" sz="2000" dirty="0">
                  <a:latin typeface="+mn-ea"/>
                </a:endParaRPr>
              </a:p>
              <a:p>
                <a:pPr marL="0" indent="0" algn="ctr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9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Cambria Math" panose="02040503050406030204" pitchFamily="18" charset="0"/>
                  </a:rPr>
                  <a:t>7) </a:t>
                </a:r>
                <a:r>
                  <a:rPr lang="ko-KR" altLang="en-US" sz="2000" b="0" dirty="0">
                    <a:latin typeface="+mn-ea"/>
                  </a:rPr>
                  <a:t>정리하면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</m:rad>
                        <m:acc>
                          <m:accPr>
                            <m:chr m:val="̅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꼴을 따르고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이는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T(n+m-2)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인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T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분포이다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7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+mn-ea"/>
                  </a:rPr>
                  <a:t>Z</a:t>
                </a:r>
                <a:r>
                  <a:rPr lang="ko-KR" altLang="en-US" sz="2000" dirty="0">
                    <a:latin typeface="+mn-ea"/>
                  </a:rPr>
                  <a:t>검정과 </a:t>
                </a:r>
                <a:r>
                  <a:rPr lang="en-US" altLang="ko-KR" sz="2000" dirty="0">
                    <a:latin typeface="+mn-ea"/>
                  </a:rPr>
                  <a:t>T</a:t>
                </a:r>
                <a:r>
                  <a:rPr lang="ko-KR" altLang="en-US" sz="2000" dirty="0">
                    <a:latin typeface="+mn-ea"/>
                  </a:rPr>
                  <a:t>검정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b="0" dirty="0">
                    <a:latin typeface="+mn-ea"/>
                  </a:rPr>
                  <a:t>T</a:t>
                </a:r>
                <a:r>
                  <a:rPr lang="ko-KR" altLang="en-US" sz="2000" b="0" dirty="0">
                    <a:latin typeface="+mn-ea"/>
                  </a:rPr>
                  <a:t>검정은 </a:t>
                </a:r>
                <a:r>
                  <a:rPr lang="en-US" altLang="ko-KR" sz="2000" b="0" dirty="0">
                    <a:latin typeface="+mn-ea"/>
                  </a:rPr>
                  <a:t>Z</a:t>
                </a:r>
                <a:r>
                  <a:rPr lang="ko-KR" altLang="en-US" sz="2000" b="0" dirty="0">
                    <a:latin typeface="+mn-ea"/>
                  </a:rPr>
                  <a:t>검정으로 </a:t>
                </a:r>
                <a:r>
                  <a:rPr lang="ko-KR" altLang="en-US" sz="2000" b="0" dirty="0" err="1">
                    <a:latin typeface="+mn-ea"/>
                  </a:rPr>
                  <a:t>분포수렴한다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검증할 때 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b="0" dirty="0">
                    <a:latin typeface="+mn-ea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에서 </a:t>
                </a:r>
                <a:r>
                  <a:rPr lang="ko-KR" altLang="en-US" sz="2000" b="0" dirty="0" err="1">
                    <a:latin typeface="+mn-ea"/>
                  </a:rPr>
                  <a:t>기각역</a:t>
                </a:r>
                <a:r>
                  <a:rPr lang="ko-KR" altLang="en-US" sz="2000" b="0" dirty="0">
                    <a:latin typeface="+mn-ea"/>
                  </a:rPr>
                  <a:t> </a:t>
                </a:r>
                <a:r>
                  <a:rPr lang="en-US" altLang="ko-KR" sz="2000" b="0" dirty="0">
                    <a:latin typeface="+mn-ea"/>
                  </a:rPr>
                  <a:t>c =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을 검증한다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표준편차 </a:t>
                </a:r>
                <a:r>
                  <a:rPr lang="en-US" altLang="ko-KR" sz="2000" dirty="0">
                    <a:latin typeface="+mn-ea"/>
                  </a:rPr>
                  <a:t>S</a:t>
                </a:r>
                <a:r>
                  <a:rPr lang="ko-KR" altLang="en-US" sz="2000" dirty="0">
                    <a:latin typeface="+mn-ea"/>
                  </a:rPr>
                  <a:t>는 </a:t>
                </a:r>
                <a:r>
                  <a:rPr lang="ko-KR" altLang="en-US" sz="2000" dirty="0" err="1">
                    <a:latin typeface="+mn-ea"/>
                  </a:rPr>
                  <a:t>모편차</a:t>
                </a:r>
                <a:r>
                  <a:rPr lang="ko-KR" altLang="en-US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에 확률 수렴하는 성질을 이용하면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2000" dirty="0"/>
                  <a:t>일반적으로</a:t>
                </a:r>
                <a:r>
                  <a:rPr lang="en-US" altLang="ko-KR" sz="2000" dirty="0"/>
                  <a:t>, t</a:t>
                </a:r>
                <a:r>
                  <a:rPr lang="ko-KR" altLang="en-US" sz="2000" dirty="0"/>
                  <a:t>검정은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검정에 비해 더 보수적이므로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정규성을 가정하기 어려운 경우</a:t>
                </a:r>
                <a:br>
                  <a:rPr lang="en-US" altLang="ko-KR" sz="2000" dirty="0"/>
                </a:br>
                <a:r>
                  <a:rPr lang="en-US" altLang="ko-KR" sz="2000" dirty="0"/>
                  <a:t>t</a:t>
                </a:r>
                <a:r>
                  <a:rPr lang="ko-KR" altLang="en-US" sz="2000" dirty="0"/>
                  <a:t>검정을 쓰면 더 강건한 검정을 할 수 있다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2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514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우도비 검정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우도비 검정</dc:title>
  <dc:creator>Kwon JongIk</dc:creator>
  <cp:lastModifiedBy>Kwon JongIk</cp:lastModifiedBy>
  <cp:revision>18</cp:revision>
  <dcterms:created xsi:type="dcterms:W3CDTF">2020-01-06T11:21:27Z</dcterms:created>
  <dcterms:modified xsi:type="dcterms:W3CDTF">2020-01-11T02:53:07Z</dcterms:modified>
</cp:coreProperties>
</file>