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3A3CD-A4B9-4C7F-9AC2-BFEB79A78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5E57B6-2337-43DC-A635-C026F5A03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550720-EDA0-4E32-AADC-7FD2419B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0E27-2383-4675-992C-E0952A9E0E52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CB344-C14B-49F9-9FCD-8832FC62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F1631-BC2A-4002-916A-BF52336C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816F-C31B-4A2D-8903-5B44ED5D1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99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C0223-5842-4951-A95E-F77227F3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8FE497-675C-4139-B1BE-7CAF51BB0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B262C-0E51-4A54-AA92-B119D33B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0E27-2383-4675-992C-E0952A9E0E52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A9586-A440-4662-B125-C63642B3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149533-B0AE-4B86-B1F8-89B18390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816F-C31B-4A2D-8903-5B44ED5D1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4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9D3E44-BC2E-445C-B7B4-FD8807F02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D6994E-AF7F-4386-851F-A2B1DBB80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EECD7-9D83-41FE-9001-1DB24680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0E27-2383-4675-992C-E0952A9E0E52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6026B-444C-4BBC-8454-F0EE9493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E47EF-7F44-440E-9EDC-00D59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816F-C31B-4A2D-8903-5B44ED5D1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46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2BEFB-7BD9-4977-BC3E-F3958847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2141B2-4198-40AD-992C-E9E08D2FC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4C09A-160A-4C48-B301-6A7C4DD1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0E27-2383-4675-992C-E0952A9E0E52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73B9C-6042-4A18-8B03-3E355315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7E921-03EA-4394-BC72-C53CF4C1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816F-C31B-4A2D-8903-5B44ED5D1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71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3CE05-FF7D-4EB6-83CE-40D817C6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782051-6626-4F33-9276-F786FD633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32A42C-0094-4C54-9160-103E74E53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0E27-2383-4675-992C-E0952A9E0E52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352E72-280B-4853-AB44-9C61C306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A0254-587E-4B65-B367-B4CED569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816F-C31B-4A2D-8903-5B44ED5D1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5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2B48B-3AA6-4584-B718-2DA67BAC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B89A9-CB19-4FC6-9B3B-027AD9430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1E0CA9-4C83-4FFE-A57D-23C0FCFF2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8D742-64CE-4B6D-93E3-397AE372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0E27-2383-4675-992C-E0952A9E0E52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8A3C6E-BEAE-4B13-9F9D-B0BCC45F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1EFFB9-0E86-403C-A12F-49995129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816F-C31B-4A2D-8903-5B44ED5D1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7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D35F3-FCD4-469E-AF18-2053547A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7F4A2-D593-4B78-AE90-1E2DA3A7D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687E6D-E2DE-4103-A8F2-15122EAB3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743737-E823-45AF-8A36-87CC7A10C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30545D-E8A9-4232-A37A-5D10FCE3A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9BEE6C-9FBD-48DB-9659-86B1694D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0E27-2383-4675-992C-E0952A9E0E52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0F014F-4114-4228-A383-41661F17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E56987-285F-46CC-8851-6AAFE669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816F-C31B-4A2D-8903-5B44ED5D1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80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6CC67-36C8-401C-A9E1-9D23B1D3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39C585-4270-4567-9026-5D46B1BE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0E27-2383-4675-992C-E0952A9E0E52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0A58BE-D11B-4C6D-8CA8-270A2E14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697CC4-6044-4453-A726-22CAFC10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816F-C31B-4A2D-8903-5B44ED5D1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75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7CC4A6-819D-4CF1-BCDC-A2D732DD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0E27-2383-4675-992C-E0952A9E0E52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4F8397-9B56-4706-A6D3-A074CB2E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F8D2B0-5F2F-46F8-8C22-10A2A351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816F-C31B-4A2D-8903-5B44ED5D1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8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508FA-4274-41A1-9C5F-D100438C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9BC8B-F247-4372-AAC2-5F2C37227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130ADD-9FB3-44B2-82A6-7A2205779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02222C-ECD3-470D-8481-65135820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0E27-2383-4675-992C-E0952A9E0E52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7C051B-36A9-4F3F-BC7B-7890D12D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CDB646-A534-43A4-8303-A5E66520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816F-C31B-4A2D-8903-5B44ED5D1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10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7BF59-388B-40D7-A8E0-BB615F1A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9710EE-70BC-4914-B6BC-55928A747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3AE8EC-4D32-46ED-895A-DC5CE5851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1491F2-1AB3-4318-B354-4CCFF525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0E27-2383-4675-992C-E0952A9E0E52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47DD20-8A7D-434A-8F71-817EED5A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81BB3E-196F-48BF-A3A9-9CD8F49F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0816F-C31B-4A2D-8903-5B44ED5D1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96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A666B0-150A-4CF6-804C-77F58481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4EC4AC-34FE-4D6C-AA53-85805AA93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74301-D67C-429F-9460-21B654DC4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40E27-2383-4675-992C-E0952A9E0E52}" type="datetimeFigureOut">
              <a:rPr lang="ko-KR" altLang="en-US" smtClean="0"/>
              <a:t>2020-01-12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B7B37-B88C-4A6E-92CA-55A0F39B5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689905-EC38-4B37-90A8-A8711FF8C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0816F-C31B-4A2D-8903-5B44ED5D16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36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3ACB6-DC17-4BBA-834F-1AC926D13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독립성 검정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2FC951-7299-4B02-91CB-2025F6A30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162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C6205-FD53-43F2-8CC2-C934AA6D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430E2DB-584E-4ED5-AEA5-C515641F1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800" dirty="0"/>
                  <a:t>개요</a:t>
                </a:r>
                <a:endParaRPr lang="en-US" altLang="ko-KR" sz="1800" dirty="0"/>
              </a:p>
              <a:p>
                <a:pPr marL="342900" indent="-342900">
                  <a:buAutoNum type="arabicPeriod"/>
                </a:pPr>
                <a:r>
                  <a:rPr lang="en-US" altLang="ko-KR" sz="1800" dirty="0"/>
                  <a:t>X</a:t>
                </a:r>
                <a:r>
                  <a:rPr lang="ko-KR" altLang="en-US" sz="1800" dirty="0"/>
                  <a:t>와 </a:t>
                </a:r>
                <a:r>
                  <a:rPr lang="en-US" altLang="ko-KR" sz="1800" dirty="0"/>
                  <a:t>Y</a:t>
                </a:r>
                <a:r>
                  <a:rPr lang="ko-KR" altLang="en-US" sz="1800" dirty="0"/>
                  <a:t>가 평균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/>
                  <a:t>, </a:t>
                </a:r>
                <a:r>
                  <a:rPr lang="ko-KR" altLang="en-US" sz="1800" dirty="0"/>
                  <a:t>분산이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1800" dirty="0"/>
                  <a:t>이고 상관계수가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인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ko-KR" altLang="en-US" sz="1800" dirty="0" err="1"/>
                  <a:t>이변량</a:t>
                </a:r>
                <a:r>
                  <a:rPr lang="ko-KR" altLang="en-US" sz="1800" dirty="0"/>
                  <a:t> 정규분포를 </a:t>
                </a:r>
                <a:r>
                  <a:rPr lang="ko-KR" altLang="en-US" sz="1800" dirty="0" err="1"/>
                  <a:t>따른다고</a:t>
                </a:r>
                <a:r>
                  <a:rPr lang="ko-KR" altLang="en-US" sz="1800" dirty="0"/>
                  <a:t> 하자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/>
                  <a:t> : </a:t>
                </a:r>
                <a:r>
                  <a:rPr lang="ko-KR" altLang="en-US" sz="1800" dirty="0"/>
                  <a:t>가설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VS</a:t>
                </a:r>
                <a:r>
                  <a:rPr lang="ko-KR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sz="1800" dirty="0"/>
                  <a:t>를 검정하기 위한 </a:t>
                </a:r>
                <a:r>
                  <a:rPr lang="ko-KR" altLang="en-US" sz="1800" dirty="0" err="1"/>
                  <a:t>우도비</a:t>
                </a:r>
                <a:r>
                  <a:rPr lang="ko-KR" altLang="en-US" sz="1800" dirty="0"/>
                  <a:t> 검정을 정의하면</a:t>
                </a:r>
                <a:endParaRPr lang="en-US" altLang="ko-KR" sz="1800" dirty="0"/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m:rPr>
                        <m:nor/>
                      </m:rPr>
                      <a:rPr lang="en-US" altLang="ko-KR" sz="1800" dirty="0"/>
                      <m:t>)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m:rPr>
                        <m:nor/>
                      </m:rPr>
                      <a:rPr lang="en-US" altLang="ko-KR" sz="1800" dirty="0"/>
                      <m:t>)</m:t>
                    </m:r>
                    <m:r>
                      <a:rPr lang="en-US" altLang="ko-KR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m:rPr>
                        <m:nor/>
                      </m:rPr>
                      <a:rPr lang="en-US" altLang="ko-KR" sz="1800" dirty="0"/>
                      <m:t>)</m:t>
                    </m:r>
                  </m:oMath>
                </a14:m>
                <a:r>
                  <a:rPr lang="ko-KR" altLang="en-US" sz="1800" dirty="0"/>
                  <a:t> 이고</a:t>
                </a:r>
                <a:r>
                  <a:rPr lang="en-US" altLang="ko-KR" sz="1800" dirty="0"/>
                  <a:t>(</a:t>
                </a:r>
                <a:r>
                  <a:rPr lang="ko-KR" altLang="en-US" sz="1800" dirty="0"/>
                  <a:t>단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m:rPr>
                        <m:nor/>
                      </m:rPr>
                      <a:rPr lang="en-US" altLang="ko-KR" sz="1800" dirty="0"/>
                      <m:t>)</m:t>
                    </m:r>
                  </m:oMath>
                </a14:m>
                <a:r>
                  <a:rPr lang="ko-KR" altLang="en-US" sz="1800" dirty="0"/>
                  <a:t>은 </a:t>
                </a:r>
                <a:r>
                  <a:rPr lang="ko-KR" altLang="en-US" sz="1800" dirty="0" err="1"/>
                  <a:t>이변량</a:t>
                </a:r>
                <a:r>
                  <a:rPr lang="ko-KR" altLang="en-US" sz="1800" dirty="0"/>
                  <a:t> 정규분포의 </a:t>
                </a:r>
                <a:r>
                  <a:rPr lang="en-US" altLang="ko-KR" sz="1800" dirty="0"/>
                  <a:t>PDF)</a:t>
                </a:r>
              </a:p>
              <a:p>
                <a:pPr marL="342900" indent="-342900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8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altLang="ko-KR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en-US" altLang="ko-KR" sz="18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1800" b="0" i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rad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ko-KR" altLang="en-US" sz="1800" dirty="0"/>
                  <a:t>이다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3. </a:t>
                </a:r>
                <a:r>
                  <a:rPr lang="ko-KR" altLang="en-US" sz="1800" dirty="0"/>
                  <a:t>따라서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</m:oMath>
                </a14:m>
                <a:r>
                  <a:rPr lang="ko-KR" altLang="en-US" sz="1800" dirty="0"/>
                  <a:t>에 대해서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이를 알려진 분포로 변환하는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이 요구된다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arenR"/>
                </a:pPr>
                <a:r>
                  <a:rPr lang="en-US" altLang="ko-KR" sz="1800" dirty="0"/>
                  <a:t>Y</a:t>
                </a:r>
                <a:r>
                  <a:rPr lang="ko-KR" altLang="en-US" sz="1800" dirty="0"/>
                  <a:t>에서 </a:t>
                </a:r>
                <a:r>
                  <a:rPr lang="en-US" altLang="ko-KR" sz="1800" dirty="0" err="1"/>
                  <a:t>iid</a:t>
                </a:r>
                <a:r>
                  <a:rPr lang="ko-KR" altLang="en-US" sz="1800" dirty="0"/>
                  <a:t>인 확률표본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800" dirty="0"/>
                  <a:t>을 선출하고 </a:t>
                </a:r>
                <a:r>
                  <a:rPr lang="en-US" altLang="ko-KR" sz="1800" dirty="0"/>
                  <a:t>, </a:t>
                </a:r>
                <a:br>
                  <a:rPr lang="en-US" altLang="ko-KR" sz="1800" dirty="0"/>
                </a:br>
                <a:r>
                  <a:rPr lang="ko-KR" altLang="en-US" sz="1800" dirty="0"/>
                  <a:t>이 때 </a:t>
                </a:r>
                <a:r>
                  <a:rPr lang="en-US" altLang="ko-KR" sz="1800" dirty="0"/>
                  <a:t>X</a:t>
                </a:r>
                <a:r>
                  <a:rPr lang="ko-KR" altLang="en-US" sz="1800" dirty="0"/>
                  <a:t>의 확률표본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ko-KR" altLang="en-US" sz="1800" dirty="0" err="1"/>
                  <a:t>실현값</a:t>
                </a:r>
                <a:r>
                  <a:rPr lang="ko-KR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800" dirty="0"/>
                  <a:t>을 각각 갖는다고 하자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arenR"/>
                </a:pPr>
                <a:r>
                  <a:rPr lang="ko-KR" altLang="en-US" sz="1800" dirty="0"/>
                  <a:t>이 가정하에서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800" dirty="0"/>
                  <a:t> pdf</a:t>
                </a:r>
                <a:r>
                  <a:rPr lang="ko-KR" altLang="en-US" sz="1800" dirty="0"/>
                  <a:t>를 구하면</a:t>
                </a:r>
                <a:endParaRPr lang="en-US" altLang="ko-KR" sz="1800" dirty="0"/>
              </a:p>
              <a:p>
                <a:pPr marL="342900" indent="-342900">
                  <a:buAutoNum type="arabicParenBoth"/>
                </a:pP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라는 가정 하에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 dirty="0"/>
                  <a:t>는 </a:t>
                </a:r>
                <a:r>
                  <a:rPr lang="ko-KR" altLang="en-US" sz="1800" u="sng" dirty="0"/>
                  <a:t>두 확률변수의 </a:t>
                </a:r>
                <a:r>
                  <a:rPr lang="en-US" altLang="ko-KR" sz="1800" u="sng" dirty="0"/>
                  <a:t>PDF</a:t>
                </a:r>
                <a:r>
                  <a:rPr lang="ko-KR" altLang="en-US" sz="1800" u="sng" dirty="0"/>
                  <a:t>의 단순결합</a:t>
                </a:r>
                <a:r>
                  <a:rPr lang="ko-KR" altLang="en-US" sz="1800" dirty="0"/>
                  <a:t>으로 분리 가능하므로</a:t>
                </a:r>
                <a:endParaRPr lang="en-US" altLang="ko-KR" sz="1800" dirty="0"/>
              </a:p>
              <a:p>
                <a:pPr marL="342900" indent="-342900">
                  <a:buAutoNum type="arabicParenBoth"/>
                </a:pPr>
                <a:r>
                  <a:rPr lang="ko-KR" altLang="en-US" sz="1800" dirty="0"/>
                  <a:t>이 조건부 </a:t>
                </a:r>
                <a:r>
                  <a:rPr lang="en-US" altLang="ko-KR" sz="1800" dirty="0"/>
                  <a:t>PDF</a:t>
                </a:r>
                <a:r>
                  <a:rPr lang="ko-KR" altLang="en-US" sz="1800" dirty="0"/>
                  <a:t>는 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단지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 dirty="0">
                    <a:solidFill>
                      <a:srgbClr val="FF0000"/>
                    </a:solidFill>
                  </a:rPr>
                  <a:t>의 </a:t>
                </a:r>
                <a:r>
                  <a:rPr lang="en-US" altLang="ko-KR" sz="1800" dirty="0">
                    <a:solidFill>
                      <a:srgbClr val="FF0000"/>
                    </a:solidFill>
                  </a:rPr>
                  <a:t>PDF</a:t>
                </a:r>
                <a:r>
                  <a:rPr lang="ko-KR" altLang="en-US" sz="1800" dirty="0">
                    <a:solidFill>
                      <a:srgbClr val="FF0000"/>
                    </a:solidFill>
                  </a:rPr>
                  <a:t>로만 도출</a:t>
                </a:r>
                <a:r>
                  <a:rPr lang="ko-KR" altLang="en-US" sz="1800" dirty="0"/>
                  <a:t>된다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arenR"/>
                </a:pPr>
                <a:endParaRPr lang="ko-KR" altLang="en-US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430E2DB-584E-4ED5-AEA5-C515641F1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54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C6205-FD53-43F2-8CC2-C934AA6D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430E2DB-584E-4ED5-AEA5-C515641F1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800" dirty="0"/>
                  <a:t>개요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3. </a:t>
                </a:r>
                <a:r>
                  <a:rPr lang="ko-KR" altLang="en-US" sz="1800" dirty="0"/>
                  <a:t>한편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 dirty="0"/>
                  <a:t>도 </a:t>
                </a:r>
                <a:r>
                  <a:rPr lang="en-US" altLang="ko-KR" sz="1800" dirty="0" err="1"/>
                  <a:t>iid</a:t>
                </a:r>
                <a:r>
                  <a:rPr lang="ko-KR" altLang="en-US" sz="1800" dirty="0"/>
                  <a:t>임을 가정했으므로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이 결합 </a:t>
                </a:r>
                <a:r>
                  <a:rPr lang="en-US" altLang="ko-KR" sz="1800" dirty="0"/>
                  <a:t>pdf</a:t>
                </a:r>
                <a:r>
                  <a:rPr lang="ko-KR" altLang="en-US" sz="1800" dirty="0"/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ko-KR" altLang="en-US" sz="1800" dirty="0"/>
                  <a:t> 이다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arenR"/>
                </a:pPr>
                <a:r>
                  <a:rPr lang="ko-KR" altLang="en-US" sz="1800" dirty="0"/>
                  <a:t>즉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sz="1800" dirty="0"/>
                  <a:t>일 경우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 dirty="0"/>
                  <a:t> 이다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arenR"/>
                </a:pPr>
                <a:r>
                  <a:rPr lang="ko-KR" altLang="en-US" sz="1800" dirty="0"/>
                  <a:t>이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때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이 주어졌을 때의 조건부 상관계수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800" dirty="0"/>
                  <a:t>는</a:t>
                </a:r>
                <a:endParaRPr lang="en-US" altLang="ko-KR" sz="1800" dirty="0"/>
              </a:p>
              <a:p>
                <a:pPr marL="342900" indent="-3429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ko-KR" altLang="en-US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1800" dirty="0">
                                <a:solidFill>
                                  <a:srgbClr val="FF0000"/>
                                </a:solidFill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ko-KR" altLang="en-US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ko-KR" altLang="en-US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ko-KR" altLang="en-US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ko-KR" altLang="en-US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bar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  <m:r>
                                      <a:rPr lang="en-US" altLang="ko-KR" sz="18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18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800" dirty="0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18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18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⋯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18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18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)]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1800" b="0" i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ko-KR" altLang="en-US" sz="1800" dirty="0"/>
                  <a:t> 이고</a:t>
                </a:r>
                <a:r>
                  <a:rPr lang="en-US" altLang="ko-KR" sz="1800" dirty="0"/>
                  <a:t>, </a:t>
                </a:r>
              </a:p>
              <a:p>
                <a:pPr marL="342900" indent="-342900">
                  <a:buAutoNum type="arabicParenBoth"/>
                </a:pP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sz="1800" dirty="0"/>
                  <a:t> 일 경우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bar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ko-KR" altLang="en-US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1800" dirty="0">
                                <a:solidFill>
                                  <a:srgbClr val="FF0000"/>
                                </a:solidFill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ko-KR" altLang="en-US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ko-KR" altLang="en-US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sSub>
                              <m:sSubPr>
                                <m:ctrlPr>
                                  <a:rPr lang="ko-KR" altLang="en-US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ko-KR" altLang="en-US" sz="18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)]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bar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  <m:r>
                                      <a:rPr lang="en-US" altLang="ko-KR" sz="18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[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18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800" dirty="0">
                                            <a:solidFill>
                                              <a:srgbClr val="FF0000"/>
                                            </a:solidFill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18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18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⋯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18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18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)]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1800" b="0" i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bar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en-US" altLang="ko-KR" sz="18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1800" b="0" i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ko-KR" altLang="en-US" sz="1800" dirty="0"/>
                  <a:t> 이다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endParaRPr lang="ko-KR" altLang="en-US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430E2DB-584E-4ED5-AEA5-C515641F1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85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C6205-FD53-43F2-8CC2-C934AA6D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430E2DB-584E-4ED5-AEA5-C515641F1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800" dirty="0"/>
                  <a:t>개요</a:t>
                </a:r>
                <a:endParaRPr lang="en-US" altLang="ko-KR" sz="1800" dirty="0"/>
              </a:p>
              <a:p>
                <a:pPr marL="342900" indent="-342900">
                  <a:buAutoNum type="arabicPeriod" startAt="4"/>
                </a:pPr>
                <a:r>
                  <a:rPr lang="ko-KR" altLang="en-US" sz="1800" dirty="0"/>
                  <a:t>이제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 dirty="0"/>
                  <a:t>를 통해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 dirty="0"/>
                  <a:t>와 확률적으로 무관한 독립 분포가 되었으며</a:t>
                </a:r>
                <a:r>
                  <a:rPr lang="en-US" altLang="ko-KR" sz="1800" dirty="0"/>
                  <a:t> </a:t>
                </a: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bar>
                                    <m:r>
                                      <a:rPr lang="en-US" altLang="ko-KR" sz="18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en-US" altLang="ko-KR" sz="18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bar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1800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1800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를 도출할 수 있다</a:t>
                </a:r>
                <a:r>
                  <a:rPr lang="en-US" altLang="ko-KR" sz="1800" dirty="0"/>
                  <a:t>. </a:t>
                </a:r>
              </a:p>
              <a:p>
                <a:pPr marL="342900" indent="-342900">
                  <a:buAutoNum type="arabicParenR"/>
                </a:pPr>
                <a:r>
                  <a:rPr lang="ko-KR" altLang="en-US" sz="1800" dirty="0"/>
                  <a:t>이 때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1800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는 회귀분석에서 파라미터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1800" dirty="0"/>
                  <a:t>의 불편추정량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ko-KR" altLang="en-US" sz="1800" dirty="0"/>
                  <a:t>와 같으며</a:t>
                </a:r>
                <a:r>
                  <a:rPr lang="en-US" altLang="ko-KR" sz="1800" dirty="0"/>
                  <a:t>, </a:t>
                </a:r>
              </a:p>
              <a:p>
                <a:pPr marL="342900" indent="-342900">
                  <a:buAutoNum type="arabicParenBoth"/>
                </a:pPr>
                <a:r>
                  <a:rPr lang="ko-KR" altLang="en-US" sz="1800" dirty="0"/>
                  <a:t>회귀분석에서 전개한 논리를 가져오면</a:t>
                </a:r>
                <a:endParaRPr lang="en-US" altLang="ko-KR" sz="1800" dirty="0"/>
              </a:p>
              <a:p>
                <a:pPr marL="342900" indent="-3429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ad>
                              <m:radPr>
                                <m:degHide m:val="on"/>
                                <m:ctrlP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1800" b="0" i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1800" b="0" i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rad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ad>
                              <m:radPr>
                                <m:degHide m:val="on"/>
                                <m:ctrlP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{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type m:val="skw"/>
                                                <m:ctrlPr>
                                                  <a:rPr lang="en-US" altLang="ko-KR" sz="18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altLang="ko-KR" sz="180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80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𝑅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8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sub>
                                                </m:sSub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en-US" altLang="ko-KR" sz="18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nary>
                                                      <m:naryPr>
                                                        <m:chr m:val="∑"/>
                                                        <m:subHide m:val="on"/>
                                                        <m:supHide m:val="on"/>
                                                        <m:ctrlPr>
                                                          <a:rPr lang="en-US" altLang="ko-KR" sz="18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naryPr>
                                                      <m:sub/>
                                                      <m:sup/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ko-KR" sz="18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ko-KR" altLang="en-US" sz="18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ko-KR" sz="18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(</m:t>
                                                                </m:r>
                                                                <m:r>
                                                                  <a:rPr lang="en-US" altLang="ko-KR" sz="18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𝑌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ko-KR" sz="18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𝑗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a:rPr lang="en-US" altLang="ko-KR" sz="18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−</m:t>
                                                            </m:r>
                                                            <m:bar>
                                                              <m:barPr>
                                                                <m:pos m:val="top"/>
                                                                <m:ctrlPr>
                                                                  <a:rPr lang="en-US" altLang="ko-KR" sz="18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barPr>
                                                              <m:e>
                                                                <m:r>
                                                                  <a:rPr lang="en-US" altLang="ko-KR" sz="18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𝑌</m:t>
                                                                </m:r>
                                                              </m:e>
                                                            </m:bar>
                                                            <m:r>
                                                              <a:rPr lang="en-US" altLang="ko-KR" sz="1800" b="0" i="0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ko-KR" sz="18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nary>
                                                  </m:e>
                                                </m:rad>
                                              </m:num>
                                              <m:den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en-US" altLang="ko-KR" sz="18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nary>
                                                      <m:naryPr>
                                                        <m:chr m:val="∑"/>
                                                        <m:subHide m:val="on"/>
                                                        <m:supHide m:val="on"/>
                                                        <m:ctrlPr>
                                                          <a:rPr lang="en-US" altLang="ko-KR" sz="18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naryPr>
                                                      <m:sub/>
                                                      <m:sup/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ko-KR" sz="18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ko-KR" altLang="en-US" sz="18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ko-KR" sz="18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(</m:t>
                                                                </m:r>
                                                                <m:r>
                                                                  <a:rPr lang="en-US" altLang="ko-KR" sz="18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𝑥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ko-KR" sz="18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𝑗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a:rPr lang="en-US" altLang="ko-KR" sz="18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−</m:t>
                                                            </m:r>
                                                            <m:bar>
                                                              <m:barPr>
                                                                <m:pos m:val="top"/>
                                                                <m:ctrlPr>
                                                                  <a:rPr lang="en-US" altLang="ko-KR" sz="18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barPr>
                                                              <m:e>
                                                                <m:r>
                                                                  <a:rPr lang="en-US" altLang="ko-KR" sz="18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𝑥</m:t>
                                                                </m:r>
                                                              </m:e>
                                                            </m:bar>
                                                            <m:r>
                                                              <a:rPr lang="en-US" altLang="ko-KR" sz="1800" b="0" i="0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ko-KR" sz="18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nary>
                                                  </m:e>
                                                </m:rad>
                                              </m:den>
                                            </m:f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ko-KR" alt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1800" b="0" i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r>
                                          <a:rPr lang="en-US" altLang="ko-KR" sz="1800" b="0" i="0" smtClean="0">
                                            <a:latin typeface="Cambria Math" panose="02040503050406030204" pitchFamily="18" charset="0"/>
                                          </a:rPr>
                                          <m:t>}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rad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1800" b="0" i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altLang="ko-KR" sz="1800" dirty="0"/>
                  <a:t> ~ T(n-2) </a:t>
                </a:r>
                <a:r>
                  <a:rPr lang="ko-KR" altLang="en-US" sz="1800" dirty="0"/>
                  <a:t>이다</a:t>
                </a:r>
                <a:r>
                  <a:rPr lang="en-US" altLang="ko-KR" sz="18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430E2DB-584E-4ED5-AEA5-C515641F1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77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C6205-FD53-43F2-8CC2-C934AA6D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430E2DB-584E-4ED5-AEA5-C515641F1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800" dirty="0"/>
                  <a:t>개요</a:t>
                </a:r>
                <a:endParaRPr lang="en-US" altLang="ko-KR" sz="1800" dirty="0"/>
              </a:p>
              <a:p>
                <a:pPr marL="342900" indent="-342900">
                  <a:buAutoNum type="arabicPeriod" startAt="4"/>
                </a:pPr>
                <a:r>
                  <a:rPr lang="ko-KR" altLang="en-US" sz="1800" dirty="0"/>
                  <a:t>이제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 dirty="0"/>
                  <a:t>를 통해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800" dirty="0"/>
                  <a:t>와 확률적으로 무관한 독립 분포가 되었으며</a:t>
                </a:r>
                <a:r>
                  <a:rPr lang="en-US" altLang="ko-KR" sz="1800" dirty="0"/>
                  <a:t> </a:t>
                </a:r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bar>
                                    <m:r>
                                      <a:rPr lang="en-US" altLang="ko-KR" sz="18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en-US" altLang="ko-KR" sz="18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bar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1800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1800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를 도출할 수 있다</a:t>
                </a:r>
                <a:r>
                  <a:rPr lang="en-US" altLang="ko-KR" sz="1800" dirty="0"/>
                  <a:t>. </a:t>
                </a:r>
              </a:p>
              <a:p>
                <a:pPr marL="342900" indent="-342900">
                  <a:buAutoNum type="arabicParenR"/>
                </a:pPr>
                <a:r>
                  <a:rPr lang="ko-KR" altLang="en-US" sz="1800" dirty="0"/>
                  <a:t>이 때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1800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는 회귀분석에서 파라미터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1800" dirty="0"/>
                  <a:t>의 불편추정량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ko-KR" altLang="en-US" sz="1800" dirty="0"/>
                  <a:t>와 같으며</a:t>
                </a:r>
                <a:r>
                  <a:rPr lang="en-US" altLang="ko-KR" sz="1800" dirty="0"/>
                  <a:t>, </a:t>
                </a:r>
              </a:p>
              <a:p>
                <a:pPr marL="342900" indent="-342900">
                  <a:buAutoNum type="arabicParenBoth"/>
                </a:pPr>
                <a:r>
                  <a:rPr lang="ko-KR" altLang="en-US" sz="1800" dirty="0"/>
                  <a:t>회귀분석에서 전개한 논리를 가져오면</a:t>
                </a:r>
                <a:endParaRPr lang="en-US" altLang="ko-KR" sz="1800" dirty="0"/>
              </a:p>
              <a:p>
                <a:pPr marL="342900" indent="-3429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ad>
                              <m:radPr>
                                <m:degHide m:val="on"/>
                                <m:ctrlP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1800" b="0" i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1800" b="0" i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rad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ad>
                              <m:radPr>
                                <m:degHide m:val="on"/>
                                <m:ctrlP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{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type m:val="skw"/>
                                                <m:ctrlPr>
                                                  <a:rPr lang="en-US" altLang="ko-KR" sz="18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altLang="ko-KR" sz="180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80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𝑅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8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sub>
                                                </m:sSub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en-US" altLang="ko-KR" sz="18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nary>
                                                      <m:naryPr>
                                                        <m:chr m:val="∑"/>
                                                        <m:subHide m:val="on"/>
                                                        <m:supHide m:val="on"/>
                                                        <m:ctrlPr>
                                                          <a:rPr lang="en-US" altLang="ko-KR" sz="18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naryPr>
                                                      <m:sub/>
                                                      <m:sup/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ko-KR" sz="18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ko-KR" altLang="en-US" sz="18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ko-KR" sz="18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(</m:t>
                                                                </m:r>
                                                                <m:r>
                                                                  <a:rPr lang="en-US" altLang="ko-KR" sz="18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𝑌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ko-KR" sz="18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𝑗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a:rPr lang="en-US" altLang="ko-KR" sz="18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−</m:t>
                                                            </m:r>
                                                            <m:bar>
                                                              <m:barPr>
                                                                <m:pos m:val="top"/>
                                                                <m:ctrlPr>
                                                                  <a:rPr lang="en-US" altLang="ko-KR" sz="18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barPr>
                                                              <m:e>
                                                                <m:r>
                                                                  <a:rPr lang="en-US" altLang="ko-KR" sz="18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𝑌</m:t>
                                                                </m:r>
                                                              </m:e>
                                                            </m:bar>
                                                            <m:r>
                                                              <a:rPr lang="en-US" altLang="ko-KR" sz="1800" b="0" i="0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ko-KR" sz="18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nary>
                                                  </m:e>
                                                </m:rad>
                                              </m:num>
                                              <m:den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en-US" altLang="ko-KR" sz="18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nary>
                                                      <m:naryPr>
                                                        <m:chr m:val="∑"/>
                                                        <m:subHide m:val="on"/>
                                                        <m:supHide m:val="on"/>
                                                        <m:ctrlPr>
                                                          <a:rPr lang="en-US" altLang="ko-KR" sz="18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naryPr>
                                                      <m:sub/>
                                                      <m:sup/>
                                                      <m:e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altLang="ko-KR" sz="180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sSub>
                                                              <m:sSubPr>
                                                                <m:ctrlPr>
                                                                  <a:rPr lang="ko-KR" altLang="en-US" sz="18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Pr>
                                                              <m:e>
                                                                <m:r>
                                                                  <a:rPr lang="en-US" altLang="ko-KR" sz="18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(</m:t>
                                                                </m:r>
                                                                <m:r>
                                                                  <a:rPr lang="en-US" altLang="ko-KR" sz="18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𝑥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en-US" altLang="ko-KR" sz="18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𝑗</m:t>
                                                                </m:r>
                                                              </m:sub>
                                                            </m:sSub>
                                                            <m:r>
                                                              <a:rPr lang="en-US" altLang="ko-KR" sz="18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−</m:t>
                                                            </m:r>
                                                            <m:bar>
                                                              <m:barPr>
                                                                <m:pos m:val="top"/>
                                                                <m:ctrlPr>
                                                                  <a:rPr lang="en-US" altLang="ko-KR" sz="180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barPr>
                                                              <m:e>
                                                                <m:r>
                                                                  <a:rPr lang="en-US" altLang="ko-KR" sz="1800" b="0" i="1" smtClean="0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𝑥</m:t>
                                                                </m:r>
                                                              </m:e>
                                                            </m:bar>
                                                            <m:r>
                                                              <a:rPr lang="en-US" altLang="ko-KR" sz="1800" b="0" i="0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altLang="ko-KR" sz="18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nary>
                                                  </m:e>
                                                </m:rad>
                                              </m:den>
                                            </m:f>
                                          </m:e>
                                        </m:d>
                                        <m:sSub>
                                          <m:sSubPr>
                                            <m:ctrlPr>
                                              <a:rPr lang="ko-KR" alt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1800" b="0" i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r>
                                          <a:rPr lang="en-US" altLang="ko-KR" sz="1800" b="0" i="0" smtClean="0">
                                            <a:latin typeface="Cambria Math" panose="02040503050406030204" pitchFamily="18" charset="0"/>
                                          </a:rPr>
                                          <m:t>}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rad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−2)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1800" b="0" i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en-US" altLang="ko-KR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 dirty="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8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1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ko-KR" sz="1800" dirty="0"/>
                  <a:t>  ~ T(n-2) </a:t>
                </a:r>
                <a:r>
                  <a:rPr lang="ko-KR" altLang="en-US" sz="1800" dirty="0"/>
                  <a:t>이다</a:t>
                </a:r>
                <a:r>
                  <a:rPr lang="en-US" altLang="ko-KR" sz="18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430E2DB-584E-4ED5-AEA5-C515641F1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76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336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독립성 검정</vt:lpstr>
      <vt:lpstr>정의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독립성 검정</dc:title>
  <dc:creator>Kwon JongIk</dc:creator>
  <cp:lastModifiedBy>Kwon JongIk</cp:lastModifiedBy>
  <cp:revision>9</cp:revision>
  <dcterms:created xsi:type="dcterms:W3CDTF">2020-01-12T14:47:27Z</dcterms:created>
  <dcterms:modified xsi:type="dcterms:W3CDTF">2020-01-12T16:08:37Z</dcterms:modified>
</cp:coreProperties>
</file>