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A0E8A-C65D-4F2A-AFDB-11419FAC0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627D92-83DD-4060-9409-61EAAAE3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66448-1E1F-4AFA-890A-8DE1F68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EF80C-807C-4A28-A4DB-ED0249A1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5C01C6-EACE-4E81-B5D0-0FEBB2B4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4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6113D-D37C-444F-AE68-074BC2AE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F967CE-337A-4087-B80B-90B805CC6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48E9B-2480-4E8B-8A79-60F3823E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7EE5A-C033-4858-80DA-4F0041BA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08EF6-3729-44EB-9553-21612A97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03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207B6C-3398-4777-B903-B48B54425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F761A1-056A-4AA6-AE24-3544CB70C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1A460C-7168-408A-B0C0-04DA329F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7FC5E3-8E16-4B91-8EB1-317DA166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CCDC53-9915-44D5-8AB4-255C6983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CBA74-BE02-478E-B831-C95EBF0C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27AACF-971B-4A05-892F-966F57F8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A7F74-F3C3-4D27-9193-E46CE1A4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B4B26-D675-474C-9103-6350339D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9DEB3E-FC07-4AF4-80E5-0E2B5A1F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464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99F7E-3E96-4FE3-9F74-7F6EB8C00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BEECDC-82D3-4424-BA3E-642C19339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049FA0-358A-4C76-99B6-101CC19FB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39154-37DE-4F3D-AE4C-B4136ACF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64A82-0DED-41F2-AE91-DFEBEBA3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2D33D-2654-475D-A4E3-4D7DC53D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006DE-DA5D-44E5-9602-B82445050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659B4E-DF4D-435C-A686-9FCD2699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AA3E9-7373-4EA5-9B3D-471D34BF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989E81-4386-4FF4-939B-02CFB122E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C5F375-7E6F-4B42-92A3-5BD02965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10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B1AC3-3172-47CA-8599-356364EA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9E19C-C5F2-47D9-AC3D-BE04DA5C8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C73EA-2FA8-49B4-8892-7F75F59CC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EB63A-B261-4C9A-9148-0849CD045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7FAFC60-8F5F-403D-ABCB-2E67F6FF8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E2415B-8917-43A4-A7DF-3D9BBEEFE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E1E26A-2E11-4741-A5B0-B5FD979C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4A6FF5-618D-4FBA-9A75-F1BF2C5D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64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7E371-FD8E-4D55-8655-742E5FF3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4060E-E849-4337-B984-C6C270007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0D051-2031-4C37-92B5-A7BAE3CD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680589-2239-48D3-A2AE-02253D0F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43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03826F-0D57-47AC-B443-42DF707B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B96A1C-802C-4CFB-BC5F-D06658EC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A074E-8DE9-4A3C-8DDE-51E30DA54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9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05E18-2DEC-4ECD-95A1-5CFB99DA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6D86CB-12B4-43EA-A6BA-A1958747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970AA2-8C71-412B-83AF-67FC49DCC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07A54-5B0D-4406-9DF0-98119FED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AA88ED-FE3C-47DD-A639-7F1D1FE6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16222-A5F9-4FAD-AB32-299F384E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1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95401-0F9B-413D-AEE1-FAC56F1C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E7DF05-174A-4C59-8976-EB67FD0D3E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EED8E8-D6BB-4093-927D-16CD7E2A0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A8225-8848-40AE-96E8-D12CBF81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8C49D-1CF6-4F75-9394-4689C11C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07D18-4B96-41ED-8959-81A9F5734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30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C67423-547A-4428-BE5D-88737B1C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C3A76A-81A0-42EF-93A9-AA3D71924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8D58E-87A7-435E-8AEB-18C55FD30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EF895-34C8-48BA-B76B-ADF7DB98B847}" type="datetimeFigureOut">
              <a:rPr lang="ko-KR" altLang="en-US" smtClean="0"/>
              <a:t>2019-12-25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6ED5-6CFC-4B79-B098-F5F956C9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61265F-9C52-4411-A392-65B071BEE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A65F-0BA9-4CD3-ABF4-A0F6FB3737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63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3EF8A-28F3-48CD-987E-657819842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푸아송</a:t>
            </a:r>
            <a:r>
              <a:rPr lang="ko-KR" altLang="en-US" dirty="0"/>
              <a:t> 분포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17E387-D7F4-4CCF-B0E9-DFC6854A26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98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1A6E5-8A99-40D3-AE76-B5181B11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B5C9E7-1464-4D7D-9162-0BD3EDCF7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자연계에서 구간 </a:t>
            </a:r>
            <a:r>
              <a:rPr lang="en-US" altLang="ko-KR" sz="2000" dirty="0"/>
              <a:t>h</a:t>
            </a:r>
            <a:r>
              <a:rPr lang="ko-KR" altLang="en-US" sz="2000" dirty="0"/>
              <a:t>에서 </a:t>
            </a:r>
            <a:r>
              <a:rPr lang="en-US" altLang="ko-KR" sz="2000" dirty="0"/>
              <a:t>x</a:t>
            </a:r>
            <a:r>
              <a:rPr lang="ko-KR" altLang="en-US" sz="2000" dirty="0"/>
              <a:t>회 발생하는 사건을 나타내는 분포이다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sz="2000" dirty="0"/>
              <a:t>다음의 경우에 응용 가능하다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/>
              <a:t>단위 시간내에 발생하는 자동차 사고 횟수</a:t>
            </a:r>
            <a:endParaRPr lang="en-US" altLang="ko-KR" sz="2000" dirty="0"/>
          </a:p>
          <a:p>
            <a:pPr marL="457200" indent="-457200">
              <a:buAutoNum type="arabicParenR"/>
            </a:pPr>
            <a:r>
              <a:rPr lang="ko-KR" altLang="en-US" sz="2000" dirty="0"/>
              <a:t>단위 시간내에 청구되는 보험금 횟수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 err="1"/>
              <a:t>푸아송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공준을</a:t>
            </a:r>
            <a:r>
              <a:rPr lang="ko-KR" altLang="en-US" sz="2000" dirty="0"/>
              <a:t> 사용하여 </a:t>
            </a:r>
            <a:r>
              <a:rPr lang="ko-KR" altLang="en-US" sz="2000" dirty="0" err="1"/>
              <a:t>푸아송</a:t>
            </a:r>
            <a:r>
              <a:rPr lang="ko-KR" altLang="en-US" sz="2000" dirty="0"/>
              <a:t> 분포의 </a:t>
            </a:r>
            <a:r>
              <a:rPr lang="en-US" altLang="ko-KR" sz="2000" dirty="0"/>
              <a:t>pdf</a:t>
            </a:r>
            <a:r>
              <a:rPr lang="ko-KR" altLang="en-US" sz="2000" dirty="0"/>
              <a:t>를 유도할 수 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5678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07DD9-118C-4F42-B272-A15E2B71B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571BA1-5ABB-49B1-A288-A847ABCB5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푸아송 공준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푸아송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공준의</a:t>
                </a:r>
                <a:r>
                  <a:rPr lang="ko-KR" altLang="en-US" sz="2000" dirty="0"/>
                  <a:t> 가정은 다음과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는 길이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2000" dirty="0"/>
                  <a:t>의 사건이 발생하는 확률을 나타낸다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함수 </a:t>
                </a:r>
                <a:r>
                  <a:rPr lang="en-US" altLang="ko-KR" sz="2000" dirty="0"/>
                  <a:t>o(h)</a:t>
                </a:r>
                <a:r>
                  <a:rPr lang="ko-KR" altLang="en-US" sz="2000" dirty="0"/>
                  <a:t>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sz="2000" dirty="0"/>
                  <a:t>=0 , </a:t>
                </a: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매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우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짧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은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구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자</m:t>
                    </m:r>
                    <m:r>
                      <a:rPr lang="ko-KR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체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보</m:t>
                    </m:r>
                  </m:oMath>
                </a14:m>
                <a:r>
                  <a:rPr lang="ko-KR" altLang="en-US" sz="2000" dirty="0"/>
                  <a:t>다 먼저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으로 수렴하는 함수이다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sz="2000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en-US" sz="2000" dirty="0"/>
                  <a:t>는 양의 상수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겹치지 않는 구간에서 사건수는 </a:t>
                </a:r>
                <a:r>
                  <a:rPr lang="ko-KR" altLang="en-US" sz="2000" dirty="0">
                    <a:solidFill>
                      <a:srgbClr val="FFC000"/>
                    </a:solidFill>
                  </a:rPr>
                  <a:t>확률적으로 독립이다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E571BA1-5ABB-49B1-A288-A847ABCB5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BA6F1EE9-0FEB-421A-BC02-F94B0AA9CDB5}"/>
              </a:ext>
            </a:extLst>
          </p:cNvPr>
          <p:cNvSpPr/>
          <p:nvPr/>
        </p:nvSpPr>
        <p:spPr>
          <a:xfrm>
            <a:off x="600891" y="2603864"/>
            <a:ext cx="10998926" cy="370803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4BEC541-C5C5-4FB1-B611-A564E8B2D188}"/>
              </a:ext>
            </a:extLst>
          </p:cNvPr>
          <p:cNvCxnSpPr>
            <a:cxnSpLocks/>
          </p:cNvCxnSpPr>
          <p:nvPr/>
        </p:nvCxnSpPr>
        <p:spPr>
          <a:xfrm>
            <a:off x="2618813" y="3467430"/>
            <a:ext cx="4966353" cy="167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52D1D60-4844-4279-9195-CD028B38B677}"/>
              </a:ext>
            </a:extLst>
          </p:cNvPr>
          <p:cNvCxnSpPr>
            <a:cxnSpLocks/>
          </p:cNvCxnSpPr>
          <p:nvPr/>
        </p:nvCxnSpPr>
        <p:spPr>
          <a:xfrm>
            <a:off x="4049486" y="333538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579FA8-BAFC-4C36-BEE3-327F00937A1F}"/>
              </a:ext>
            </a:extLst>
          </p:cNvPr>
          <p:cNvSpPr txBox="1"/>
          <p:nvPr/>
        </p:nvSpPr>
        <p:spPr>
          <a:xfrm>
            <a:off x="3066651" y="346743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BFBC50-0D46-4FF7-BCF9-7BF3B996BD35}"/>
              </a:ext>
            </a:extLst>
          </p:cNvPr>
          <p:cNvSpPr txBox="1"/>
          <p:nvPr/>
        </p:nvSpPr>
        <p:spPr>
          <a:xfrm>
            <a:off x="4677738" y="3467430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 + 1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AC55AF-B776-4791-84C6-925325A06EF1}"/>
              </a:ext>
            </a:extLst>
          </p:cNvPr>
          <p:cNvSpPr txBox="1"/>
          <p:nvPr/>
        </p:nvSpPr>
        <p:spPr>
          <a:xfrm>
            <a:off x="3010686" y="313151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0.432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BE3964-3322-49EF-AC91-033BAA408ACF}"/>
              </a:ext>
            </a:extLst>
          </p:cNvPr>
          <p:cNvSpPr txBox="1"/>
          <p:nvPr/>
        </p:nvSpPr>
        <p:spPr>
          <a:xfrm>
            <a:off x="4670684" y="310645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0.121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88CBC0C-815D-4D2E-A79D-AB926DC06085}"/>
              </a:ext>
            </a:extLst>
          </p:cNvPr>
          <p:cNvCxnSpPr>
            <a:cxnSpLocks/>
          </p:cNvCxnSpPr>
          <p:nvPr/>
        </p:nvCxnSpPr>
        <p:spPr>
          <a:xfrm>
            <a:off x="5895703" y="3335383"/>
            <a:ext cx="0" cy="365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1EB3B0E-7923-4218-BDED-0F69A975534E}"/>
              </a:ext>
            </a:extLst>
          </p:cNvPr>
          <p:cNvSpPr txBox="1"/>
          <p:nvPr/>
        </p:nvSpPr>
        <p:spPr>
          <a:xfrm>
            <a:off x="6358325" y="350084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 + 2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36316-5103-4544-A78B-17441AE13078}"/>
              </a:ext>
            </a:extLst>
          </p:cNvPr>
          <p:cNvSpPr txBox="1"/>
          <p:nvPr/>
        </p:nvSpPr>
        <p:spPr>
          <a:xfrm>
            <a:off x="6407279" y="308721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0.224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5059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87C5-B3EC-419D-8133-77FA05E8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D2E557-A8B4-4803-BBD3-8A73DF75C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 err="1"/>
                  <a:t>푸아송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공준에서</a:t>
                </a:r>
                <a:r>
                  <a:rPr lang="ko-KR" altLang="en-US" sz="2000" dirty="0"/>
                  <a:t> 얻을 수 있는 통찰은 다음과 같다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3)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5)</a:t>
                </a:r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는 확률적으로 독립이고</a:t>
                </a:r>
                <a:r>
                  <a:rPr lang="en-US" altLang="ko-KR" sz="2000" dirty="0"/>
                  <a:t>, </a:t>
                </a:r>
                <a:r>
                  <a:rPr lang="ko-KR" altLang="en-US" sz="2000" u="sng" dirty="0"/>
                  <a:t>그 크기는 구간의 길이에 비례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4) </a:t>
                </a:r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즉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에 수렴한다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이는 동일한 구간에서 </a:t>
                </a:r>
                <a:r>
                  <a:rPr lang="ko-KR" altLang="en-US" sz="2000" u="sng" dirty="0"/>
                  <a:t>둘 이상의 사건이 동시 발생할 확률은 </a:t>
                </a:r>
                <a:r>
                  <a:rPr lang="en-US" altLang="ko-KR" sz="2000" u="sng" dirty="0"/>
                  <a:t>0</a:t>
                </a:r>
                <a:r>
                  <a:rPr lang="ko-KR" altLang="en-US" sz="2000" u="sng" dirty="0"/>
                  <a:t>에 수렴</a:t>
                </a:r>
                <a:r>
                  <a:rPr lang="ko-KR" altLang="en-US" sz="2000" dirty="0"/>
                  <a:t>함을 의미한다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3)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4)</a:t>
                </a:r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짧은 구간 </a:t>
                </a:r>
                <a:r>
                  <a:rPr lang="en-US" altLang="ko-KR" sz="2000" dirty="0"/>
                  <a:t>h</a:t>
                </a:r>
                <a:r>
                  <a:rPr lang="ko-KR" altLang="en-US" sz="2000" dirty="0"/>
                  <a:t>에서 </a:t>
                </a:r>
                <a:r>
                  <a:rPr lang="ko-KR" altLang="en-US" sz="2000" u="sng" dirty="0"/>
                  <a:t>적어도 하나 이상의 사건이 일어날 확률</a:t>
                </a:r>
                <a:r>
                  <a:rPr lang="ko-KR" altLang="en-US" sz="2000" dirty="0"/>
                  <a:t>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+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sz="20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sz="20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4) 3)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4)</a:t>
                </a:r>
                <a:r>
                  <a:rPr lang="ko-KR" altLang="en-US" sz="2000" dirty="0"/>
                  <a:t>의 역에서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u="sng" dirty="0"/>
                  <a:t>아무것도 일어나지 않을 확률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:r>
                  <a:rPr lang="ko-KR" altLang="en-US" sz="2000" dirty="0"/>
                  <a:t> 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1 -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sz="200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D2E557-A8B4-4803-BBD3-8A73DF75C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FA9F45-13CA-4C87-AE90-07A138F0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3D7D80-6545-4FE5-9423-323A63C9F7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 err="1"/>
                  <a:t>푸아송</a:t>
                </a:r>
                <a:r>
                  <a:rPr lang="ko-KR" altLang="en-US" sz="2000" dirty="0"/>
                  <a:t> 분포의 유도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sz="2000" dirty="0"/>
                  <a:t> 는 </a:t>
                </a:r>
                <a:r>
                  <a:rPr lang="ko-KR" altLang="en-US" sz="2000" dirty="0" err="1"/>
                  <a:t>확률상</a:t>
                </a:r>
                <a:r>
                  <a:rPr lang="ko-KR" altLang="en-US" sz="2000" dirty="0"/>
                  <a:t> 독립이므로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은 다음과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sz="2000" b="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[1 -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sz="20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b="0" dirty="0">
                    <a:solidFill>
                      <a:schemeClr val="tx1"/>
                    </a:solidFill>
                  </a:rPr>
                  <a:t>이 때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, w</a:t>
                </a:r>
                <a:r>
                  <a:rPr lang="ko-KR" altLang="en-US" sz="2000" b="0" dirty="0">
                    <a:solidFill>
                      <a:schemeClr val="tx1"/>
                    </a:solidFill>
                  </a:rPr>
                  <a:t>의 순간 변화율을 매우 짧은 구간 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h</a:t>
                </a:r>
                <a:r>
                  <a:rPr lang="ko-KR" altLang="en-US" sz="2000" b="0" dirty="0">
                    <a:solidFill>
                      <a:schemeClr val="tx1"/>
                    </a:solidFill>
                  </a:rPr>
                  <a:t>를 이용하여 구하면</a:t>
                </a:r>
                <a:endParaRPr lang="en-US" altLang="ko-KR" sz="2000" b="0" dirty="0">
                  <a:solidFill>
                    <a:schemeClr val="tx1"/>
                  </a:solidFill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ko-KR" alt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ko-KR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b="0" dirty="0"/>
                  <a:t>(3) </a:t>
                </a:r>
                <a:r>
                  <a:rPr lang="ko-KR" altLang="en-US" sz="2000" b="0" dirty="0"/>
                  <a:t>극한을 취해주면</a:t>
                </a:r>
                <a:endParaRPr lang="en-US" altLang="ko-KR" sz="2000" b="0" dirty="0"/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ko-KR" alt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ko-KR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m:rPr>
                        <m:nor/>
                      </m:rPr>
                      <a:rPr lang="ko-KR" altLang="en-US" sz="2000" dirty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3D7D80-6545-4FE5-9423-323A63C9F7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F37F40-710C-458D-93D1-C00190D528DF}"/>
              </a:ext>
            </a:extLst>
          </p:cNvPr>
          <p:cNvCxnSpPr/>
          <p:nvPr/>
        </p:nvCxnSpPr>
        <p:spPr>
          <a:xfrm>
            <a:off x="1872343" y="3117669"/>
            <a:ext cx="0" cy="311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EB1C62-21EA-4738-A4C0-5300CF77882E}"/>
              </a:ext>
            </a:extLst>
          </p:cNvPr>
          <p:cNvCxnSpPr>
            <a:cxnSpLocks/>
          </p:cNvCxnSpPr>
          <p:nvPr/>
        </p:nvCxnSpPr>
        <p:spPr>
          <a:xfrm>
            <a:off x="1872343" y="3265714"/>
            <a:ext cx="24035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1B5BB19-575D-40AB-B0A5-34A11A41FF11}"/>
              </a:ext>
            </a:extLst>
          </p:cNvPr>
          <p:cNvCxnSpPr/>
          <p:nvPr/>
        </p:nvCxnSpPr>
        <p:spPr>
          <a:xfrm>
            <a:off x="2934789" y="3110048"/>
            <a:ext cx="0" cy="311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2D0A67-6079-4B22-9A26-DAC8866B5A7C}"/>
              </a:ext>
            </a:extLst>
          </p:cNvPr>
          <p:cNvCxnSpPr/>
          <p:nvPr/>
        </p:nvCxnSpPr>
        <p:spPr>
          <a:xfrm>
            <a:off x="4267200" y="3110048"/>
            <a:ext cx="0" cy="31133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A54491-5226-4C36-99BF-ECAD6A88AA2B}"/>
              </a:ext>
            </a:extLst>
          </p:cNvPr>
          <p:cNvSpPr txBox="1"/>
          <p:nvPr/>
        </p:nvSpPr>
        <p:spPr>
          <a:xfrm>
            <a:off x="2226274" y="3273334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93E16-224B-4317-9F85-6CC3E92C7224}"/>
              </a:ext>
            </a:extLst>
          </p:cNvPr>
          <p:cNvSpPr txBox="1"/>
          <p:nvPr/>
        </p:nvSpPr>
        <p:spPr>
          <a:xfrm>
            <a:off x="3423703" y="32733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2B6EE44-3DB5-43BE-8E31-9971EF6C0618}"/>
                  </a:ext>
                </a:extLst>
              </p:cNvPr>
              <p:cNvSpPr/>
              <p:nvPr/>
            </p:nvSpPr>
            <p:spPr>
              <a:xfrm>
                <a:off x="4408742" y="3053017"/>
                <a:ext cx="5699702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구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간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2B6EE44-3DB5-43BE-8E31-9971EF6C06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742" y="3053017"/>
                <a:ext cx="5699702" cy="404983"/>
              </a:xfrm>
              <a:prstGeom prst="rect">
                <a:avLst/>
              </a:prstGeom>
              <a:blipFill>
                <a:blip r:embed="rId3"/>
                <a:stretch>
                  <a:fillRect t="-6061" b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8E69510-ABC1-4331-9524-9020CE652C02}"/>
              </a:ext>
            </a:extLst>
          </p:cNvPr>
          <p:cNvCxnSpPr/>
          <p:nvPr/>
        </p:nvCxnSpPr>
        <p:spPr>
          <a:xfrm flipV="1">
            <a:off x="3161211" y="5138057"/>
            <a:ext cx="775063" cy="4789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124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AE8AB-76AA-44F8-9CDC-7924C778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5B2C4-D8BE-4090-A573-12197EFA4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 err="1"/>
                  <a:t>푸아송</a:t>
                </a:r>
                <a:r>
                  <a:rPr lang="ko-KR" altLang="en-US" sz="2000" dirty="0"/>
                  <a:t> 분포의 유도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/>
                  <a:t>미분방정식의 해를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ko-KR" altLang="en-US" sz="2000" dirty="0"/>
                  <a:t> 에서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변수분리법을 이용하면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sz="2000" dirty="0"/>
                  <a:t> 이므로</a:t>
                </a:r>
                <a:r>
                  <a:rPr lang="en-US" altLang="ko-KR" sz="2000" dirty="0"/>
                  <a:t>, c=1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5) </a:t>
                </a:r>
                <a:r>
                  <a:rPr lang="ko-KR" altLang="en-US" sz="2000" dirty="0" err="1"/>
                  <a:t>공준을</a:t>
                </a:r>
                <a:r>
                  <a:rPr lang="ko-KR" altLang="en-US" sz="2000" dirty="0"/>
                  <a:t> 이용하여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귀납법의 </a:t>
                </a:r>
                <a:r>
                  <a:rPr lang="en-US" altLang="ko-KR" sz="2000" dirty="0"/>
                  <a:t>1</a:t>
                </a:r>
                <a:r>
                  <a:rPr lang="ko-KR" altLang="en-US" sz="2000" dirty="0" err="1"/>
                  <a:t>차시를</a:t>
                </a:r>
                <a:r>
                  <a:rPr lang="ko-KR" altLang="en-US" sz="2000" dirty="0"/>
                  <a:t> 진행하면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[1 -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ko-KR" alt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</a:rPr>
                  <a:t>+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ko-KR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endParaRPr lang="en-US" altLang="ko-KR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ko-KR" altLang="en-US" sz="2000" i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ko-KR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lim>
                    </m:limLow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altLang="ko-KR" sz="2000" b="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ko-KR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=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1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:r>
                  <a:rPr lang="ko-KR" altLang="en-US" sz="2000" dirty="0"/>
                  <a:t>이 미분방정식의 해는 귀납법을 이용하면 다음과 같이 나온다</a:t>
                </a:r>
                <a:r>
                  <a:rPr lang="en-US" altLang="ko-KR" sz="2000" dirty="0"/>
                  <a:t>.</a:t>
                </a:r>
              </a:p>
              <a:p>
                <a:pPr marL="0" indent="0" algn="ctr">
                  <a:buNone/>
                </a:pPr>
                <a:r>
                  <a:rPr lang="en-US" altLang="ko-KR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3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3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3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  <m:r>
                                  <a:rPr lang="en-US" altLang="ko-KR" sz="3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3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3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3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r>
                              <a:rPr lang="en-US" altLang="ko-KR" sz="3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sup>
                        </m:sSup>
                      </m:num>
                      <m:den>
                        <m:r>
                          <a:rPr lang="en-US" altLang="ko-KR" sz="3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3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 altLang="ko-KR" sz="3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35B2C4-D8BE-4090-A573-12197EFA4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 b="-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B5ED5DD-3273-4797-98EB-96E9BE5FAD9B}"/>
              </a:ext>
            </a:extLst>
          </p:cNvPr>
          <p:cNvCxnSpPr/>
          <p:nvPr/>
        </p:nvCxnSpPr>
        <p:spPr>
          <a:xfrm flipV="1">
            <a:off x="7053943" y="4789714"/>
            <a:ext cx="452846" cy="304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98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6593A-38C9-40FD-B0CE-ACB2A6DD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27325-BF15-4C68-82BE-A5E41BF5E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푸아송 분포의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 다음과 같이 구할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2000" b="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𝑡𝑥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ⅇ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>
                                        <a:latin typeface="Cambria Math" panose="02040503050406030204" pitchFamily="18" charset="0"/>
                                      </a:rPr>
                                      <m:t>𝑡𝑥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p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</m:oMath>
                </a14:m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Var(X) = m’’(0) – [m’(0)]^2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평균과 분산이 같은 특성을 갖는다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3A27325-BF15-4C68-82BE-A5E41BF5E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77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591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푸아송 분포</vt:lpstr>
      <vt:lpstr>정의</vt:lpstr>
      <vt:lpstr>정의 </vt:lpstr>
      <vt:lpstr>정의</vt:lpstr>
      <vt:lpstr>정의 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푸아송 분포</dc:title>
  <dc:creator>Kwon JongIk</dc:creator>
  <cp:lastModifiedBy>Kwon JongIk</cp:lastModifiedBy>
  <cp:revision>9</cp:revision>
  <dcterms:created xsi:type="dcterms:W3CDTF">2019-12-25T02:59:39Z</dcterms:created>
  <dcterms:modified xsi:type="dcterms:W3CDTF">2019-12-25T04:09:07Z</dcterms:modified>
</cp:coreProperties>
</file>