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7F3E3D-3B20-4853-9FF0-8403FC533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2989A0-0BE8-4ECA-A9AA-8F7E88F3A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CE443F-1F86-4631-8BD5-444036941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69CB-3AB4-4FE5-AB40-0606B6B8624E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AF2053-544E-46B8-AC4B-6D3D2E2BA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217E10-611C-43B9-8355-9598AF4B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B6765-BD73-41D0-86A1-8F93A7E0C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41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EF833-30E9-4A3B-BFE5-3B123BEB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EA4B42-A85B-4B87-AAC9-90EE15FDC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4420EF-B178-4FF2-BF9C-2BDC36518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69CB-3AB4-4FE5-AB40-0606B6B8624E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6ADEC3-7209-4984-8D15-3CBB64FA1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6DE36E-BA4C-40D9-A51B-C4FCDB037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B6765-BD73-41D0-86A1-8F93A7E0C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901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02A7EE-72A4-4243-B3CB-6FCD124639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0AE4C0-DC4F-468F-9038-FC0FA91A9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C5B7B0-31BA-41E2-A4D6-A2C9AB3B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69CB-3AB4-4FE5-AB40-0606B6B8624E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88247E-5C0B-4B0C-BFA7-356061E6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0FC5AA-F6F8-43FC-B605-FF8E4A8A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B6765-BD73-41D0-86A1-8F93A7E0C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25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99408-6938-4BCD-8407-2A481552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8F4A0-E617-420E-B292-BE50E81B4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967989-14FC-4D16-9E74-273717AF0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69CB-3AB4-4FE5-AB40-0606B6B8624E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F55E9C-C02E-4994-B003-F47A90B99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CF0FA0-5A51-4243-B784-AED244A28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B6765-BD73-41D0-86A1-8F93A7E0C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85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F3EA7-EBBF-4642-90DF-3E641749F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B1B6D3-CC69-418C-AE0A-79629D3FE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EB910-CE6F-4327-90BD-F6C771A21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69CB-3AB4-4FE5-AB40-0606B6B8624E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514685-5F48-4D21-ADB9-A9FAB6354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A46F7-B899-44E9-BCF2-E621A568A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B6765-BD73-41D0-86A1-8F93A7E0C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757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A0F40-FF63-4108-B691-7BA1FBC65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5B498-2D4D-4AA8-920B-A5B43801CC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A283D8-F9E0-459A-8728-39BE7E072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B8A218-766A-4D4E-A008-2EEAFDEBE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69CB-3AB4-4FE5-AB40-0606B6B8624E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CEDA85-A650-465D-BFE0-B4E4F4E24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B6F006-5317-4B15-B0C2-685D9D8C8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B6765-BD73-41D0-86A1-8F93A7E0C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68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C2DD9-4291-475A-8AF0-8BDFCBB50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97AF5E-5A61-4424-BB14-37318DAA3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7E43B7-8A0E-4804-8B5D-0E8BA2128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CA21277-3E1F-4A7F-A496-E8231E7A31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506A28-E04F-41CC-BDFF-0E7D30D20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50CFB5-8B2D-4C9E-A06D-10DA720CA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69CB-3AB4-4FE5-AB40-0606B6B8624E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0E4C9F-93B2-47CD-AED7-0F993A52E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D8FF5D-120B-474D-8A54-2A11844FF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B6765-BD73-41D0-86A1-8F93A7E0C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467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7A38F-E209-4CBD-A648-F7448E071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FFDB69-0BA9-46C3-98F2-1399371B8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69CB-3AB4-4FE5-AB40-0606B6B8624E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72E791-2C47-4986-9328-8626569B9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EFE61E-EA35-43E6-9D61-0811579AD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B6765-BD73-41D0-86A1-8F93A7E0C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91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701F88-91BC-4FE9-B200-8C53D0D2F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69CB-3AB4-4FE5-AB40-0606B6B8624E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5D45D1-2B50-43C4-8A08-ADF8B3B5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8596D6-68B0-4FFE-8545-4C400085A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B6765-BD73-41D0-86A1-8F93A7E0C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48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7B022-8953-46C0-A60F-1D1A7BFC1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79E83C-4A3D-4544-93E0-8A9A14D6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4C9ECC-3E98-47FE-ADCB-528E0907F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0BA5E4-21E3-4CC1-ACF0-10917218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69CB-3AB4-4FE5-AB40-0606B6B8624E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46FF26-9D99-40B8-A5F3-5AEEED76F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17C0B2-D19E-4C66-89BD-9D5EE231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B6765-BD73-41D0-86A1-8F93A7E0C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319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2DF0D-4C46-4470-ACEC-C8A2D1EA3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5BAC84-C0B1-4B67-9524-CD818DAA1F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7BCFA8-1553-43E0-83C0-231CA150F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0DD8B8-3397-401A-BC7E-434F001F7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569CB-3AB4-4FE5-AB40-0606B6B8624E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4C4817-EB53-4698-90B9-5CD762D20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4D6AA6-646C-4003-A4E0-6F51FA00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B6765-BD73-41D0-86A1-8F93A7E0C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313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6558E1-D26C-4D64-BC55-A7789E655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657559-AF55-4BB2-9775-27D6B2B89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DFF17E-68BA-428C-BD37-97AE1ECB4D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569CB-3AB4-4FE5-AB40-0606B6B8624E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510567-B6EB-4134-B28A-D6996E844E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340F10-D69F-4FD5-97FB-F1DD246B6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B6765-BD73-41D0-86A1-8F93A7E0C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719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7B610-E6C9-43BA-95FA-D3AFA86103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정규분포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EB7CDA-C29C-4018-9579-E1A4D4ABD5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37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F7487-28DB-4401-A4D6-093FBA554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ACE2190-7B5C-45FE-8C29-6458D412B7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오염된 정규분포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3) </a:t>
                </a: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각각의 </a:t>
                </a:r>
                <a:r>
                  <a:rPr lang="ko-KR" altLang="en-US" sz="2000" dirty="0" err="1"/>
                  <a:t>기댓값을</a:t>
                </a:r>
                <a:r>
                  <a:rPr lang="ko-KR" altLang="en-US" sz="2000" dirty="0"/>
                  <a:t> 구하면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(1) E(w) = E[Z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 ∙</m:t>
                    </m:r>
                  </m:oMath>
                </a14:m>
                <a:r>
                  <a:rPr lang="en-US" altLang="ko-KR" sz="2000" dirty="0"/>
                  <a:t> (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+ Z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sub>
                        </m:sSub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0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ko-KR" sz="2000" dirty="0"/>
                  <a:t> (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+ 0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0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(2) E[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2000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w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-</m:t>
                        </m:r>
                        <m:r>
                          <m:rPr>
                            <m:nor/>
                          </m:rPr>
                          <a:rPr lang="ko-KR" altLang="en-US" sz="2000" dirty="0"/>
                          <m:t> 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)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] = E[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nor/>
                      </m:rPr>
                      <a:rPr lang="en-US" altLang="ko-KR" sz="2000">
                        <a:latin typeface="Cambria Math" panose="02040503050406030204" pitchFamily="18" charset="0"/>
                      </a:rPr>
                      <m:t>zI</m:t>
                    </m:r>
                    <m:d>
                      <m:d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nor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sub>
                        </m:sSub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(1-</m:t>
                        </m:r>
                        <m:r>
                          <m:rPr>
                            <m:nor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br>
                  <a:rPr lang="en-US" altLang="ko-KR" sz="2000" dirty="0"/>
                </a:b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ko-KR" sz="2000" dirty="0"/>
                  <a:t>E[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m:rPr>
                            <m:nor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m:rPr>
                            <m:nor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I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m:rPr>
                                <m:nor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</m:d>
                      </m:e>
                    </m:d>
                    <m:r>
                      <a:rPr lang="en-US" altLang="ko-KR" sz="20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sub>
                        </m:sSub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m:rPr>
                                <m:nor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altLang="ko-KR" sz="2000" dirty="0"/>
                </a:br>
                <a:br>
                  <a:rPr lang="en-US" altLang="ko-KR" sz="2000" dirty="0"/>
                </a:b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2000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sub>
                        </m:sSub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1−2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ko-KR" altLang="en-US" sz="2000" dirty="0"/>
                  <a:t> 이므로</a:t>
                </a:r>
                <a:br>
                  <a:rPr lang="en-US" altLang="ko-KR" sz="2000" dirty="0"/>
                </a:br>
                <a:r>
                  <a:rPr lang="en-US" altLang="ko-KR" sz="2000" dirty="0"/>
                  <a:t>= (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ko-KR" altLang="en-US" sz="2000" dirty="0"/>
                  <a:t>  </a:t>
                </a:r>
                <a:r>
                  <a:rPr lang="en-US" altLang="ko-KR" sz="2000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sub>
                        </m:sSub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ko-KR" sz="2000" dirty="0"/>
                  <a:t>= 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1+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ko-KR" sz="2000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sub>
                        </m:sSub>
                      </m:e>
                      <m:sup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>
                    <a:solidFill>
                      <a:srgbClr val="FF0000"/>
                    </a:solidFill>
                  </a:rPr>
                  <a:t>-1)</a:t>
                </a: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ACE2190-7B5C-45FE-8C29-6458D412B7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5AEE28-E2E6-4813-BD10-883A24ECF22E}"/>
              </a:ext>
            </a:extLst>
          </p:cNvPr>
          <p:cNvCxnSpPr/>
          <p:nvPr/>
        </p:nvCxnSpPr>
        <p:spPr>
          <a:xfrm flipV="1">
            <a:off x="2647406" y="3509554"/>
            <a:ext cx="2264228" cy="2612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C17D765-568C-4AB4-BDBB-E87599DF7143}"/>
              </a:ext>
            </a:extLst>
          </p:cNvPr>
          <p:cNvCxnSpPr/>
          <p:nvPr/>
        </p:nvCxnSpPr>
        <p:spPr>
          <a:xfrm>
            <a:off x="5590903" y="3770811"/>
            <a:ext cx="50509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4EFBE78-32EB-44D7-B82B-B5F29DDC4D4E}"/>
              </a:ext>
            </a:extLst>
          </p:cNvPr>
          <p:cNvSpPr txBox="1"/>
          <p:nvPr/>
        </p:nvSpPr>
        <p:spPr>
          <a:xfrm>
            <a:off x="5687799" y="3735976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93A816F-1205-4CA8-98B3-4E83F40D3F3A}"/>
              </a:ext>
            </a:extLst>
          </p:cNvPr>
          <p:cNvCxnSpPr/>
          <p:nvPr/>
        </p:nvCxnSpPr>
        <p:spPr>
          <a:xfrm>
            <a:off x="1178951" y="3770811"/>
            <a:ext cx="50509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E33D425-306E-40CD-9C63-A2B7A0818248}"/>
              </a:ext>
            </a:extLst>
          </p:cNvPr>
          <p:cNvSpPr txBox="1"/>
          <p:nvPr/>
        </p:nvSpPr>
        <p:spPr>
          <a:xfrm>
            <a:off x="1275847" y="3735976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3323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DFDBF-CBB2-4C39-B7B6-6C3224E70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23A0489-73F2-4C3B-8AAA-EFFCA5CD26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000" dirty="0"/>
                  <a:t>N(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2000" dirty="0"/>
                  <a:t>,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sz="2000" dirty="0"/>
                  <a:t>) </a:t>
                </a:r>
                <a:r>
                  <a:rPr lang="ko-KR" altLang="en-US" sz="2000" dirty="0"/>
                  <a:t>인 정규분포에서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≤60)</m:t>
                    </m:r>
                  </m:oMath>
                </a14:m>
                <a:r>
                  <a:rPr lang="ko-KR" altLang="en-US" sz="2000" dirty="0"/>
                  <a:t>일 때</a:t>
                </a:r>
                <a:r>
                  <a:rPr lang="en-US" altLang="ko-KR" sz="2000" dirty="0"/>
                  <a:t> 10%</a:t>
                </a:r>
                <a:r>
                  <a:rPr lang="ko-KR" altLang="en-US" sz="2000" dirty="0"/>
                  <a:t>이고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≤90)</m:t>
                    </m:r>
                  </m:oMath>
                </a14:m>
                <a:r>
                  <a:rPr lang="ko-KR" altLang="en-US" sz="2000" dirty="0"/>
                  <a:t>일 때 </a:t>
                </a:r>
                <a:r>
                  <a:rPr lang="en-US" altLang="ko-KR" sz="2000" dirty="0"/>
                  <a:t>5%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2000" dirty="0"/>
                  <a:t>,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ko-KR" altLang="en-US" sz="2000" dirty="0"/>
                  <a:t>를 구하시오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1.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60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1.282,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90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=1.645 </a:t>
                </a:r>
                <a:r>
                  <a:rPr lang="ko-KR" altLang="en-US" sz="2000" dirty="0"/>
                  <a:t>이므로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연립해서 풀면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2000" dirty="0"/>
                  <a:t>=73.1,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sz="2000" dirty="0"/>
                  <a:t>=10.2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23A0489-73F2-4C3B-8AAA-EFFCA5CD26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 r="-5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1023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5015D-77E7-48EF-8F73-32CF91CA1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CF98BAA-D5E7-46A3-AA46-F766E4B98E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응용과 통계적 추론에서 특히 중요한 분포 및 </a:t>
                </a:r>
                <a:r>
                  <a:rPr lang="ko-KR" altLang="en-US" sz="2000" dirty="0" err="1"/>
                  <a:t>분포족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1. I 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</m:e>
                    </m:nary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𝑑𝑧</m:t>
                    </m:r>
                  </m:oMath>
                </a14:m>
                <a:r>
                  <a:rPr lang="ko-KR" altLang="en-US" sz="2000" dirty="0"/>
                  <a:t>를 정의하면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적분 계산을 위해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 적분을 제곱하면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=(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</m:e>
                    </m:nary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𝑑𝑧</m:t>
                    </m:r>
                  </m:oMath>
                </a14:m>
                <a:r>
                  <a:rPr lang="en-US" altLang="ko-KR" sz="2000" dirty="0"/>
                  <a:t>)(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</m:e>
                    </m:nary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𝑑𝑧</m:t>
                    </m:r>
                  </m:oMath>
                </a14:m>
                <a:r>
                  <a:rPr lang="en-US" altLang="ko-KR" sz="2000" dirty="0"/>
                  <a:t>) </a:t>
                </a:r>
                <a:br>
                  <a:rPr lang="en-US" altLang="ko-KR" sz="2000" dirty="0"/>
                </a:br>
                <a:r>
                  <a:rPr lang="en-US" altLang="ko-KR" sz="2000" dirty="0"/>
                  <a:t>       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nary>
                          <m:nary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b>
                          <m:sup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ko-KR" altLang="en-US" sz="20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rad>
                              </m:den>
                            </m:f>
                          </m:e>
                        </m:nary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</m:e>
                    </m:nary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𝑑𝑧𝑑𝑧</m:t>
                    </m:r>
                  </m:oMath>
                </a14:m>
                <a:br>
                  <a:rPr lang="en-US" altLang="ko-KR" sz="2000" dirty="0"/>
                </a:br>
                <a:r>
                  <a:rPr lang="en-US" altLang="ko-KR" sz="2000" dirty="0"/>
                  <a:t>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ko-KR" alt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nary>
                          <m:nary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b>
                          <m:sup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nary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𝑑𝑧𝑑𝑧</m:t>
                    </m:r>
                  </m:oMath>
                </a14:m>
                <a:endParaRPr lang="en-US" altLang="ko-KR" sz="2000" dirty="0"/>
              </a:p>
              <a:p>
                <a:pPr marL="457200" indent="-457200">
                  <a:buFont typeface="Arial" panose="020B0604020202020204" pitchFamily="34" charset="0"/>
                  <a:buAutoNum type="arabicParenBoth"/>
                </a:pPr>
                <a:r>
                  <a:rPr lang="ko-KR" altLang="en-US" sz="2000" dirty="0"/>
                  <a:t>하나의 </a:t>
                </a:r>
                <a:r>
                  <a:rPr lang="en-US" altLang="ko-KR" sz="2000" dirty="0"/>
                  <a:t>z</a:t>
                </a:r>
                <a:r>
                  <a:rPr lang="ko-KR" altLang="en-US" sz="2000" dirty="0"/>
                  <a:t>를 </a:t>
                </a:r>
                <a:r>
                  <a:rPr lang="en-US" altLang="ko-KR" sz="2000" dirty="0"/>
                  <a:t>w</a:t>
                </a:r>
                <a:r>
                  <a:rPr lang="ko-KR" altLang="en-US" sz="2000" dirty="0"/>
                  <a:t>로 치환하면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ko-KR" alt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nary>
                          <m:nary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b>
                          <m:sup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nary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𝑑𝑧𝑑𝑤</m:t>
                    </m:r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Both"/>
                </a:pPr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CF98BAA-D5E7-46A3-AA46-F766E4B98E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4861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B1E9A-D8D5-48F6-9C2F-C86E95E2A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CD50AD7-DD80-4C71-AFBF-4C7EA9E8D0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000" dirty="0"/>
                  <a:t>응용과 통계적 추론에서 특히 중요한 분포 및 </a:t>
                </a:r>
                <a:r>
                  <a:rPr lang="ko-KR" altLang="en-US" sz="2000" dirty="0" err="1"/>
                  <a:t>분포족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2) </a:t>
                </a:r>
                <a:r>
                  <a:rPr lang="ko-KR" altLang="en-US" sz="2000" dirty="0"/>
                  <a:t>이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이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중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적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분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을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극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좌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표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치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환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하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면</m:t>
                    </m:r>
                  </m:oMath>
                </a14:m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AutoNum type="arabicParenBoth"/>
                </a:pPr>
                <a:r>
                  <a:rPr lang="en-US" altLang="ko-KR" sz="2000" b="0" dirty="0"/>
                  <a:t>z=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𝑟𝑠𝑖𝑛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b="0" dirty="0"/>
                  <a:t>,w=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𝑟𝑐𝑜𝑠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b="0" dirty="0"/>
                  <a:t> </a:t>
                </a:r>
                <a:r>
                  <a:rPr lang="ko-KR" altLang="en-US" sz="2000" b="0" dirty="0"/>
                  <a:t>일 때</a:t>
                </a:r>
                <a:endParaRPr lang="en-US" altLang="ko-KR" sz="2000" b="0" dirty="0"/>
              </a:p>
              <a:p>
                <a:pPr marL="0" indent="0">
                  <a:buNone/>
                </a:pPr>
                <a:r>
                  <a:rPr lang="en-US" altLang="ko-KR" sz="2000" dirty="0"/>
                  <a:t>- |J|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𝑟𝑠𝑖𝑛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ko-KR" alt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𝑟𝑠𝑖𝑛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ko-KR" alt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ko-KR" alt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𝑟𝑐𝑜𝑠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ko-KR" alt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𝑟𝑐𝑜𝑠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ko-KR" alt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ko-KR" alt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b="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𝑟𝑐𝑜𝑠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𝑟𝑠𝑖𝑛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b="0" dirty="0"/>
                  <a:t> =  r(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) = r</a:t>
                </a:r>
                <a:br>
                  <a:rPr lang="en-US" altLang="ko-KR" sz="2000" dirty="0"/>
                </a:br>
                <a:r>
                  <a:rPr lang="en-US" altLang="ko-KR" sz="2000" dirty="0"/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ko-KR" alt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nary>
                          <m:nary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b>
                          <m:sup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nary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𝑑𝑧𝑑𝑤</m:t>
                    </m: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ko-KR" alt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nary>
                          <m:nary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b>
                          <m:sup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nary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𝑑𝑟𝑑</m:t>
                    </m:r>
                    <m:r>
                      <a:rPr lang="ko-KR" alt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ko-KR" altLang="en-US" sz="2000" b="0" dirty="0"/>
              </a:p>
              <a:p>
                <a:pPr marL="0" indent="0">
                  <a:buNone/>
                </a:pPr>
                <a:r>
                  <a:rPr lang="en-US" altLang="ko-KR" sz="2000" dirty="0"/>
                  <a:t>(2)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2000" dirty="0"/>
                  <a:t>=u</a:t>
                </a:r>
                <a:r>
                  <a:rPr lang="ko-KR" altLang="en-US" sz="2000" dirty="0"/>
                  <a:t>로 치환하면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ko-KR" sz="2000" dirty="0" smtClean="0"/>
                              <m:t>exp</m:t>
                            </m:r>
                            <m:r>
                              <m:rPr>
                                <m:nor/>
                              </m:rPr>
                              <a:rPr lang="en-US" altLang="ko-KR" sz="2000" dirty="0" smtClean="0"/>
                              <m:t>(−</m:t>
                            </m:r>
                            <m:r>
                              <m:rPr>
                                <m:nor/>
                              </m:rPr>
                              <a:rPr lang="en-US" altLang="ko-KR" sz="2000" dirty="0" smtClean="0"/>
                              <m:t>u</m:t>
                            </m:r>
                            <m:r>
                              <m:rPr>
                                <m:nor/>
                              </m:rPr>
                              <a:rPr lang="en-US" altLang="ko-KR" sz="2000" dirty="0" smtClean="0"/>
                              <m:t>)</m:t>
                            </m:r>
                          </m:e>
                        </m:d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altLang="ko-KR" sz="2000" dirty="0"/>
                  <a:t>=1</a:t>
                </a:r>
              </a:p>
              <a:p>
                <a:pPr marL="0" indent="0" algn="ctr">
                  <a:buNone/>
                </a:pPr>
                <a:r>
                  <a:rPr lang="en-US" altLang="ko-KR" sz="2000" dirty="0"/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ko-KR" alt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ko-KR" alt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ko-KR" alt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nary>
                    <m:r>
                      <a:rPr lang="en-US" altLang="ko-K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ko-KR" alt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b="0" dirty="0">
                    <a:solidFill>
                      <a:srgbClr val="FF0000"/>
                    </a:solidFill>
                  </a:rPr>
                  <a:t> = 1</a:t>
                </a:r>
                <a:endParaRPr lang="ko-KR" altLang="en-US" sz="2000" b="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CD50AD7-DD80-4C71-AFBF-4C7EA9E8D0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2521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FC326-ED64-4B43-AFE0-1D01FAAEA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C969EE0-0F4F-4C95-B87D-E0268E9ACB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정규 분포의 </a:t>
                </a:r>
                <a:r>
                  <a:rPr lang="en-US" altLang="ko-KR" sz="2000" dirty="0" err="1"/>
                  <a:t>mgf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정규분포의 </a:t>
                </a:r>
                <a:r>
                  <a:rPr lang="en-US" altLang="ko-KR" sz="2000" dirty="0" err="1"/>
                  <a:t>mgf</a:t>
                </a:r>
                <a:r>
                  <a:rPr lang="ko-KR" altLang="en-US" sz="2000" dirty="0"/>
                  <a:t>는 다음과 같이 구한다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</m:e>
                    </m:nary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𝑑𝑧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</m:e>
                    </m:nary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𝑑𝑧</m:t>
                    </m:r>
                  </m:oMath>
                </a14:m>
                <a:r>
                  <a:rPr lang="ko-KR" altLang="en-US" sz="2000" dirty="0"/>
                  <a:t> </a:t>
                </a:r>
                <a:endParaRPr lang="en-US" altLang="ko-KR" sz="2000" dirty="0"/>
              </a:p>
              <a:p>
                <a:pPr marL="457200" indent="-457200">
                  <a:buFont typeface="Arial" panose="020B0604020202020204" pitchFamily="34" charset="0"/>
                  <a:buAutoNum type="arabicParenR"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</m:e>
                    </m:nary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𝑑𝑧</m:t>
                    </m:r>
                  </m:oMath>
                </a14:m>
                <a:r>
                  <a:rPr lang="ko-KR" altLang="en-US" sz="2000" dirty="0"/>
                  <a:t> 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000" i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p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nary>
                      <m:nary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20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ko-KR" altLang="en-US" sz="2000" b="0" i="0" smtClean="0"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</m:e>
                            </m:rad>
                          </m:den>
                        </m:f>
                      </m:e>
                    </m:nary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2000" b="0" i="0" smtClean="0">
                                            <a:latin typeface="Cambria Math" panose="02040503050406030204" pitchFamily="18" charset="0"/>
                                          </a:rPr>
                                          <m:t>z</m:t>
                                        </m:r>
                                        <m:r>
                                          <a:rPr lang="en-US" altLang="ko-KR" sz="2000" b="0" i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2000" b="0" i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20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dz</m:t>
                    </m:r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3) U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로 치환하면 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nary>
                      <m:nary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</m:e>
                    </m:nary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𝑑𝑢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ko-KR" sz="2000" dirty="0"/>
                  <a:t>=M(t)</a:t>
                </a:r>
              </a:p>
              <a:p>
                <a:pPr marL="457200" indent="-457200">
                  <a:buAutoNum type="arabicParenBoth"/>
                </a:pPr>
                <a:r>
                  <a:rPr lang="en-US" altLang="ko-KR" sz="2000" dirty="0"/>
                  <a:t>M’(t)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ko-KR" sz="2000" dirty="0"/>
                  <a:t>, M’(0) = 0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(3) M’’(t)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ko-KR" sz="2000" dirty="0"/>
                  <a:t>, M’’(0) = 1</a:t>
                </a:r>
              </a:p>
              <a:p>
                <a:pPr marL="457200" indent="-457200">
                  <a:buAutoNum type="arabicParenR"/>
                </a:pPr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C969EE0-0F4F-4C95-B87D-E0268E9ACB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1053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DEF6D-0AC6-4D76-90F2-3B1E21499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7AA4727-D7CF-431D-AD1A-41E386988C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정규분포의 </a:t>
                </a:r>
                <a:r>
                  <a:rPr lang="ko-KR" altLang="en-US" sz="2000" dirty="0" err="1"/>
                  <a:t>가법성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 err="1"/>
                  <a:t>i</a:t>
                </a:r>
                <a:r>
                  <a:rPr lang="en-US" altLang="ko-KR" sz="2000" dirty="0"/>
                  <a:t>=1,</a:t>
                </a:r>
                <a:r>
                  <a:rPr lang="en-US" altLang="ko-KR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ko-KR" sz="2000" dirty="0"/>
                  <a:t>,n</a:t>
                </a:r>
                <a:r>
                  <a:rPr lang="ko-KR" altLang="en-US" sz="2000" dirty="0"/>
                  <a:t>에 대해 모두 </a:t>
                </a:r>
                <a:r>
                  <a:rPr lang="en-US" altLang="ko-KR" sz="2000" dirty="0"/>
                  <a:t>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000" dirty="0"/>
                  <a:t>,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000" dirty="0"/>
                  <a:t>) </a:t>
                </a:r>
                <a:r>
                  <a:rPr lang="ko-KR" altLang="en-US" sz="2000" dirty="0"/>
                  <a:t>분포를 따르는 독립인 확률변수라고 할 때</a:t>
                </a:r>
                <a:r>
                  <a:rPr lang="en-US" altLang="ko-KR" sz="2000" dirty="0"/>
                  <a:t>, </a:t>
                </a:r>
              </a:p>
              <a:p>
                <a:pPr marL="457200" indent="-457200">
                  <a:buAutoNum type="arabicParenR"/>
                </a:pPr>
                <a:r>
                  <a:rPr lang="en-US" altLang="ko-KR" sz="2000" dirty="0"/>
                  <a:t>Y=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grow m:val="on"/>
                        <m:subHide m:val="on"/>
                        <m:sup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ko-KR" altLang="en-US" sz="2000" dirty="0"/>
                  <a:t> 일 때</a:t>
                </a:r>
                <a:r>
                  <a:rPr lang="en-US" altLang="ko-KR" sz="2000" dirty="0"/>
                  <a:t>, Y</a:t>
                </a:r>
                <a:r>
                  <a:rPr lang="ko-KR" altLang="en-US" sz="2000" dirty="0"/>
                  <a:t>의 분포는 </a:t>
                </a:r>
                <a:r>
                  <a:rPr lang="en-US" altLang="ko-KR" sz="2000" dirty="0"/>
                  <a:t>N(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grow m:val="on"/>
                        <m:subHide m:val="on"/>
                        <m:sup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을 따른다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따라서</a:t>
                </a:r>
                <a:r>
                  <a:rPr lang="en-US" altLang="ko-KR" sz="2000" dirty="0"/>
                  <a:t>, E(x) =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E(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grow m:val="on"/>
                        <m:subHide m:val="on"/>
                        <m:sup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grow m:val="on"/>
                        <m:subHide m:val="on"/>
                        <m:sup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nary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000" dirty="0"/>
                  <a:t>) </a:t>
                </a:r>
                <a:r>
                  <a:rPr lang="ko-KR" altLang="en-US" sz="2000" dirty="0"/>
                  <a:t>인 결합분포는 </a:t>
                </a:r>
                <a:r>
                  <a:rPr lang="en-US" altLang="ko-KR" sz="2000" dirty="0"/>
                  <a:t>N(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2000" dirty="0"/>
                  <a:t>,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ko-KR" altLang="en-US" sz="2000" dirty="0"/>
                  <a:t> 따른다</a:t>
                </a:r>
                <a:r>
                  <a:rPr lang="en-US" altLang="ko-KR" sz="2000" dirty="0"/>
                  <a:t>.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7AA4727-D7CF-431D-AD1A-41E386988C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5599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4D8C0-F504-4736-96C2-BE260C879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C04DD00-FD33-4640-9985-919CCFA3DC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ko-KR" altLang="en-US" sz="2000" dirty="0"/>
                  <a:t>표준정규분포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정규분포의 변환을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𝑏𝑧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sz="2000" dirty="0"/>
                  <a:t> 로 정의하면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dirty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)∙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ko-KR" altLang="en-US" sz="2000" dirty="0"/>
                  <a:t> 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 err="1"/>
                  <a:t>야코비안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|J|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dirty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)∙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x</m:t>
                        </m:r>
                      </m:den>
                    </m:f>
                  </m:oMath>
                </a14:m>
                <a:r>
                  <a:rPr lang="en-US" altLang="ko-KR" sz="2000" dirty="0"/>
                  <a:t>=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변환을 다시 정리하면 </a:t>
                </a:r>
                <a:br>
                  <a:rPr lang="en-US" altLang="ko-KR" sz="2000" dirty="0"/>
                </a:b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nary>
                    <m:func>
                      <m:func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𝑑𝑧</m:t>
                    </m:r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2. </a:t>
                </a:r>
                <a:r>
                  <a:rPr lang="ko-KR" altLang="en-US" sz="2000" dirty="0"/>
                  <a:t>위 변환의 </a:t>
                </a:r>
                <a:r>
                  <a:rPr lang="en-US" altLang="ko-KR" sz="2000" dirty="0" err="1"/>
                  <a:t>mgf</a:t>
                </a:r>
                <a:r>
                  <a:rPr lang="ko-KR" altLang="en-US" sz="2000" dirty="0"/>
                  <a:t>를 구하면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𝑏𝑧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𝑡𝑏𝑧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𝑎𝑡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ko-KR" sz="2000" dirty="0"/>
                  <a:t> 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(MGF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의 변환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)</a:t>
                </a:r>
              </a:p>
              <a:p>
                <a:pPr marL="457200" indent="-457200">
                  <a:buAutoNum type="arabicParenR"/>
                </a:pPr>
                <a:r>
                  <a:rPr lang="en-US" altLang="ko-KR" sz="2000" dirty="0"/>
                  <a:t>M’(0)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=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a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ko-KR" sz="2000" dirty="0"/>
                  <a:t>= 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a</a:t>
                </a:r>
              </a:p>
              <a:p>
                <a:pPr marL="457200" indent="-457200">
                  <a:buAutoNum type="arabicParenR"/>
                </a:pPr>
                <a:r>
                  <a:rPr lang="en-US" altLang="ko-KR" sz="2000" dirty="0"/>
                  <a:t>M’’(0)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ko-KR" sz="2000" dirty="0"/>
                  <a:t>+</a:t>
                </a:r>
                <a:r>
                  <a:rPr lang="en-US" altLang="ko-KR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0+</m:t>
                        </m:r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ko-KR" sz="2000" dirty="0"/>
                  <a:t>+</a:t>
                </a:r>
                <a:r>
                  <a:rPr lang="en-US" altLang="ko-KR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ko-KR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0+</m:t>
                        </m:r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ko-KR" sz="2000" dirty="0"/>
                  <a:t>+</a:t>
                </a:r>
                <a:r>
                  <a:rPr lang="en-US" altLang="ko-KR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0+</m:t>
                        </m:r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ko-KR" sz="2000" dirty="0"/>
                  <a:t>+</a:t>
                </a:r>
                <a:r>
                  <a:rPr lang="en-US" altLang="ko-KR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0+</m:t>
                        </m:r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en-US" altLang="ko-KR" sz="2000" dirty="0"/>
                  <a:t>Var(x)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>
                    <a:solidFill>
                      <a:srgbClr val="FF0000"/>
                    </a:solidFill>
                  </a:rPr>
                  <a:t> </a:t>
                </a: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C04DD00-FD33-4640-9985-919CCFA3DC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1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5928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936BF-834B-47D9-B7B2-8C20BA6DE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1013B2-445F-4081-9BFA-094D2ECA5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표준정규분포와 정규분포는 서로 밀접한 관계에 놓여있다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1.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ko-KR" altLang="en-US" sz="2000" dirty="0"/>
                  <a:t> 이므로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dirty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r>
                  <a:rPr lang="ko-KR" altLang="en-US" sz="2000" dirty="0"/>
                  <a:t> 일 때</a:t>
                </a:r>
                <a:endParaRPr lang="en-US" altLang="ko-KR" sz="2000" dirty="0"/>
              </a:p>
              <a:p>
                <a:pPr marL="457200" indent="-457200" algn="ctr">
                  <a:buAutoNum type="arabicParenR"/>
                </a:pPr>
                <a:r>
                  <a:rPr lang="en-US" altLang="ko-KR" sz="2000" dirty="0"/>
                  <a:t>X</a:t>
                </a:r>
                <a:r>
                  <a:rPr lang="ko-KR" altLang="en-US" sz="2000" dirty="0"/>
                  <a:t>가 </a:t>
                </a:r>
                <a:r>
                  <a:rPr lang="en-US" altLang="ko-KR" sz="2000" dirty="0"/>
                  <a:t>N(</a:t>
                </a:r>
                <a:r>
                  <a:rPr lang="en-US" altLang="ko-KR" sz="2000" dirty="0" err="1"/>
                  <a:t>a,b</a:t>
                </a:r>
                <a:r>
                  <a:rPr lang="en-US" altLang="ko-KR" sz="2000" dirty="0"/>
                  <a:t>)</a:t>
                </a:r>
                <a:r>
                  <a:rPr lang="ko-KR" altLang="en-US" sz="2000" dirty="0"/>
                  <a:t>를 </a:t>
                </a:r>
                <a:r>
                  <a:rPr lang="ko-KR" altLang="en-US" sz="2000" dirty="0" err="1"/>
                  <a:t>따를경우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그 역함수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ko-KR" altLang="en-US" sz="2000" dirty="0"/>
                  <a:t>는 </a:t>
                </a:r>
                <a:r>
                  <a:rPr lang="en-US" altLang="ko-KR" sz="2000" dirty="0"/>
                  <a:t>N(0,1)</a:t>
                </a:r>
                <a:r>
                  <a:rPr lang="ko-KR" altLang="en-US" sz="2000" dirty="0"/>
                  <a:t>을 따른다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2) </a:t>
                </a:r>
                <a:r>
                  <a:rPr lang="ko-KR" altLang="en-US" sz="2000" dirty="0"/>
                  <a:t>위 특성을 이용하여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해당 변수가 표준정규분포로 환산했을 때 어디에 위치하는지를 알 수 있다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1013B2-445F-4081-9BFA-094D2ECA5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1BBDD5A-CF3E-4732-8C43-33DE191D5A58}"/>
              </a:ext>
            </a:extLst>
          </p:cNvPr>
          <p:cNvCxnSpPr>
            <a:cxnSpLocks/>
          </p:cNvCxnSpPr>
          <p:nvPr/>
        </p:nvCxnSpPr>
        <p:spPr>
          <a:xfrm>
            <a:off x="4815840" y="5852160"/>
            <a:ext cx="25603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E006D65-32D7-4F80-BB27-9624247F2969}"/>
              </a:ext>
            </a:extLst>
          </p:cNvPr>
          <p:cNvCxnSpPr>
            <a:cxnSpLocks/>
          </p:cNvCxnSpPr>
          <p:nvPr/>
        </p:nvCxnSpPr>
        <p:spPr>
          <a:xfrm flipV="1">
            <a:off x="6096000" y="4537166"/>
            <a:ext cx="0" cy="20578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40C04B62-BBC1-46E6-B369-75DA199FA0B6}"/>
              </a:ext>
            </a:extLst>
          </p:cNvPr>
          <p:cNvSpPr/>
          <p:nvPr/>
        </p:nvSpPr>
        <p:spPr>
          <a:xfrm>
            <a:off x="4815841" y="4859045"/>
            <a:ext cx="2455816" cy="968776"/>
          </a:xfrm>
          <a:custGeom>
            <a:avLst/>
            <a:gdLst>
              <a:gd name="connsiteX0" fmla="*/ 0 w 2420983"/>
              <a:gd name="connsiteY0" fmla="*/ 914738 h 975698"/>
              <a:gd name="connsiteX1" fmla="*/ 592183 w 2420983"/>
              <a:gd name="connsiteY1" fmla="*/ 836361 h 975698"/>
              <a:gd name="connsiteX2" fmla="*/ 992777 w 2420983"/>
              <a:gd name="connsiteY2" fmla="*/ 165801 h 975698"/>
              <a:gd name="connsiteX3" fmla="*/ 1254035 w 2420983"/>
              <a:gd name="connsiteY3" fmla="*/ 338 h 975698"/>
              <a:gd name="connsiteX4" fmla="*/ 1567543 w 2420983"/>
              <a:gd name="connsiteY4" fmla="*/ 148384 h 975698"/>
              <a:gd name="connsiteX5" fmla="*/ 1863635 w 2420983"/>
              <a:gd name="connsiteY5" fmla="*/ 827652 h 975698"/>
              <a:gd name="connsiteX6" fmla="*/ 2420983 w 2420983"/>
              <a:gd name="connsiteY6" fmla="*/ 975698 h 975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20983" h="975698">
                <a:moveTo>
                  <a:pt x="0" y="914738"/>
                </a:moveTo>
                <a:cubicBezTo>
                  <a:pt x="213360" y="937961"/>
                  <a:pt x="426720" y="961184"/>
                  <a:pt x="592183" y="836361"/>
                </a:cubicBezTo>
                <a:cubicBezTo>
                  <a:pt x="757646" y="711538"/>
                  <a:pt x="882468" y="305138"/>
                  <a:pt x="992777" y="165801"/>
                </a:cubicBezTo>
                <a:cubicBezTo>
                  <a:pt x="1103086" y="26464"/>
                  <a:pt x="1158241" y="3241"/>
                  <a:pt x="1254035" y="338"/>
                </a:cubicBezTo>
                <a:cubicBezTo>
                  <a:pt x="1349829" y="-2565"/>
                  <a:pt x="1465943" y="10498"/>
                  <a:pt x="1567543" y="148384"/>
                </a:cubicBezTo>
                <a:cubicBezTo>
                  <a:pt x="1669143" y="286270"/>
                  <a:pt x="1721395" y="689766"/>
                  <a:pt x="1863635" y="827652"/>
                </a:cubicBezTo>
                <a:cubicBezTo>
                  <a:pt x="2005875" y="965538"/>
                  <a:pt x="2213429" y="970618"/>
                  <a:pt x="2420983" y="975698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8C68AB-1590-4A02-BCFF-AC5551B59979}"/>
              </a:ext>
            </a:extLst>
          </p:cNvPr>
          <p:cNvSpPr txBox="1"/>
          <p:nvPr/>
        </p:nvSpPr>
        <p:spPr>
          <a:xfrm>
            <a:off x="6096000" y="5831971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4448062-DF98-43CF-BB61-2F0ACA27C758}"/>
              </a:ext>
            </a:extLst>
          </p:cNvPr>
          <p:cNvCxnSpPr>
            <a:cxnSpLocks/>
          </p:cNvCxnSpPr>
          <p:nvPr/>
        </p:nvCxnSpPr>
        <p:spPr>
          <a:xfrm>
            <a:off x="5660568" y="5416731"/>
            <a:ext cx="0" cy="50509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A180148F-09C1-4233-9133-26F71F77375D}"/>
              </a:ext>
            </a:extLst>
          </p:cNvPr>
          <p:cNvSpPr/>
          <p:nvPr/>
        </p:nvSpPr>
        <p:spPr>
          <a:xfrm>
            <a:off x="4815632" y="5451566"/>
            <a:ext cx="836483" cy="400594"/>
          </a:xfrm>
          <a:custGeom>
            <a:avLst/>
            <a:gdLst>
              <a:gd name="connsiteX0" fmla="*/ 208 w 836483"/>
              <a:gd name="connsiteY0" fmla="*/ 304800 h 464912"/>
              <a:gd name="connsiteX1" fmla="*/ 52459 w 836483"/>
              <a:gd name="connsiteY1" fmla="*/ 313508 h 464912"/>
              <a:gd name="connsiteX2" fmla="*/ 78585 w 836483"/>
              <a:gd name="connsiteY2" fmla="*/ 322217 h 464912"/>
              <a:gd name="connsiteX3" fmla="*/ 148254 w 836483"/>
              <a:gd name="connsiteY3" fmla="*/ 330925 h 464912"/>
              <a:gd name="connsiteX4" fmla="*/ 183088 w 836483"/>
              <a:gd name="connsiteY4" fmla="*/ 348343 h 464912"/>
              <a:gd name="connsiteX5" fmla="*/ 400802 w 836483"/>
              <a:gd name="connsiteY5" fmla="*/ 348343 h 464912"/>
              <a:gd name="connsiteX6" fmla="*/ 487888 w 836483"/>
              <a:gd name="connsiteY6" fmla="*/ 322217 h 464912"/>
              <a:gd name="connsiteX7" fmla="*/ 514014 w 836483"/>
              <a:gd name="connsiteY7" fmla="*/ 304800 h 464912"/>
              <a:gd name="connsiteX8" fmla="*/ 566265 w 836483"/>
              <a:gd name="connsiteY8" fmla="*/ 287383 h 464912"/>
              <a:gd name="connsiteX9" fmla="*/ 644642 w 836483"/>
              <a:gd name="connsiteY9" fmla="*/ 243840 h 464912"/>
              <a:gd name="connsiteX10" fmla="*/ 688185 w 836483"/>
              <a:gd name="connsiteY10" fmla="*/ 191588 h 464912"/>
              <a:gd name="connsiteX11" fmla="*/ 705602 w 836483"/>
              <a:gd name="connsiteY11" fmla="*/ 139337 h 464912"/>
              <a:gd name="connsiteX12" fmla="*/ 723019 w 836483"/>
              <a:gd name="connsiteY12" fmla="*/ 113211 h 464912"/>
              <a:gd name="connsiteX13" fmla="*/ 740437 w 836483"/>
              <a:gd name="connsiteY13" fmla="*/ 95794 h 464912"/>
              <a:gd name="connsiteX14" fmla="*/ 775271 w 836483"/>
              <a:gd name="connsiteY14" fmla="*/ 43543 h 464912"/>
              <a:gd name="connsiteX15" fmla="*/ 810105 w 836483"/>
              <a:gd name="connsiteY15" fmla="*/ 0 h 464912"/>
              <a:gd name="connsiteX16" fmla="*/ 827522 w 836483"/>
              <a:gd name="connsiteY16" fmla="*/ 26125 h 464912"/>
              <a:gd name="connsiteX17" fmla="*/ 827522 w 836483"/>
              <a:gd name="connsiteY17" fmla="*/ 426720 h 464912"/>
              <a:gd name="connsiteX18" fmla="*/ 461762 w 836483"/>
              <a:gd name="connsiteY18" fmla="*/ 426720 h 464912"/>
              <a:gd name="connsiteX19" fmla="*/ 418219 w 836483"/>
              <a:gd name="connsiteY19" fmla="*/ 435428 h 464912"/>
              <a:gd name="connsiteX20" fmla="*/ 339842 w 836483"/>
              <a:gd name="connsiteY20" fmla="*/ 444137 h 464912"/>
              <a:gd name="connsiteX21" fmla="*/ 43751 w 836483"/>
              <a:gd name="connsiteY21" fmla="*/ 409303 h 464912"/>
              <a:gd name="connsiteX22" fmla="*/ 35042 w 836483"/>
              <a:gd name="connsiteY22" fmla="*/ 383177 h 464912"/>
              <a:gd name="connsiteX23" fmla="*/ 208 w 836483"/>
              <a:gd name="connsiteY23" fmla="*/ 304800 h 464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36483" h="464912">
                <a:moveTo>
                  <a:pt x="208" y="304800"/>
                </a:moveTo>
                <a:cubicBezTo>
                  <a:pt x="3111" y="293189"/>
                  <a:pt x="35222" y="309678"/>
                  <a:pt x="52459" y="313508"/>
                </a:cubicBezTo>
                <a:cubicBezTo>
                  <a:pt x="61420" y="315499"/>
                  <a:pt x="69553" y="320575"/>
                  <a:pt x="78585" y="322217"/>
                </a:cubicBezTo>
                <a:cubicBezTo>
                  <a:pt x="101611" y="326404"/>
                  <a:pt x="125031" y="328022"/>
                  <a:pt x="148254" y="330925"/>
                </a:cubicBezTo>
                <a:cubicBezTo>
                  <a:pt x="159865" y="336731"/>
                  <a:pt x="170304" y="346087"/>
                  <a:pt x="183088" y="348343"/>
                </a:cubicBezTo>
                <a:cubicBezTo>
                  <a:pt x="274414" y="364460"/>
                  <a:pt x="310981" y="355828"/>
                  <a:pt x="400802" y="348343"/>
                </a:cubicBezTo>
                <a:cubicBezTo>
                  <a:pt x="464408" y="327140"/>
                  <a:pt x="435243" y="335378"/>
                  <a:pt x="487888" y="322217"/>
                </a:cubicBezTo>
                <a:cubicBezTo>
                  <a:pt x="496597" y="316411"/>
                  <a:pt x="504450" y="309051"/>
                  <a:pt x="514014" y="304800"/>
                </a:cubicBezTo>
                <a:cubicBezTo>
                  <a:pt x="530791" y="297344"/>
                  <a:pt x="548848" y="293189"/>
                  <a:pt x="566265" y="287383"/>
                </a:cubicBezTo>
                <a:cubicBezTo>
                  <a:pt x="599117" y="276432"/>
                  <a:pt x="614699" y="273783"/>
                  <a:pt x="644642" y="243840"/>
                </a:cubicBezTo>
                <a:cubicBezTo>
                  <a:pt x="661049" y="227433"/>
                  <a:pt x="678485" y="213413"/>
                  <a:pt x="688185" y="191588"/>
                </a:cubicBezTo>
                <a:cubicBezTo>
                  <a:pt x="695641" y="174811"/>
                  <a:pt x="695418" y="154613"/>
                  <a:pt x="705602" y="139337"/>
                </a:cubicBezTo>
                <a:cubicBezTo>
                  <a:pt x="711408" y="130628"/>
                  <a:pt x="716481" y="121384"/>
                  <a:pt x="723019" y="113211"/>
                </a:cubicBezTo>
                <a:cubicBezTo>
                  <a:pt x="728148" y="106800"/>
                  <a:pt x="735511" y="102363"/>
                  <a:pt x="740437" y="95794"/>
                </a:cubicBezTo>
                <a:cubicBezTo>
                  <a:pt x="752997" y="79048"/>
                  <a:pt x="760470" y="58345"/>
                  <a:pt x="775271" y="43543"/>
                </a:cubicBezTo>
                <a:cubicBezTo>
                  <a:pt x="800088" y="18724"/>
                  <a:pt x="788133" y="32957"/>
                  <a:pt x="810105" y="0"/>
                </a:cubicBezTo>
                <a:cubicBezTo>
                  <a:pt x="815911" y="8708"/>
                  <a:pt x="825593" y="15838"/>
                  <a:pt x="827522" y="26125"/>
                </a:cubicBezTo>
                <a:cubicBezTo>
                  <a:pt x="846794" y="128906"/>
                  <a:pt x="829245" y="369879"/>
                  <a:pt x="827522" y="426720"/>
                </a:cubicBezTo>
                <a:cubicBezTo>
                  <a:pt x="641859" y="417436"/>
                  <a:pt x="653840" y="412492"/>
                  <a:pt x="461762" y="426720"/>
                </a:cubicBezTo>
                <a:cubicBezTo>
                  <a:pt x="447001" y="427813"/>
                  <a:pt x="432872" y="433335"/>
                  <a:pt x="418219" y="435428"/>
                </a:cubicBezTo>
                <a:cubicBezTo>
                  <a:pt x="392197" y="439145"/>
                  <a:pt x="365968" y="441234"/>
                  <a:pt x="339842" y="444137"/>
                </a:cubicBezTo>
                <a:cubicBezTo>
                  <a:pt x="206245" y="439962"/>
                  <a:pt x="95205" y="512208"/>
                  <a:pt x="43751" y="409303"/>
                </a:cubicBezTo>
                <a:cubicBezTo>
                  <a:pt x="39646" y="401092"/>
                  <a:pt x="37945" y="391886"/>
                  <a:pt x="35042" y="383177"/>
                </a:cubicBezTo>
                <a:cubicBezTo>
                  <a:pt x="25468" y="287426"/>
                  <a:pt x="-2695" y="316411"/>
                  <a:pt x="208" y="304800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328E643-9157-4412-8AEF-1429CEDB6DBB}"/>
                  </a:ext>
                </a:extLst>
              </p:cNvPr>
              <p:cNvSpPr txBox="1"/>
              <p:nvPr/>
            </p:nvSpPr>
            <p:spPr>
              <a:xfrm>
                <a:off x="5217156" y="5903328"/>
                <a:ext cx="869917" cy="408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200" dirty="0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328E643-9157-4412-8AEF-1429CEDB6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156" y="5903328"/>
                <a:ext cx="869917" cy="4085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0802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6879F-3626-4DB2-AF73-C9CD7A88F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6C6A551-DD41-4AF1-A44D-2A62D67815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오염된 정규분포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1. </a:t>
                </a:r>
                <a:r>
                  <a:rPr lang="ko-KR" altLang="en-US" sz="2000" dirty="0"/>
                  <a:t>개요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1) </a:t>
                </a:r>
                <a:r>
                  <a:rPr lang="ko-KR" altLang="en-US" sz="2000" dirty="0"/>
                  <a:t>혼합분포의 한 형태로서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독립인 다른 분포와 결합하여 그 형태가 변한 정규분포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2) </a:t>
                </a:r>
                <a:r>
                  <a:rPr lang="ko-KR" altLang="en-US" sz="2000" dirty="0"/>
                  <a:t>결합된 형태를 정규분포로 환원하여 그 구조를 밝혀낼 수 있다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2. Z</a:t>
                </a:r>
                <a:r>
                  <a:rPr lang="ko-KR" altLang="en-US" sz="2000" dirty="0"/>
                  <a:t>가 </a:t>
                </a:r>
                <a:r>
                  <a:rPr lang="en-US" altLang="ko-KR" sz="2000" dirty="0"/>
                  <a:t>N(0,1)</a:t>
                </a:r>
                <a:r>
                  <a:rPr lang="ko-KR" altLang="en-US" sz="2000" dirty="0"/>
                  <a:t>을 따르는 확률변수이고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</m:oMath>
                </a14:m>
                <a:r>
                  <a:rPr lang="ko-KR" altLang="en-US" sz="2000" dirty="0"/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확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률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이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확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률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이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eqArr>
                      </m:e>
                    </m:d>
                  </m:oMath>
                </a14:m>
                <a:r>
                  <a:rPr lang="ko-KR" altLang="en-US" sz="2000" dirty="0"/>
                  <a:t> 일 때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en-US" altLang="ko-KR" sz="2000" dirty="0"/>
                  <a:t>Z</a:t>
                </a:r>
                <a:r>
                  <a:rPr lang="ko-KR" altLang="en-US" sz="2000" dirty="0"/>
                  <a:t>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sz="2000" dirty="0"/>
                  <a:t> 서로 독립이고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결합 분포가 </a:t>
                </a:r>
                <a:r>
                  <a:rPr lang="en-US" altLang="ko-KR" sz="2000" dirty="0"/>
                  <a:t>W = 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Z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</m:oMath>
                </a14:m>
                <a:r>
                  <a:rPr lang="ko-KR" alt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+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</m:oMath>
                </a14:m>
                <a:r>
                  <a:rPr lang="en-US" altLang="ko-KR" sz="2000" dirty="0">
                    <a:solidFill>
                      <a:srgbClr val="FF0000"/>
                    </a:solidFill>
                  </a:rPr>
                  <a:t>Z(1-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sz="2000" dirty="0"/>
                  <a:t>라면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</m:oMath>
                </a14:m>
                <a:r>
                  <a:rPr lang="ko-KR" altLang="en-US" sz="2000" dirty="0"/>
                  <a:t>는 스위치 역할을 한다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6C6A551-DD41-4AF1-A44D-2A62D67815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 r="-4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C9A2D68-4B36-4352-90F9-B91EC2A16534}"/>
              </a:ext>
            </a:extLst>
          </p:cNvPr>
          <p:cNvSpPr txBox="1"/>
          <p:nvPr/>
        </p:nvSpPr>
        <p:spPr>
          <a:xfrm>
            <a:off x="6008914" y="3640183"/>
            <a:ext cx="3126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8665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03B0D-DF01-4A0F-A77D-E9AD16CDA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3B68E07-C83F-4F96-9DE4-AD72B2972C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오염된 정규분포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2)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=1)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]+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(1)</a:t>
                </a:r>
                <a:r>
                  <a:rPr lang="ko-KR" altLang="en-US" sz="2000" dirty="0"/>
                  <a:t>조건부 확률의 성질을 사용하면 </a:t>
                </a:r>
                <a:br>
                  <a:rPr lang="en-US" altLang="ko-KR" sz="2000" dirty="0"/>
                </a:b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|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=1)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+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|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 </a:t>
                </a: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(2) </a:t>
                </a:r>
                <a:r>
                  <a:rPr lang="ko-KR" altLang="en-US" sz="2000" dirty="0"/>
                  <a:t>위 식은 </a:t>
                </a:r>
                <a:br>
                  <a:rPr lang="en-US" altLang="ko-KR" sz="2000" dirty="0"/>
                </a:b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|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=1)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ko-KR" sz="2000" dirty="0"/>
                  <a:t> (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altLang="ko-KR" sz="2000" dirty="0"/>
                  <a:t>+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|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)]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(3) 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Z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</m:oMath>
                </a14:m>
                <a:r>
                  <a:rPr lang="ko-KR" alt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+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</m:oMath>
                </a14:m>
                <a:r>
                  <a:rPr lang="en-US" altLang="ko-KR" sz="2000" dirty="0">
                    <a:solidFill>
                      <a:srgbClr val="FF0000"/>
                    </a:solidFill>
                  </a:rPr>
                  <a:t>Z(1-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  <m:r>
                      <a:rPr lang="en-US" altLang="ko-KR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sz="2000" dirty="0"/>
                  <a:t>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sz="2000" i="1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000" dirty="0"/>
                  <a:t>일 때 </a:t>
                </a:r>
                <a:r>
                  <a:rPr lang="en-US" altLang="ko-KR" sz="2000" dirty="0">
                    <a:solidFill>
                      <a:schemeClr val="tx1"/>
                    </a:solidFill>
                  </a:rPr>
                  <a:t>Z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</m:oMath>
                </a14:m>
                <a:r>
                  <a:rPr lang="en-US" altLang="ko-KR" sz="2000" i="1" dirty="0">
                    <a:latin typeface="Cambria Math" panose="02040503050406030204" pitchFamily="18" charset="0"/>
                  </a:rPr>
                  <a:t> = Z,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ko-KR" altLang="en-US" sz="2000" dirty="0"/>
                  <a:t>일 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</a:rPr>
                  <a:t>Z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|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=1)]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ko-KR" sz="2000" dirty="0"/>
                  <a:t> (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altLang="ko-KR" sz="2000" dirty="0"/>
                  <a:t>+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|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=0)]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]∙</m:t>
                    </m:r>
                  </m:oMath>
                </a14:m>
                <a:r>
                  <a:rPr lang="en-US" altLang="ko-KR" sz="2000" dirty="0"/>
                  <a:t> (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+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ko-KR" sz="2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sSub>
                          <m:sSubPr>
                            <m:ctrlPr>
                              <a:rPr lang="en-US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sub>
                        </m:sSub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</a:rPr>
                      <m:t>]∙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 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3B68E07-C83F-4F96-9DE4-AD72B2972C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7EEF70AD-39B0-42B6-9D9F-E18147F03884}"/>
              </a:ext>
            </a:extLst>
          </p:cNvPr>
          <p:cNvSpPr/>
          <p:nvPr/>
        </p:nvSpPr>
        <p:spPr>
          <a:xfrm>
            <a:off x="4093029" y="4763589"/>
            <a:ext cx="2786742" cy="40059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998CF55-2650-4C29-B3DB-AFCB104316C5}"/>
              </a:ext>
            </a:extLst>
          </p:cNvPr>
          <p:cNvSpPr/>
          <p:nvPr/>
        </p:nvSpPr>
        <p:spPr>
          <a:xfrm>
            <a:off x="7087983" y="4763589"/>
            <a:ext cx="2125685" cy="40059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037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607</Words>
  <Application>Microsoft Office PowerPoint</Application>
  <PresentationFormat>와이드스크린</PresentationFormat>
  <Paragraphs>75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Cambria Math</vt:lpstr>
      <vt:lpstr>Office 테마</vt:lpstr>
      <vt:lpstr>정규분포</vt:lpstr>
      <vt:lpstr>정의</vt:lpstr>
      <vt:lpstr>정의</vt:lpstr>
      <vt:lpstr>정의</vt:lpstr>
      <vt:lpstr>정의</vt:lpstr>
      <vt:lpstr>정의</vt:lpstr>
      <vt:lpstr>정의</vt:lpstr>
      <vt:lpstr>정의</vt:lpstr>
      <vt:lpstr>정의</vt:lpstr>
      <vt:lpstr>정의</vt:lpstr>
      <vt:lpstr>예제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정규분포</dc:title>
  <dc:creator>Kwon JongIk</dc:creator>
  <cp:lastModifiedBy>Kwon JongIk</cp:lastModifiedBy>
  <cp:revision>15</cp:revision>
  <dcterms:created xsi:type="dcterms:W3CDTF">2019-12-25T09:15:49Z</dcterms:created>
  <dcterms:modified xsi:type="dcterms:W3CDTF">2019-12-26T02:52:12Z</dcterms:modified>
</cp:coreProperties>
</file>