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1C7EE-9FD8-400C-8BF3-85DE57B4B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F3B0DCF-CC90-44C4-93EC-4BC2E7E80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D59B3-500F-4658-8DEE-4093AD47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57B0-5DAB-48DD-8FEC-D64F0AEA07F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99D82-0774-4124-AE61-DA8CA2F6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C04AE-209F-40C6-8E46-A52889C58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A185-EBFA-4538-8A95-429B7CB68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6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F36FC-5CB3-4E78-8FF3-B6AE8C6C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86EA71-AB03-4555-A36D-7D506F6C7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205512-E249-499A-BA26-7C6C4470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57B0-5DAB-48DD-8FEC-D64F0AEA07F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02009C-75D7-40EF-AC91-FE7E4FE09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99244-133F-48C4-99B6-F13E084E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A185-EBFA-4538-8A95-429B7CB68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9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13D739-610B-42CA-B946-7F7E46F44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E1C907-6EC3-473A-8053-C73DBAE6F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555998-6C2F-4BE5-82A0-FCFA28DC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57B0-5DAB-48DD-8FEC-D64F0AEA07F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0140F4-B6D1-49D9-AAC9-778C2CF2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CFE5BE-8D69-41B1-B656-63AB67D1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A185-EBFA-4538-8A95-429B7CB68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00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7849E-0B8B-4ACF-A578-615527E2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21A41-CEE4-4D1E-AEC1-10349DB7B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379CB1-BC0F-46BB-8133-293A5711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57B0-5DAB-48DD-8FEC-D64F0AEA07F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144A1C-38CD-4167-BF56-C9ECFC65E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0D04BB-24FC-423B-839B-D1C43431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A185-EBFA-4538-8A95-429B7CB68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15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D3485-AD2F-4919-8349-8D805A48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0F5E66-3B5A-48F5-AE14-0940F3C02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AAE9D-35E0-40A3-AD32-4A4C8CFF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57B0-5DAB-48DD-8FEC-D64F0AEA07F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A0EB02-78B0-4167-868C-370AD01E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9AC3B-3CC2-4F55-BF51-B69403D0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A185-EBFA-4538-8A95-429B7CB68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0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906F6-75DF-4983-B3A1-0782662CD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439702-1759-4987-9B16-B31A0E1AA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EE9A15-5C63-4F7B-BCD1-B65261216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7D467C-B631-46CE-9656-1E95827F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57B0-5DAB-48DD-8FEC-D64F0AEA07F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13F453-180E-47FF-8653-4AB9B779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334A21-69ED-428A-AE64-A3658035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A185-EBFA-4538-8A95-429B7CB68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1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4AB66-99C9-4FAF-B5BE-3D5AA83B6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A8BF22-3EC5-4BC3-BA46-34F856DDB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1B51AB-391C-42C8-94A6-59B4B57A6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58C113-6E87-4B34-A454-37D1E02AF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FE291D-EFE4-4536-BFFD-0984C9C61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158FCD-8B14-47B1-8A0A-B08207C1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57B0-5DAB-48DD-8FEC-D64F0AEA07F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5DCB5C-9D60-4159-A82A-B7F83EB2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48B099-B4F3-4779-8EAB-B364217B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A185-EBFA-4538-8A95-429B7CB68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82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2D5BA-5D45-4544-AD2D-F122F95AC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B8F11A-1F89-4A63-A3CA-BC6E86D2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57B0-5DAB-48DD-8FEC-D64F0AEA07F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8A1640-CD30-4CDB-9930-D95927F03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2A2D0D-4212-4CD0-92DA-2AEE1E42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A185-EBFA-4538-8A95-429B7CB68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46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6F1701-9DB2-4910-B6FC-D10C6FF9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57B0-5DAB-48DD-8FEC-D64F0AEA07F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3DDC4C-A00D-48E5-8B8A-6E13CAEB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12730C-5E71-4C37-982D-B736AC30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A185-EBFA-4538-8A95-429B7CB68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5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9BE93-D86B-4FF0-AE64-048062CD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B677D0-5371-4232-9DA6-97FDFD7EC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10F941-FE0C-4621-B6C8-F3C4ACC1C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CA04E-CCC6-4FA6-9B06-B2B73047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57B0-5DAB-48DD-8FEC-D64F0AEA07F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1BEB7A-5B8F-4BDA-986A-88D67970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FE9B99-8E33-4A3D-8C46-F0FBA7889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A185-EBFA-4538-8A95-429B7CB68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15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FA898-9405-4E1D-92C1-DAC72625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90F331-7112-42A5-933B-E5323E41B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E4CC45-6BC2-40CA-B43E-2AA085009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F1B261-2F02-4304-BD14-CF1AF954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C57B0-5DAB-48DD-8FEC-D64F0AEA07F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6CCDF5-A2EC-42E3-AAD4-D14459E8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C40FE4-83EE-4FC4-A70C-6A71F590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1A185-EBFA-4538-8A95-429B7CB68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99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7F4CE3-7C13-4A2A-AFF5-4513B1CC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4DCDD5-D03A-43EE-A58A-2892D1BEA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A4DE5-09BB-43B6-8E50-1EE40BAB1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C57B0-5DAB-48DD-8FEC-D64F0AEA07F8}" type="datetimeFigureOut">
              <a:rPr lang="ko-KR" altLang="en-US" smtClean="0"/>
              <a:t>2019-12-27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9606D-38B6-4912-B7EA-1669A2BA9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D9148-EA0D-4432-A664-D95F8BB55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1A185-EBFA-4538-8A95-429B7CB68D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96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99824-5F98-45E5-A40E-E76A1DC183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스튜던트의 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4757BD-CE3C-43CB-AA79-1DD2AE988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860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6D4E0-F92A-413A-B664-DEE90175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035D99B-4898-4F47-AC1D-2029B323A5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N(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따른다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을 따르는 확률변수라고 하고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/>
                  <a:t> 상수일 때 </a:t>
                </a:r>
                <a:br>
                  <a:rPr lang="en-US" altLang="ko-KR" sz="2000" dirty="0"/>
                </a:br>
                <a:r>
                  <a:rPr lang="en-US" altLang="ko-KR" sz="2000" dirty="0"/>
                  <a:t>Y =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/>
                  <a:t> 이다</a:t>
                </a:r>
                <a:br>
                  <a:rPr lang="en-US" altLang="ko-KR" sz="2000" dirty="0"/>
                </a:b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sup>
                    </m:sSup>
                  </m:oMath>
                </a14:m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∙⋯∙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sup>
                    </m:sSup>
                  </m:oMath>
                </a14:m>
                <a:br>
                  <a:rPr lang="en-US" altLang="ko-KR" sz="2000" dirty="0">
                    <a:ea typeface="Cambria Math" panose="02040503050406030204" pitchFamily="18" charset="0"/>
                  </a:rPr>
                </a:br>
                <a:r>
                  <a:rPr lang="en-US" altLang="ko-KR" sz="2000" dirty="0"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ko-KR" altLang="en-US" sz="2000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b="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sz="2000" b="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⋯+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b="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000" b="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⋯+</m:t>
                        </m:r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000" b="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0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      - </a:t>
                </a:r>
                <a:r>
                  <a:rPr lang="ko-KR" altLang="en-US" sz="2000" dirty="0"/>
                  <a:t>이는 </a:t>
                </a:r>
                <a:r>
                  <a:rPr lang="en-US" altLang="ko-KR" sz="2000" dirty="0"/>
                  <a:t>N(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을 따르는 정규분포이다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    (2)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a=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이라면 </a:t>
                </a:r>
                <a:r>
                  <a:rPr lang="en-US" altLang="ko-KR" sz="2000" dirty="0"/>
                  <a:t>N(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000" dirty="0"/>
                  <a:t>,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e>
                    </m:nary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035D99B-4898-4F47-AC1D-2029B323A5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60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6078D-5B0A-4529-BAAD-E466F122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601D921-2D35-428C-9E2A-67655C5666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ko-KR" altLang="en-US" sz="2000" dirty="0"/>
                  <a:t>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서로 독립이다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1. X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] </a:t>
                </a:r>
                <a:r>
                  <a:rPr lang="ko-KR" altLang="en-US" sz="2000" dirty="0"/>
                  <a:t>이고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이 모두 </a:t>
                </a:r>
                <a:r>
                  <a:rPr lang="en-US" altLang="ko-KR" sz="2000" dirty="0"/>
                  <a:t>IID</a:t>
                </a:r>
                <a:r>
                  <a:rPr lang="ko-KR" altLang="en-US" sz="2000" dirty="0"/>
                  <a:t>일 때</a:t>
                </a:r>
                <a:r>
                  <a:rPr lang="en-US" altLang="ko-KR" sz="2000" dirty="0"/>
                  <a:t>, 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en-US" altLang="ko-KR" sz="2000" dirty="0"/>
                  <a:t>1) X</a:t>
                </a:r>
                <a:r>
                  <a:rPr lang="ko-KR" altLang="en-US" sz="2000" dirty="0"/>
                  <a:t>는 </a:t>
                </a:r>
                <a:r>
                  <a:rPr lang="ko-KR" altLang="en-US" sz="2000" dirty="0" err="1"/>
                  <a:t>다변량</a:t>
                </a:r>
                <a:r>
                  <a:rPr lang="ko-KR" altLang="en-US" sz="2000" dirty="0"/>
                  <a:t> 정규분포 </a:t>
                </a:r>
                <a:r>
                  <a:rPr lang="en-US" altLang="ko-KR" sz="2000" dirty="0"/>
                  <a:t>N(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을 따른다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7"/>
                                    </m:r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일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3) Y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일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변환 </a:t>
                </a:r>
                <a:r>
                  <a:rPr lang="en-US" altLang="ko-KR" sz="2000" dirty="0"/>
                  <a:t>W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sz="2000" dirty="0"/>
                  <a:t>X </a:t>
                </a:r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W</a:t>
                </a:r>
                <a:r>
                  <a:rPr lang="ko-KR" altLang="en-US" sz="2000" dirty="0"/>
                  <a:t>는 </a:t>
                </a:r>
                <a:r>
                  <a:rPr lang="ko-KR" altLang="en-US" sz="2000" dirty="0" err="1"/>
                  <a:t>다변량</a:t>
                </a:r>
                <a:r>
                  <a:rPr lang="ko-KR" altLang="en-US" sz="2000" dirty="0"/>
                  <a:t> 정규벡터의 선형변환이다</a:t>
                </a:r>
                <a:r>
                  <a:rPr lang="en-US" altLang="ko-KR" sz="2000" dirty="0"/>
                  <a:t>.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en-US" altLang="ko-KR" sz="2000" dirty="0"/>
                  <a:t>(1) E(W) = A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000" dirty="0"/>
                  <a:t>-b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𝐼𝑉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mr>
                          <m:mr>
                            <m:e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ko-KR" alt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이고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𝛴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𝐼𝑉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𝐼𝑉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𝐼𝑉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sz="20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ko-KR" altLang="en-US" sz="2000" dirty="0"/>
              </a:p>
              <a:p>
                <a:pPr marL="0" indent="0">
                  <a:buNone/>
                </a:pPr>
                <a:br>
                  <a:rPr lang="en-US" altLang="ko-KR" sz="2000" dirty="0"/>
                </a:b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601D921-2D35-428C-9E2A-67655C5666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74" t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ED9310D-D613-4C05-BB5A-78D3EF0BE106}"/>
              </a:ext>
            </a:extLst>
          </p:cNvPr>
          <p:cNvCxnSpPr>
            <a:cxnSpLocks/>
          </p:cNvCxnSpPr>
          <p:nvPr/>
        </p:nvCxnSpPr>
        <p:spPr>
          <a:xfrm flipV="1">
            <a:off x="5116285" y="5146766"/>
            <a:ext cx="901337" cy="1654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A918E9D-7595-43F7-95BA-3111B7455B4A}"/>
              </a:ext>
            </a:extLst>
          </p:cNvPr>
          <p:cNvCxnSpPr>
            <a:cxnSpLocks/>
          </p:cNvCxnSpPr>
          <p:nvPr/>
        </p:nvCxnSpPr>
        <p:spPr>
          <a:xfrm flipV="1">
            <a:off x="3918858" y="5366657"/>
            <a:ext cx="783771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CB271180-1AC8-46E9-97AA-C82DD86C5776}"/>
              </a:ext>
            </a:extLst>
          </p:cNvPr>
          <p:cNvSpPr/>
          <p:nvPr/>
        </p:nvSpPr>
        <p:spPr>
          <a:xfrm>
            <a:off x="7297783" y="5129348"/>
            <a:ext cx="226423" cy="2264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9901487-F10E-4057-9ED2-AEFE63FAA925}"/>
              </a:ext>
            </a:extLst>
          </p:cNvPr>
          <p:cNvSpPr/>
          <p:nvPr/>
        </p:nvSpPr>
        <p:spPr>
          <a:xfrm>
            <a:off x="6786155" y="5325291"/>
            <a:ext cx="226423" cy="2351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053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AC948-6579-4137-8AF6-53A435D3F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F47743D-074E-4022-B38B-75BFF1701F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ko-KR" altLang="en-US" sz="2000" dirty="0"/>
                  <a:t>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(n-1)</a:t>
                </a:r>
                <a:r>
                  <a:rPr lang="ko-KR" altLang="en-US" sz="2000" dirty="0"/>
                  <a:t>을 따른다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[</m:t>
                            </m:r>
                            <m:f>
                              <m:f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p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nor/>
                              </m:rPr>
                              <a:rPr lang="en-US" altLang="ko-KR" sz="2000" dirty="0"/>
                              <m:t>]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ko-KR" altLang="en-US" sz="2000" dirty="0"/>
                  <a:t>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(0,1)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(n) </a:t>
                </a:r>
                <a:r>
                  <a:rPr lang="ko-KR" altLang="en-US" sz="2000" dirty="0"/>
                  <a:t>을 따른다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V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[</m:t>
                            </m:r>
                            <m:f>
                              <m:f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)+(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p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nor/>
                              </m:rPr>
                              <a:rPr lang="en-US" altLang="ko-KR" sz="2000" dirty="0"/>
                              <m:t>]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일 때</a:t>
                </a:r>
                <a:r>
                  <a:rPr lang="en-US" altLang="ko-KR" sz="2000" dirty="0"/>
                  <a:t>, 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교차항은 </a:t>
                </a:r>
                <a:r>
                  <a:rPr lang="en-US" altLang="ko-KR" sz="2000" dirty="0"/>
                  <a:t>0</a:t>
                </a:r>
                <a:r>
                  <a:rPr lang="ko-KR" altLang="en-US" sz="2000" dirty="0"/>
                  <a:t>이 되므로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이는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[</m:t>
                            </m:r>
                            <m:f>
                              <m:f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p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nor/>
                              </m:rPr>
                              <a:rPr lang="en-US" altLang="ko-KR" sz="2000" dirty="0"/>
                              <m:t>]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[</m:t>
                        </m:r>
                        <m:f>
                          <m:f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sup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nor/>
                          </m:rPr>
                          <a:rPr lang="en-US" altLang="ko-KR" sz="2000" dirty="0"/>
                          <m:t>]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/>
                  <a:t>와 같다</a:t>
                </a:r>
                <a:r>
                  <a:rPr lang="en-US" altLang="ko-KR" sz="2000" dirty="0"/>
                  <a:t>.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[</m:t>
                            </m:r>
                            <m:f>
                              <m:fPr>
                                <m:ctrlP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R" alt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ko-KR" alt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ko-KR" alt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8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p>
                                    <m:r>
                                      <a:rPr lang="ko-KR" alt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nor/>
                              </m:rPr>
                              <a:rPr lang="en-US" altLang="ko-KR" sz="1800" dirty="0"/>
                              <m:t>]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  <m:t>(0,1)</m:t>
                            </m:r>
                          </m:e>
                          <m:sup>
                            <m: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1800" dirty="0"/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00" dirty="0"/>
                  <a:t>(n)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ko-KR" alt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ko-KR" alt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ko-KR" alt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ko-KR" altLang="en-US" sz="1800" dirty="0"/>
                  <a:t> 이고</a:t>
                </a:r>
                <a:r>
                  <a:rPr lang="en-US" altLang="ko-KR" sz="1800" dirty="0"/>
                  <a:t>, 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[</m:t>
                        </m:r>
                        <m:f>
                          <m:fPr>
                            <m:ctrlPr>
                              <a:rPr lang="ko-KR" alt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1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sup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m:rPr>
                            <m:nor/>
                          </m:rPr>
                          <a:rPr lang="en-US" altLang="ko-KR" sz="1800" dirty="0"/>
                          <m:t>]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(0,1)</m:t>
                        </m:r>
                      </m:e>
                      <m:sup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00" dirty="0"/>
                  <a:t>(1) </a:t>
                </a:r>
                <a:r>
                  <a:rPr lang="ko-KR" altLang="en-US" sz="1800" dirty="0"/>
                  <a:t>이다</a:t>
                </a:r>
                <a:r>
                  <a:rPr lang="en-US" altLang="ko-KR" sz="18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1800" dirty="0">
                    <a:latin typeface="+mn-ea"/>
                  </a:rPr>
                  <a:t>(3) </a:t>
                </a:r>
                <a:r>
                  <a:rPr lang="ko-KR" altLang="en-US" sz="1800" dirty="0">
                    <a:latin typeface="+mn-ea"/>
                  </a:rPr>
                  <a:t>이들의 </a:t>
                </a:r>
                <a:r>
                  <a:rPr lang="en-US" altLang="ko-KR" sz="1800" dirty="0" err="1">
                    <a:latin typeface="+mn-ea"/>
                  </a:rPr>
                  <a:t>mgf</a:t>
                </a:r>
                <a:r>
                  <a:rPr lang="ko-KR" altLang="en-US" sz="1800" dirty="0">
                    <a:latin typeface="+mn-ea"/>
                  </a:rPr>
                  <a:t>를 구하면 </a:t>
                </a:r>
                <a:br>
                  <a:rPr lang="en-US" altLang="ko-KR" sz="1800" dirty="0">
                    <a:latin typeface="+mn-ea"/>
                  </a:rPr>
                </a:br>
                <a:r>
                  <a:rPr lang="en-US" altLang="ko-KR" sz="1800" dirty="0">
                    <a:latin typeface="+mn-ea"/>
                  </a:rPr>
                  <a:t>- 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</m:oMath>
                </a14:m>
                <a:r>
                  <a:rPr lang="en-US" altLang="ko-KR" sz="1800" dirty="0">
                    <a:latin typeface="+mn-ea"/>
                  </a:rPr>
                  <a:t>) 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f>
                                  <m:fPr>
                                    <m:ctrlPr>
                                      <a:rPr lang="ko-KR" alt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ko-KR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ko-KR" altLang="en-US" sz="1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ko-KR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1800" i="1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  <m:sup>
                                        <m:r>
                                          <a:rPr lang="ko-KR" altLang="en-US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US" altLang="ko-KR" sz="1800" dirty="0"/>
                                  <m:t>]</m:t>
                                </m:r>
                              </m:e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[</m:t>
                            </m:r>
                            <m:f>
                              <m:fPr>
                                <m:ctrlP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ko-KR" alt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  <m:d>
                                  <m:d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sz="18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ko-KR" alt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8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p>
                                    <m:r>
                                      <a:rPr lang="ko-KR" alt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nor/>
                              </m:rPr>
                              <a:rPr lang="en-US" altLang="ko-KR" sz="1800" dirty="0"/>
                              <m:t>]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sup>
                    </m:sSup>
                  </m:oMath>
                </a14:m>
                <a:r>
                  <a:rPr lang="en-US" altLang="ko-KR" sz="1800" dirty="0">
                    <a:latin typeface="+mn-ea"/>
                  </a:rPr>
                  <a:t>) = 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𝑡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f>
                                  <m:fPr>
                                    <m:ctrlPr>
                                      <a:rPr lang="ko-KR" alt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ko-KR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ko-KR" altLang="en-US" sz="1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ko-KR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1800" i="1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  <m:sup>
                                        <m:r>
                                          <a:rPr lang="ko-KR" altLang="en-US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m:rPr>
                                    <m:nor/>
                                  </m:rPr>
                                  <a:rPr lang="en-US" altLang="ko-KR" sz="1800" dirty="0"/>
                                  <m:t>]</m:t>
                                </m:r>
                              </m:e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sup>
                    </m:sSup>
                  </m:oMath>
                </a14:m>
                <a:r>
                  <a:rPr lang="en-US" altLang="ko-KR" sz="1800" dirty="0">
                    <a:latin typeface="+mn-ea"/>
                  </a:rPr>
                  <a:t>) 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[</m:t>
                            </m:r>
                            <m:f>
                              <m:fPr>
                                <m:ctrlP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ko-KR" alt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ko-KR" alt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8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p>
                                    <m:r>
                                      <a:rPr lang="ko-KR" alt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nor/>
                              </m:rPr>
                              <a:rPr lang="en-US" altLang="ko-KR" sz="1800" dirty="0"/>
                              <m:t>]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ko-KR" sz="1800" dirty="0">
                    <a:latin typeface="+mn-ea"/>
                  </a:rPr>
                  <a:t>)</a:t>
                </a:r>
                <a:br>
                  <a:rPr lang="en-US" altLang="ko-KR" sz="1800" dirty="0">
                    <a:latin typeface="+mn-ea"/>
                  </a:rPr>
                </a:br>
                <a:r>
                  <a:rPr lang="en-US" altLang="ko-KR" sz="1800" dirty="0">
                    <a:latin typeface="+mn-ea"/>
                  </a:rPr>
                  <a:t>= 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𝑡</m:t>
                        </m:r>
                        <m:f>
                          <m:fPr>
                            <m:ctrlPr>
                              <a:rPr lang="ko-KR" alt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sup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r>
                  <a:rPr lang="en-US" altLang="ko-KR" sz="1800" dirty="0">
                    <a:latin typeface="+mn-ea"/>
                  </a:rPr>
                  <a:t>)E(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𝑡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[</m:t>
                            </m:r>
                            <m:f>
                              <m:fPr>
                                <m:ctrlP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ad>
                                  <m:radPr>
                                    <m:degHide m:val="on"/>
                                    <m:ctrlPr>
                                      <a:rPr lang="ko-KR" alt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ko-KR" alt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8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p>
                                    <m:r>
                                      <a:rPr lang="ko-KR" altLang="en-US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nor/>
                              </m:rPr>
                              <a:rPr lang="en-US" altLang="ko-KR" sz="1800" dirty="0"/>
                              <m:t>]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ko-KR" sz="1800" dirty="0">
                    <a:latin typeface="+mn-ea"/>
                  </a:rPr>
                  <a:t>)= 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𝑡</m:t>
                        </m:r>
                        <m:f>
                          <m:fPr>
                            <m:ctrlPr>
                              <a:rPr lang="ko-KR" alt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sup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r>
                  <a:rPr lang="en-US" altLang="ko-KR" sz="1800" dirty="0">
                    <a:latin typeface="+mn-ea"/>
                  </a:rPr>
                  <a:t>)</a:t>
                </a:r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(1−2</m:t>
                        </m:r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−1/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800" dirty="0">
                  <a:latin typeface="+mn-ea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F47743D-074E-4022-B38B-75BFF1701F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b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31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ECCFC-B168-4DF4-80FA-4E98A6CE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92B8036-03CC-42DD-BC1E-A19F83FCC8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ko-KR" altLang="en-US" sz="2000" dirty="0"/>
                  <a:t>확률변수 </a:t>
                </a:r>
                <a:r>
                  <a:rPr lang="en-US" altLang="ko-KR" sz="2000" dirty="0"/>
                  <a:t>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ko-KR" altLang="en-US" sz="2000" dirty="0"/>
                  <a:t> 은 </a:t>
                </a:r>
                <a:r>
                  <a:rPr lang="en-US" altLang="ko-KR" sz="2000" dirty="0"/>
                  <a:t>t</a:t>
                </a:r>
                <a:r>
                  <a:rPr lang="ko-KR" altLang="en-US" sz="2000" dirty="0"/>
                  <a:t>분포를 따른다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en-US" altLang="ko-KR" sz="2000" dirty="0"/>
                  <a:t>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ko-KR" altLang="en-US" sz="2000" dirty="0"/>
                  <a:t> 에서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분자와 분모를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으로</a:t>
                </a:r>
                <a:r>
                  <a:rPr lang="ko-KR" altLang="en-US" sz="2000" dirty="0"/>
                  <a:t> 나누면</a:t>
                </a:r>
                <a:br>
                  <a:rPr lang="en-US" altLang="ko-KR" sz="2000" dirty="0"/>
                </a:b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bar>
                              <m:barPr>
                                <m:pos m:val="top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f>
                              <m:f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den>
                        </m:f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num>
                          <m:den>
                            <m:f>
                              <m:f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den>
                        </m:f>
                      </m:num>
                      <m:den>
                        <m:f>
                          <m:f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num>
                          <m:den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분모 부분의 분자와 분모에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sz="2000" dirty="0"/>
                  <a:t> 곱해준다</a:t>
                </a:r>
                <a:r>
                  <a:rPr lang="en-US" altLang="ko-KR" sz="2000" dirty="0"/>
                  <a:t>.</a:t>
                </a:r>
                <a:br>
                  <a:rPr lang="en-US" altLang="ko-KR" sz="2000" dirty="0"/>
                </a:b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ko-KR" altLang="en-US" sz="200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bar>
                                <m:r>
                                  <a:rPr lang="en-US" altLang="ko-KR" sz="2000" b="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ko-KR" altLang="en-US" sz="2000" b="0" i="0"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</m:e>
                            </m:d>
                          </m:num>
                          <m:den>
                            <m:f>
                              <m:fPr>
                                <m:ctrlP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ko-KR" altLang="en-US" sz="2000" b="0" i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ko-KR" altLang="en-US" sz="200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ko-KR" altLang="en-US" sz="2000" b="0" i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</m:rad>
                              </m:den>
                            </m:f>
                          </m:den>
                        </m:f>
                      </m:num>
                      <m:den>
                        <m:f>
                          <m:fPr>
                            <m:ctrlPr>
                              <a:rPr lang="ko-KR" altLang="en-US" sz="200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2000" b="0" i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ad>
                              <m:radPr>
                                <m:degHide m:val="on"/>
                                <m:ctrlP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sty m:val="p"/>
                                  </m:rPr>
                                  <a:rPr lang="ko-KR" altLang="en-US" sz="2000" b="0" i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ko-KR" altLang="en-US" sz="2000" b="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rad>
                          </m:num>
                          <m:den>
                            <m:r>
                              <m:rPr>
                                <m:sty m:val="p"/>
                              </m:rPr>
                              <a:rPr lang="ko-KR" altLang="en-US" sz="2000" b="0" i="0">
                                <a:latin typeface="Cambria Math" panose="02040503050406030204" pitchFamily="18" charset="0"/>
                              </a:rPr>
                              <m:t>σ</m:t>
                            </m:r>
                            <m:rad>
                              <m:radPr>
                                <m:degHide m:val="on"/>
                                <m:ctrlP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sty m:val="p"/>
                                  </m:rPr>
                                  <a:rPr lang="ko-KR" altLang="en-US" sz="2000" b="0" i="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ko-KR" altLang="en-US" sz="2000" b="0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ko-KR" altLang="en-US" sz="2000" dirty="0"/>
                  <a:t> 분모를 다시 정리해주면</a:t>
                </a:r>
                <a:br>
                  <a:rPr lang="en-US" altLang="ko-KR" sz="2000" dirty="0"/>
                </a:b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  <m:rad>
                          <m:radPr>
                            <m:degHide m:val="on"/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num>
                      <m:den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sup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sup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den>
                        </m:f>
                      </m:e>
                    </m:rad>
                  </m:oMath>
                </a14:m>
                <a:br>
                  <a:rPr lang="en-US" altLang="ko-KR" sz="2000" dirty="0"/>
                </a:b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따라서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bar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</m:e>
                            </m:d>
                          </m:num>
                          <m:den>
                            <m:f>
                              <m:f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ko-KR" altLang="en-US" sz="200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</m:rad>
                              </m:den>
                            </m:f>
                          </m:den>
                        </m:f>
                      </m:num>
                      <m:den>
                        <m:f>
                          <m:f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s</m:t>
                            </m:r>
                            <m:rad>
                              <m:radPr>
                                <m:degHide m:val="on"/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sty m:val="p"/>
                                  </m:rP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rad>
                          </m:num>
                          <m:den>
                            <m:r>
                              <m:rPr>
                                <m:sty m:val="p"/>
                              </m:rPr>
                              <a:rPr lang="ko-KR" altLang="en-US" sz="2000">
                                <a:latin typeface="Cambria Math" panose="02040503050406030204" pitchFamily="18" charset="0"/>
                              </a:rPr>
                              <m:t>σ</m:t>
                            </m:r>
                            <m:rad>
                              <m:radPr>
                                <m:degHide m:val="on"/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sty m:val="p"/>
                                  </m:rP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ko-KR" altLang="en-US" sz="20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ko-KR" alt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bar>
                                <m:r>
                                  <a:rPr lang="en-US" altLang="ko-KR" sz="2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ko-KR" altLang="en-US" sz="2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</m:e>
                            </m:d>
                          </m:num>
                          <m:den>
                            <m:f>
                              <m:fPr>
                                <m:ctrlPr>
                                  <a:rPr lang="ko-KR" alt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ko-KR" altLang="en-US" sz="2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ko-KR" alt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ko-KR" altLang="en-US" sz="20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</m:rad>
                              </m:den>
                            </m:f>
                          </m:den>
                        </m:f>
                      </m:num>
                      <m:den>
                        <m:f>
                          <m:fPr>
                            <m:ctrlPr>
                              <a:rPr lang="ko-KR" altLang="en-US" sz="2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ko-KR" alt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ko-KR" altLang="en-US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ko-KR" altLang="en-US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ko-KR" alt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ko-KR" alt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ko-KR" alt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ko-KR" altLang="en-US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p>
                                    <m:r>
                                      <a:rPr lang="ko-KR" altLang="en-US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ad>
                          <m:radPr>
                            <m:degHide m:val="on"/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den>
                            </m:f>
                          </m:e>
                        </m:rad>
                        <m:r>
                          <m:rPr>
                            <m:nor/>
                          </m:rPr>
                          <a:rPr lang="en-US" altLang="ko-KR" sz="2000" dirty="0"/>
                          <m:t>  </m:t>
                        </m:r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,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(1)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ko-KR" altLang="en-US" sz="2000" dirty="0"/>
                  <a:t>는 </a:t>
                </a:r>
                <a:r>
                  <a:rPr lang="en-US" altLang="ko-KR" sz="2000" dirty="0"/>
                  <a:t>N(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sup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을 따르므로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bar>
                            <m:r>
                              <a:rPr lang="en-US" altLang="ko-KR" sz="2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ko-KR" altLang="en-US" sz="2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</m:num>
                      <m:den>
                        <m:f>
                          <m:fPr>
                            <m:ctrlPr>
                              <a:rPr lang="ko-KR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ko-KR" altLang="en-US" sz="2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ko-KR" alt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m:rPr>
                                    <m:sty m:val="p"/>
                                  </m:rPr>
                                  <a:rPr lang="ko-KR" altLang="en-US" sz="2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~ N(0,1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을 따른다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</a:t>
                </a:r>
                <a:r>
                  <a:rPr lang="ko-KR" altLang="en-US" sz="20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ko-KR" alt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ko-KR" alt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ko-KR" alt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ko-KR" alt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ko-KR" alt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ko-KR" alt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sup>
                                <m:r>
                                  <a:rPr lang="ko-KR" alt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(n-1) </a:t>
                </a:r>
                <a:r>
                  <a:rPr lang="ko-KR" altLang="en-US" sz="2000" dirty="0"/>
                  <a:t>을 따른다</a:t>
                </a:r>
                <a:r>
                  <a:rPr lang="en-US" altLang="ko-KR" sz="2000" dirty="0"/>
                  <a:t>. 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92B8036-03CC-42DD-BC1E-A19F83FCC8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037632-85D6-4681-83D2-A1868348CAA1}"/>
                  </a:ext>
                </a:extLst>
              </p:cNvPr>
              <p:cNvSpPr txBox="1"/>
              <p:nvPr/>
            </p:nvSpPr>
            <p:spPr>
              <a:xfrm>
                <a:off x="6096000" y="1825625"/>
                <a:ext cx="5817326" cy="1265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(3) </a:t>
                </a: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ko-KR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bar>
                                <m:r>
                                  <a:rPr lang="en-US" altLang="ko-KR" sz="2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ko-KR" altLang="en-US" sz="2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</m:e>
                            </m:d>
                          </m:num>
                          <m:den>
                            <m:f>
                              <m:fPr>
                                <m:ctrlPr>
                                  <a:rPr lang="ko-KR" altLang="en-US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ko-KR" altLang="en-US" sz="20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ko-KR" altLang="en-US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ko-KR" altLang="en-US" sz="200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e>
                                </m:rad>
                              </m:den>
                            </m:f>
                          </m:den>
                        </m:f>
                      </m:num>
                      <m:den>
                        <m:f>
                          <m:fPr>
                            <m:ctrlPr>
                              <a:rPr lang="ko-KR" alt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ko-KR" alt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ko-KR" altLang="en-US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ko-KR" altLang="en-US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ko-KR" alt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ko-KR" alt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ko-KR" altLang="en-US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ko-KR" altLang="en-US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  <m:sup>
                                    <m:r>
                                      <a:rPr lang="ko-KR" altLang="en-US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ad>
                          <m:radPr>
                            <m:degHide m:val="on"/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den>
                            </m:f>
                          </m:e>
                        </m:rad>
                        <m:r>
                          <m:rPr>
                            <m:nor/>
                          </m:rPr>
                          <a:rPr lang="en-US" altLang="ko-KR" sz="2000" dirty="0"/>
                          <m:t>  </m:t>
                        </m:r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den>
                            </m:f>
                          </m:e>
                        </m:rad>
                        <m:r>
                          <m:rPr>
                            <m:nor/>
                          </m:rPr>
                          <a:rPr lang="en-US" altLang="ko-KR" sz="2000" dirty="0"/>
                          <m:t>  </m:t>
                        </m:r>
                      </m:den>
                    </m:f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/>
                  <a:t>다</a:t>
                </a:r>
                <a:r>
                  <a:rPr lang="en-US" altLang="ko-KR" sz="2000" dirty="0"/>
                  <a:t>. 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037632-85D6-4681-83D2-A1868348C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25625"/>
                <a:ext cx="5817326" cy="1265283"/>
              </a:xfrm>
              <a:prstGeom prst="rect">
                <a:avLst/>
              </a:prstGeom>
              <a:blipFill>
                <a:blip r:embed="rId3"/>
                <a:stretch>
                  <a:fillRect l="-1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586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174</Words>
  <Application>Microsoft Office PowerPoint</Application>
  <PresentationFormat>와이드스크린</PresentationFormat>
  <Paragraphs>31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스튜던트의 정리</vt:lpstr>
      <vt:lpstr>정의</vt:lpstr>
      <vt:lpstr>정의</vt:lpstr>
      <vt:lpstr>정의</vt:lpstr>
      <vt:lpstr>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스튜던트의 정리</dc:title>
  <dc:creator>Kwon JongIk</dc:creator>
  <cp:lastModifiedBy>Kwon JongIk</cp:lastModifiedBy>
  <cp:revision>13</cp:revision>
  <dcterms:created xsi:type="dcterms:W3CDTF">2019-12-27T01:23:30Z</dcterms:created>
  <dcterms:modified xsi:type="dcterms:W3CDTF">2019-12-27T03:15:51Z</dcterms:modified>
</cp:coreProperties>
</file>