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09759C-86B0-4A59-AF8B-CAE6394A5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2603677-6F3B-40F7-BBF8-3ADC51FFF1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1E726-C4B9-4521-BA8C-D2A80B61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668-4530-4D9C-ADC5-C8910CE1038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A96864-CBAD-4D1B-B3E5-A446F18EE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A5A177-6C60-4BED-A9D4-9E903874B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09F-E986-4A75-BF11-B47ADB6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5767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306CB-5884-4CAA-9701-1F1123C09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1A7A0D4-2756-4B4C-969E-DB44223A9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3038D-A3E8-45FF-9E53-1DA06B02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668-4530-4D9C-ADC5-C8910CE1038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07224C-0663-4095-9CD3-BE2118B23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AF91DC-08DE-4979-A1AE-1ECE7E316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09F-E986-4A75-BF11-B47ADB6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49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3D1899-F583-4C53-8E1C-BBD856464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717C40-80B5-4533-B0F5-4CA180C92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273230-99E4-497D-A400-1F52E8ED9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668-4530-4D9C-ADC5-C8910CE1038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7AC60-DBD3-4422-B779-6FC2BA09C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B9F14-AE76-4A69-AF66-816115971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09F-E986-4A75-BF11-B47ADB6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535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36D8E-D78D-4EB3-81BC-C8ECBEF7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6CBC0D-87F4-40E7-8CB3-4FE85521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6C601-ADF2-4C10-9E3C-63376A66B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668-4530-4D9C-ADC5-C8910CE1038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563514-613C-452D-8EA2-8AEE4F762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81F764-C060-4286-A1EA-D2764E303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09F-E986-4A75-BF11-B47ADB6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513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C53EB1-136F-4A1A-AF46-EBFC08B3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C57E6C-9E56-4869-8529-0C500E8EBA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9FDE3D-9B5C-4F84-A897-4EC7F26D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668-4530-4D9C-ADC5-C8910CE1038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4C43B-FA33-48DB-B3FA-B87E3A94D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1EE711-225A-4704-871F-AF37C3490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09F-E986-4A75-BF11-B47ADB6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3712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04869-B5B7-421B-BC3B-841921BDE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22A56E-555F-4FD3-8F7C-B9FDCB5F38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6839DD-875B-4C8F-ABBD-D2943D21A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596D87-274D-4CBF-92FA-4FC107015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668-4530-4D9C-ADC5-C8910CE1038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893AF1-E255-49EC-89C1-AF837007A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2B7085-9EAD-48D9-B2A5-B080661FF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09F-E986-4A75-BF11-B47ADB6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9781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62109-D5F9-4A00-BC81-627372356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75052BD-A0ED-4070-A75A-0E8780091F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26FB2F-F06E-4659-AD17-4DCBC09A9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8FF337B-5A4A-4BD3-AC75-BD37D8BCA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0C15042-88F6-43EA-BB60-BDCC6D277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7DFC6F0-1EA6-47DA-B3C9-7C169DE0C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668-4530-4D9C-ADC5-C8910CE1038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9E5F018-3671-4BCF-BEC8-B8C960C7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391F13B-E672-416C-9638-F19D5354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09F-E986-4A75-BF11-B47ADB6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138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406687-97E5-4544-A350-89610F947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D8297C-11F3-47E3-97A1-DBB2AAA9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668-4530-4D9C-ADC5-C8910CE1038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FD98E4C-AE47-4F1F-9021-7B2571BDB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942B50-AE3C-4ACB-B109-08AF97A92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09F-E986-4A75-BF11-B47ADB6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3425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F2C0DF1-EE59-414A-8526-6BB195F1D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668-4530-4D9C-ADC5-C8910CE1038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1F0A64-8658-494E-9633-2EED54E6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5EF481-7BF8-4D42-9CF6-EFE5B6519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09F-E986-4A75-BF11-B47ADB6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16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6BABC1-E633-49DC-A8BC-EA41A54BC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76AD21-DC85-4ED8-90F2-40625738D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AF3366-5324-4432-B114-C4D04AC0E7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286595-66D3-43F8-A097-D68710D52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668-4530-4D9C-ADC5-C8910CE1038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84A6FC-8F89-4240-A661-DEF2B941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AEE5A1-F81C-47DC-A35D-9251719E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09F-E986-4A75-BF11-B47ADB6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986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DD910-2461-4AE4-B6B8-53E2C54B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E94647-EF92-47A7-81BB-98F51BBD2B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FAB467-FBCB-4155-9F09-6B39DC8703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6A1596-D4DC-43F1-A483-BEC51F93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FF668-4530-4D9C-ADC5-C8910CE1038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EE1D06D-18F2-440F-BB59-D667AC4C6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E53C2FB-05AF-431A-ABD7-BBE819E95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F3909F-E986-4A75-BF11-B47ADB6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2505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646F816-E3CC-440C-A707-6766E4A31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1A7BAF-F7CE-4C4D-9E04-4371910488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E8A7F-43D1-4F5D-AB8D-998F746A44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5FF668-4530-4D9C-ADC5-C8910CE10385}" type="datetimeFigureOut">
              <a:rPr lang="ko-KR" altLang="en-US" smtClean="0"/>
              <a:t>2019-12-24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09B2F3-FCFD-49F5-9096-D42B5CF7F6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0640C2-4EC6-41C9-83C6-9AD3CA364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F3909F-E986-4A75-BF11-B47ADB6F69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225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51CBB-0577-4994-8094-C81B177276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다변수</a:t>
            </a:r>
            <a:r>
              <a:rPr lang="ko-KR" altLang="en-US" dirty="0"/>
              <a:t> 확률변수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9F57157-7BCD-435C-8CD2-9DA62C2533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276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84EC0E-41BF-4A2B-8C05-74E06655C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E5D7BE-32F7-4A29-934A-FBF5AABB5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</a:t>
                </a:r>
                <a:r>
                  <a:rPr lang="ko-KR" altLang="en-US" sz="2000" dirty="0"/>
                  <a:t>여러 개의 확률 변수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 존재할 때</a:t>
                </a:r>
                <a:r>
                  <a:rPr lang="en-US" altLang="ko-KR" sz="2000" dirty="0"/>
                  <a:t>, 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2.</a:t>
                </a:r>
                <a:r>
                  <a:rPr lang="ko-KR" altLang="en-US" sz="2000" dirty="0"/>
                  <a:t>확률벡터의 집합을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으</m:t>
                    </m:r>
                  </m:oMath>
                </a14:m>
                <a:r>
                  <a:rPr lang="ko-KR" altLang="en-US" sz="2000" dirty="0"/>
                  <a:t>로 나타낼 수 있다</a:t>
                </a:r>
                <a:r>
                  <a:rPr lang="en-US" altLang="ko-KR" sz="2000" dirty="0"/>
                  <a:t>.</a:t>
                </a:r>
              </a:p>
              <a:p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확률벡터의 </a:t>
                </a:r>
                <a:r>
                  <a:rPr lang="en-US" altLang="ko-KR" sz="2000" dirty="0" err="1"/>
                  <a:t>cdf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/>
                  <a:t>pdf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1. n</a:t>
                </a:r>
                <a:r>
                  <a:rPr lang="ko-KR" altLang="en-US" sz="2000" dirty="0"/>
                  <a:t>개의 확률변수의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벡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터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이산형일경우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CDF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algn="ctr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</m:sub>
                                </m:s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n</a:t>
                </a:r>
                <a:r>
                  <a:rPr lang="ko-KR" altLang="en-US" sz="2000" dirty="0"/>
                  <a:t>개의 확률변수의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연속형일경우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CDF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algn="ctr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nary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N</a:t>
                </a:r>
                <a:r>
                  <a:rPr lang="ko-KR" altLang="en-US" sz="2000" dirty="0"/>
                  <a:t>개의 확률변수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000" dirty="0"/>
                  <a:t>에 대하여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0" indent="0" algn="ctr">
                  <a:buNone/>
                </a:pPr>
                <a:r>
                  <a:rPr lang="en-US" altLang="ko-KR" sz="2000" dirty="0"/>
                  <a:t>-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=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FE5D7BE-32F7-4A29-934A-FBF5AABB5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80" t="-2101" b="-30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47284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5B03F-4B79-461A-A7AA-E0D67BE48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03D7E71-1F68-4444-A68B-6D2027612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다변량 확률벡터의 </a:t>
                </a:r>
                <a:r>
                  <a:rPr lang="ko-KR" altLang="en-US" sz="2000" dirty="0" err="1"/>
                  <a:t>기댓값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ko-KR" altLang="en-US" sz="2000" dirty="0"/>
                  <a:t>고</a:t>
                </a:r>
                <a:r>
                  <a:rPr lang="en-US" altLang="ko-KR" sz="2000" dirty="0"/>
                  <a:t>, Y =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연속형일</a:t>
                </a:r>
                <a:r>
                  <a:rPr lang="ko-KR" altLang="en-US" sz="2000" dirty="0"/>
                  <a:t> 경우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nary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sub>
                            </m:sSub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000" dirty="0"/>
                  <a:t>가 </a:t>
                </a:r>
                <a:r>
                  <a:rPr lang="ko-KR" altLang="en-US" sz="2000" dirty="0" err="1"/>
                  <a:t>이산형일</a:t>
                </a:r>
                <a:r>
                  <a:rPr lang="ko-KR" altLang="en-US" sz="2000" dirty="0"/>
                  <a:t> 경우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nary>
                          <m:naryPr>
                            <m:chr m:val="∑"/>
                            <m:grow m:val="on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</m:sub>
                                </m:s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만약 </a:t>
                </a:r>
                <a:r>
                  <a:rPr lang="en-US" altLang="ko-KR" sz="2000" dirty="0"/>
                  <a:t>Y</a:t>
                </a:r>
                <a:r>
                  <a:rPr lang="ko-KR" altLang="en-US" sz="2000" dirty="0"/>
                  <a:t>가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일 경우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[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en-US" altLang="ko-KR" sz="2000" dirty="0"/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nary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03D7E71-1F68-4444-A68B-6D2027612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710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BBE27-7795-4FF6-8DA8-982A385E1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A7204FC-77AA-4F6A-83D3-2B55EEA9A1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다변량 확률변수의 주변 </a:t>
                </a:r>
                <a:r>
                  <a:rPr lang="en-US" altLang="ko-KR" sz="2000" dirty="0"/>
                  <a:t>pdf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이고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확률벡터가 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를 가질 때</a:t>
                </a:r>
                <a:r>
                  <a:rPr lang="en-US" altLang="ko-KR" sz="2000" dirty="0"/>
                  <a:t>,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조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건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부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𝑝𝑑𝑓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nary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200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>
                  <a:buFontTx/>
                  <a:buChar char="-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해당 변수를 제외한 나머지 변수로 적분을 밀어 올린다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를</m:t>
                    </m:r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와</m:t>
                    </m:r>
                  </m:oMath>
                </a14:m>
                <a:r>
                  <a:rPr lang="ko-KR" altLang="en-US" sz="2000" dirty="0"/>
                  <a:t> 선형종속 관계에 있는 벡터라고 가정하고</a:t>
                </a:r>
                <a:r>
                  <a:rPr lang="en-US" altLang="ko-KR" sz="2000" dirty="0"/>
                  <a:t>,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acc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ko-KR" altLang="en-US" sz="2000" dirty="0"/>
                  <a:t> 라고 한다면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 </a:t>
                </a:r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주변확률밀도함수는</a:t>
                </a:r>
                <a:endParaRPr lang="en-US" altLang="ko-KR" sz="2000" dirty="0"/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nary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ko-KR" altLang="en-US" sz="200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A7204FC-77AA-4F6A-83D3-2B55EEA9A1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b="-86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846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B8107-5835-453E-A803-57BE91C2C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E1E255-A67A-4254-8A74-FD9EDDCEA6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다변량 확률변수의 조건부 </a:t>
                </a:r>
                <a:r>
                  <a:rPr lang="en-US" altLang="ko-KR" sz="2000" dirty="0"/>
                  <a:t>pdf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어떤 조건부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가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로 정의되었을 경우</a:t>
                </a:r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ko-KR" altLang="en-US" sz="2000" dirty="0"/>
                  <a:t>전체 결합 분포의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에 대하여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2,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b>
                        </m:sSub>
                      </m:sub>
                    </m:sSub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2,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nary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ko-KR" altLang="en-US" sz="200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 이다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9E1E255-A67A-4254-8A74-FD9EDDCEA6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361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8D294-8C83-497E-9B58-6007BACA4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D80E60-500C-4EE1-87A2-1BE55EE246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 err="1"/>
                  <a:t>다변량</a:t>
                </a:r>
                <a:r>
                  <a:rPr lang="ko-KR" altLang="en-US" sz="2000" dirty="0"/>
                  <a:t> 조건부 </a:t>
                </a:r>
                <a:r>
                  <a:rPr lang="ko-KR" altLang="en-US" sz="2000" dirty="0" err="1"/>
                  <a:t>기댓값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어떤 관심있는 통계량 </a:t>
                </a:r>
                <a:r>
                  <a:rPr lang="en-US" altLang="ko-KR" sz="2000" dirty="0"/>
                  <a:t>Y = u(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altLang="ko-KR" sz="2000" dirty="0"/>
                  <a:t>|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2,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 err="1"/>
                  <a:t>기댓값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E(Y)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nary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0070C0"/>
                            </a:solidFill>
                          </a:rPr>
                          <m:t>u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rgbClr val="0070C0"/>
                            </a:solidFill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7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rgbClr val="0070C0"/>
                            </a:solidFill>
                          </a:rPr>
                          <m:t>)</m:t>
                        </m:r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nary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ko-KR" altLang="en-US" sz="200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 으로 표현한다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관심 변수들로 이루어진 통계량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sz="2000" dirty="0" smtClean="0"/>
                      <m:t>u</m:t>
                    </m:r>
                    <m:r>
                      <m:rPr>
                        <m:nor/>
                      </m:rPr>
                      <a:rPr lang="en-US" altLang="ko-KR" sz="2000" dirty="0" smtClean="0"/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sub>
                    </m:sSub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2000" dirty="0"/>
                      <m:t>)</m:t>
                    </m:r>
                  </m:oMath>
                </a14:m>
                <a:r>
                  <a:rPr lang="ko-KR" altLang="en-US" sz="2000" dirty="0"/>
                  <a:t>를 조건부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로 적분한 것이다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BD80E60-500C-4EE1-87A2-1BE55EE246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666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72C42D-9F53-47DD-B45E-368197543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9B0A12-B40E-42E1-87C0-FF473AEE15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ko-KR" altLang="en-US" sz="2000" dirty="0"/>
                  <a:t>확률변수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000" dirty="0"/>
                  <a:t>가 서로 독립일 경우 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결합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는 각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의 곱과 같다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결합 </a:t>
                </a:r>
                <a:r>
                  <a:rPr lang="en-US" altLang="ko-KR" sz="2000" dirty="0" err="1"/>
                  <a:t>cdf</a:t>
                </a:r>
                <a:r>
                  <a:rPr lang="ko-KR" altLang="en-US" sz="2000" dirty="0"/>
                  <a:t>는 각 </a:t>
                </a:r>
                <a:r>
                  <a:rPr lang="en-US" altLang="ko-KR" sz="2000" dirty="0" err="1"/>
                  <a:t>cdf</a:t>
                </a:r>
                <a:r>
                  <a:rPr lang="ko-KR" altLang="en-US" sz="2000" dirty="0"/>
                  <a:t>의 곱과 같다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3. </a:t>
                </a:r>
                <a:r>
                  <a:rPr lang="ko-KR" altLang="en-US" sz="2000" dirty="0"/>
                  <a:t>확률은 각 확률의 곱이다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P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1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ko-KR" sz="2000" b="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4. </a:t>
                </a:r>
                <a:r>
                  <a:rPr lang="ko-KR" altLang="en-US" sz="2000" dirty="0" err="1"/>
                  <a:t>기댓값은</a:t>
                </a:r>
                <a:r>
                  <a:rPr lang="ko-KR" altLang="en-US" sz="2000" dirty="0"/>
                  <a:t> 각 </a:t>
                </a:r>
                <a:r>
                  <a:rPr lang="ko-KR" altLang="en-US" sz="2000" dirty="0" err="1"/>
                  <a:t>기댓값의</a:t>
                </a:r>
                <a:r>
                  <a:rPr lang="ko-KR" altLang="en-US" sz="2000" dirty="0"/>
                  <a:t> 곱이다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∏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5.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는 각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의 곱이다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M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0,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nary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C9B0A12-B40E-42E1-87C0-FF473AEE15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2101" b="-60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9151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EBB577-8EED-4BAA-8FDA-B1A8D2C7D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A1953B5-2CD6-4D45-AA89-1C786FAB0B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/>
                  <a:t>확률변수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000" dirty="0"/>
                  <a:t>가 서로 독립일 경우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만약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확률변수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ko-KR" altLang="en-US" sz="2000" dirty="0"/>
                  <a:t>가 모두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를 가질 경우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 결합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는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nary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sup>
                        </m:s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ko-KR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ko-KR" altLang="en-US" sz="200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조건부 </a:t>
                </a:r>
                <a:r>
                  <a:rPr lang="en-US" altLang="ko-KR" sz="2000" dirty="0" err="1"/>
                  <a:t>mgf</a:t>
                </a:r>
                <a:r>
                  <a:rPr lang="ko-KR" altLang="en-US" sz="2000" dirty="0"/>
                  <a:t>만 구하고 싶다면 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M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ko-KR" altLang="en-US" sz="20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=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</m:nary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limLoc m:val="undOvr"/>
                        <m:grow m:val="on"/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sup>
                        </m:sSup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ⅆ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nary>
                    <m:r>
                      <a:rPr lang="ko-KR" altLang="en-US" sz="2000" dirty="0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ⅆ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A1953B5-2CD6-4D45-AA89-1C786FAB0B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8634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445</Words>
  <Application>Microsoft Office PowerPoint</Application>
  <PresentationFormat>와이드스크린</PresentationFormat>
  <Paragraphs>59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다변수 확률변수</vt:lpstr>
      <vt:lpstr>정의</vt:lpstr>
      <vt:lpstr>정의</vt:lpstr>
      <vt:lpstr>정의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다변수 확률변수</dc:title>
  <dc:creator>Kwon JongIk</dc:creator>
  <cp:lastModifiedBy>Kwon JongIk</cp:lastModifiedBy>
  <cp:revision>7</cp:revision>
  <dcterms:created xsi:type="dcterms:W3CDTF">2019-12-24T06:16:35Z</dcterms:created>
  <dcterms:modified xsi:type="dcterms:W3CDTF">2019-12-24T07:16:40Z</dcterms:modified>
</cp:coreProperties>
</file>