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FE157-7B93-4039-8A95-AF0797FFB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2E9C40-40EC-43CA-BE9C-42235B2F7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16D76-37B8-403B-9666-8E60732D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01D-1145-4330-9D9B-AB3DD226FA0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CAAF2-B9CB-49A3-8183-992D3411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C7CD8F-9354-4F00-853D-01C10C56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28D0-B634-43E4-90B5-805E9AB3D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45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26E56-AFE3-48C5-8879-F3F3269F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8EDB24-1A3E-491A-AE33-6344EF59E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27E14A-1554-4A97-A4C2-C604C45A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01D-1145-4330-9D9B-AB3DD226FA0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7410A-BB20-4988-83C6-095C5F11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0FEE0-76E7-404C-AB9E-566B1F195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28D0-B634-43E4-90B5-805E9AB3D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22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437D6B-5C65-4926-A4A3-E1AB525D2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1BA33B-65B5-4760-9521-320657E0A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77D140-4BF5-47B7-BD0A-4D7CDE9D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01D-1145-4330-9D9B-AB3DD226FA0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A651F-AF18-4E27-A9AE-732C0EE5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12598-B18B-4CEB-A5F7-FAFEA438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28D0-B634-43E4-90B5-805E9AB3D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22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77D5F-172B-449F-9ADF-9DBCF7D1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403A2-BBAE-484A-9B56-B0700641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17839-6F07-4410-95D7-D2CD608C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01D-1145-4330-9D9B-AB3DD226FA0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808F98-6F90-4526-97A2-AF4D36F6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E7AC5-62F0-421A-B562-5E991554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28D0-B634-43E4-90B5-805E9AB3D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4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069D8-DD6D-437D-A9AD-63F945F2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7349DE-7C01-4A11-9978-F32F81CCB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B5EFB8-5E11-42A0-A2E7-64CC2CF3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01D-1145-4330-9D9B-AB3DD226FA0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29D9E0-177D-4242-92D6-1B5AE9E4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42D909-76BC-4052-8939-F99369B2A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28D0-B634-43E4-90B5-805E9AB3D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5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BBEF8-AB0D-4F0D-B839-0A618C49B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8AFA5E-DEF2-421A-8EC4-C1D32A9C1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76E09E-FA78-4C44-8400-58BE7343C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74EE35-1388-463E-828A-3FAC9CE8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01D-1145-4330-9D9B-AB3DD226FA0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6D22F-2EAB-4A3E-8037-8F592D2F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7624FC-DD8F-40C6-A7F2-D4A89249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28D0-B634-43E4-90B5-805E9AB3D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62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54466-80B0-42D3-B2D4-8293ACEF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5E1F94-6DAA-4EEA-B222-15915B60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27C003-8538-4C69-A779-FA8CC8266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F997F3-0099-42C7-88B6-1571BB188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C8B374-534F-44D1-9452-910C64D71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96565D-BE3F-47E0-A7F7-1048F8CCB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01D-1145-4330-9D9B-AB3DD226FA0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5045FB-D150-4484-A101-0631F1F4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0E92DA-362C-4B73-B117-7DB78272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28D0-B634-43E4-90B5-805E9AB3D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75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A22A4-1FD4-48BB-845E-8DE93212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F12267-EA54-47AA-8CD5-AF8D19B5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01D-1145-4330-9D9B-AB3DD226FA0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908F03-8B04-400B-880E-0D71486F1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957491-BB29-4642-AB83-07BEA4E6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28D0-B634-43E4-90B5-805E9AB3D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565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D3621A-23C3-41B1-85AC-D99F3154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01D-1145-4330-9D9B-AB3DD226FA0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765C82-B183-4084-AA7F-AF3BA622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DFCA8-F872-4A0D-BD50-830AC192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28D0-B634-43E4-90B5-805E9AB3D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13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225EE-E924-4E36-916E-EC8E5C9C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1EB85-D3C0-4C86-9101-4C98A672A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ACB3D0-62F3-4581-B5E2-7C28448B6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77A6AA-EB62-4425-85AA-B5BD3750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01D-1145-4330-9D9B-AB3DD226FA0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586751-07E9-4C99-A53E-A2E32E1C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DCE375-450E-4512-8C9A-F0CB9E8A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28D0-B634-43E4-90B5-805E9AB3D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9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D8977-AE7A-4D9E-9C7F-27E966BAC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7D208C-89B4-443E-8C16-E3C755FF4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3521B8-1277-423B-885A-7C511E27B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601B82-221B-470E-8963-B15599801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D501D-1145-4330-9D9B-AB3DD226FA0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3B092-5B9C-4954-97DC-B7BE47450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14B64E-B263-40B1-96E7-E2A2B56C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28D0-B634-43E4-90B5-805E9AB3D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32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277BBB-827B-47C8-9488-4F6563F6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43E340-A994-408E-BCD7-227F0A957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17FCD2-1036-4732-A7D9-144EF60C6D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D501D-1145-4330-9D9B-AB3DD226FA07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02CB5D-30E1-4FDA-9D0B-7769DA3FB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1B88C2-7CD1-4F1C-A753-AEA419D73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F28D0-B634-43E4-90B5-805E9AB3D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9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E8442-1BDD-4C63-8AFC-DC35BC247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적률생성함수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5AEC26-7AA2-49D2-B9B2-985067BACC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1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20EDF-A321-4E11-A988-923097CB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95FBC2-CBE1-49B0-B85E-B49C73A160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X</a:t>
                </a:r>
                <a:r>
                  <a:rPr lang="ko-KR" altLang="en-US" sz="2000" dirty="0"/>
                  <a:t>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기댓값이</a:t>
                </a:r>
                <a:r>
                  <a:rPr lang="ko-KR" altLang="en-US" sz="2000" dirty="0"/>
                  <a:t> 존재하는 확률변수라고 하면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ko-KR" altLang="en-US" sz="2000" dirty="0"/>
                  <a:t> 표현할 수 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이 때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이산형 확률분포라면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p>
                        </m:s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연속형 확률분포라면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𝒕𝒙</m:t>
                            </m:r>
                          </m:sup>
                        </m:sSup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ko-KR" alt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nary>
                  </m:oMath>
                </a14:m>
                <a:endParaRPr lang="en-US" altLang="ko-KR" sz="2000" b="1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이때</a:t>
                </a:r>
                <a:r>
                  <a:rPr lang="en-US" altLang="ko-KR" sz="2000" dirty="0"/>
                  <a:t>, t</a:t>
                </a:r>
                <a:r>
                  <a:rPr lang="ko-KR" altLang="en-US" sz="2000" dirty="0"/>
                  <a:t>를 </a:t>
                </a:r>
                <a:r>
                  <a:rPr lang="en-US" altLang="ko-KR" sz="2000" dirty="0"/>
                  <a:t>0 </a:t>
                </a:r>
                <a:r>
                  <a:rPr lang="ko-KR" altLang="en-US" sz="2000" dirty="0"/>
                  <a:t>근방의 열린 구간으로 정의하면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arenBoth"/>
                </a:pPr>
                <a:endParaRPr lang="en-US" altLang="ko-K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b="0" dirty="0"/>
                  <a:t>4) </a:t>
                </a:r>
                <a:r>
                  <a:rPr lang="ko-KR" altLang="en-US" sz="2000" b="0" dirty="0"/>
                  <a:t>결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국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ko-KR" altLang="en-US" sz="2000" dirty="0"/>
                      <m:t> </m:t>
                    </m:r>
                  </m:oMath>
                </a14:m>
                <a:r>
                  <a:rPr lang="en-US" altLang="ko-KR" sz="2000" dirty="0"/>
                  <a:t>=M(t)</a:t>
                </a:r>
                <a:r>
                  <a:rPr lang="ko-KR" altLang="en-US" sz="2000" dirty="0"/>
                  <a:t>로 정의하며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이를 적률생성함수라고 한다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95FBC2-CBE1-49B0-B85E-B49C73A16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1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A6745-7BF2-4A38-9D1C-7B821D3B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4C5C4D-A2A9-40C8-97E0-C0BF9EDC65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ko-KR" altLang="en-US" sz="2000" dirty="0"/>
                  <a:t>적률생성함수가 적률을 생성하는 이유의 증명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매크로린 급수로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𝒕𝒙</m:t>
                        </m:r>
                      </m:sup>
                    </m:sSup>
                    <m:r>
                      <a:rPr lang="ko-KR" altLang="en-US" sz="2000" b="1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000" dirty="0"/>
                  <a:t> 전개하면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𝒕𝒙</m:t>
                        </m:r>
                      </m:sup>
                    </m:sSup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=1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ko-KR" sz="2000" dirty="0"/>
                  <a:t>+...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          = 1 +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ko-KR" sz="2000" dirty="0"/>
                  <a:t>+…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양변에 </a:t>
                </a:r>
                <a:r>
                  <a:rPr lang="ko-KR" altLang="en-US" sz="2000" dirty="0" err="1"/>
                  <a:t>기댓값을</a:t>
                </a:r>
                <a:r>
                  <a:rPr lang="ko-KR" altLang="en-US" sz="2000" dirty="0"/>
                  <a:t> 씌워주면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𝒕𝒙</m:t>
                        </m:r>
                      </m:sup>
                    </m:sSup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)=1+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f>
                      <m:f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+…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3. </a:t>
                </a:r>
                <a:r>
                  <a:rPr lang="ko-KR" altLang="en-US" sz="2000" dirty="0"/>
                  <a:t>양변을 </a:t>
                </a:r>
                <a:r>
                  <a:rPr lang="en-US" altLang="ko-KR" sz="2000" dirty="0"/>
                  <a:t>t</a:t>
                </a:r>
                <a:r>
                  <a:rPr lang="ko-KR" altLang="en-US" sz="2000" dirty="0"/>
                  <a:t>로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계 미분하고</a:t>
                </a:r>
                <a:r>
                  <a:rPr lang="en-US" altLang="ko-KR" sz="2000" dirty="0"/>
                  <a:t>, t=0</a:t>
                </a:r>
                <a:r>
                  <a:rPr lang="ko-KR" altLang="en-US" sz="2000" dirty="0"/>
                  <a:t>을 대입하면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=1 : 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’(</m:t>
                            </m:r>
                            <m:sSup>
                              <m:sSupPr>
                                <m:ctrlP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𝒕𝒙</m:t>
                                </m:r>
                              </m:sup>
                            </m:sSup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</m:e>
                        </m:d>
                      </m:e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en-US" altLang="ko-KR" sz="2000" dirty="0"/>
                  <a:t> =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)+</m:t>
                    </m:r>
                    <m:f>
                      <m:f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=0)∙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+…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=2 : 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’(</m:t>
                            </m:r>
                            <m:sSup>
                              <m:sSupPr>
                                <m:ctrlP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altLang="ko-KR" sz="2000" b="1" i="1" smtClean="0">
                                    <a:latin typeface="Cambria Math" panose="02040503050406030204" pitchFamily="18" charset="0"/>
                                  </a:rPr>
                                  <m:t>𝒕𝒙</m:t>
                                </m:r>
                              </m:sup>
                            </m:sSup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</m:e>
                        </m:d>
                      </m:e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0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/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+…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ko-KR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457200" indent="-457200">
                  <a:buAutoNum type="arabicParenR"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4. </a:t>
                </a: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각각을 매크로린 전개하고 </a:t>
                </a:r>
                <a:r>
                  <a:rPr lang="en-US" altLang="ko-KR" sz="2000" dirty="0"/>
                  <a:t>t</a:t>
                </a:r>
                <a:r>
                  <a:rPr lang="ko-KR" altLang="en-US" sz="2000" dirty="0"/>
                  <a:t>로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계 미분 후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으로 대입하면 각각의 적률이 나온다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24C5C4D-A2A9-40C8-97E0-C0BF9EDC6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811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56FA9-542C-42A2-A669-66E58B95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7DD1866-DE34-4374-950C-5408F96591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ko-KR" sz="2000" dirty="0"/>
                  <a:t>M(t)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p>
                        </m:s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라고</a:t>
                </a:r>
                <a:r>
                  <a:rPr lang="ko-KR" altLang="en-US" sz="2000" dirty="0"/>
                  <a:t> 할 때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endParaRPr lang="en-US" altLang="ko-KR" sz="2000" dirty="0"/>
              </a:p>
              <a:p>
                <a:pPr marL="457200" indent="-457200">
                  <a:buAutoNum type="arabicParenR"/>
                </a:pPr>
                <a:endParaRPr lang="en-US" altLang="ko-KR" sz="2000" dirty="0"/>
              </a:p>
              <a:p>
                <a:pPr marL="457200" indent="-457200">
                  <a:buAutoNum type="arabicParenR"/>
                </a:pP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𝑡𝑥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sup>
                        </m:s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ko-KR" altLang="en-US" sz="2000" dirty="0"/>
                  <a:t>이므로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M(t) 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M(t)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계 미분은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 M’(t)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:r>
                  <a:rPr lang="ko-KR" altLang="en-US" sz="2000" dirty="0"/>
                  <a:t>위 함수를 </a:t>
                </a:r>
                <a:r>
                  <a:rPr lang="en-US" altLang="ko-KR" sz="2000" dirty="0"/>
                  <a:t>0 </a:t>
                </a:r>
                <a:r>
                  <a:rPr lang="ko-KR" altLang="en-US" sz="2000" dirty="0"/>
                  <a:t>근방에서 정의하면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M’(0)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/>
                  <a:t> = -1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(1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차 적률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- M’’(0)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-2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(2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차 적률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)</a:t>
                </a:r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7DD1866-DE34-4374-950C-5408F96591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1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3B68CEE-01CE-426A-9D0F-D7E89BE19A93}"/>
              </a:ext>
            </a:extLst>
          </p:cNvPr>
          <p:cNvCxnSpPr/>
          <p:nvPr/>
        </p:nvCxnSpPr>
        <p:spPr>
          <a:xfrm>
            <a:off x="1933303" y="2481943"/>
            <a:ext cx="4267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0A18170-5414-4ECA-ADF2-99E8AE4748B7}"/>
              </a:ext>
            </a:extLst>
          </p:cNvPr>
          <p:cNvCxnSpPr>
            <a:cxnSpLocks/>
          </p:cNvCxnSpPr>
          <p:nvPr/>
        </p:nvCxnSpPr>
        <p:spPr>
          <a:xfrm>
            <a:off x="2085703" y="2481943"/>
            <a:ext cx="0" cy="5225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B4BBF68-5BEB-4A61-9AB2-120FA8F940C0}"/>
              </a:ext>
            </a:extLst>
          </p:cNvPr>
          <p:cNvCxnSpPr>
            <a:cxnSpLocks/>
          </p:cNvCxnSpPr>
          <p:nvPr/>
        </p:nvCxnSpPr>
        <p:spPr>
          <a:xfrm>
            <a:off x="2085703" y="3004457"/>
            <a:ext cx="2743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2C5637-E8E9-490C-AAA7-23138C413127}"/>
                  </a:ext>
                </a:extLst>
              </p:cNvPr>
              <p:cNvSpPr txBox="1"/>
              <p:nvPr/>
            </p:nvSpPr>
            <p:spPr>
              <a:xfrm>
                <a:off x="2238104" y="2297277"/>
                <a:ext cx="21954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0&lt;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2C5637-E8E9-490C-AAA7-23138C413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104" y="2297277"/>
                <a:ext cx="219548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D2DA8B9-0FD6-435F-8BCA-CAE757705D71}"/>
              </a:ext>
            </a:extLst>
          </p:cNvPr>
          <p:cNvSpPr txBox="1"/>
          <p:nvPr/>
        </p:nvSpPr>
        <p:spPr>
          <a:xfrm>
            <a:off x="2578337" y="2842566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   else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39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321</Words>
  <Application>Microsoft Office PowerPoint</Application>
  <PresentationFormat>와이드스크린</PresentationFormat>
  <Paragraphs>41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적률생성함수</vt:lpstr>
      <vt:lpstr>정의</vt:lpstr>
      <vt:lpstr>정의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적률생성함수</dc:title>
  <dc:creator>Kwon JongIk</dc:creator>
  <cp:lastModifiedBy>Kwon JongIk</cp:lastModifiedBy>
  <cp:revision>5</cp:revision>
  <dcterms:created xsi:type="dcterms:W3CDTF">2019-12-23T06:39:06Z</dcterms:created>
  <dcterms:modified xsi:type="dcterms:W3CDTF">2019-12-23T07:14:41Z</dcterms:modified>
</cp:coreProperties>
</file>