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9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02D04-ECF7-4612-B680-EA71DB7D8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B457F-801E-4E56-B6D0-569F686E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954AC-1E7D-4C03-9795-C02BFB5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451A5-BFB1-4702-BC71-61D0AE6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25E3A-1D83-4373-AD47-F714CE3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D42D-592A-43E5-AA34-3E7EAF23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E8DAE-ED05-490A-B7D3-8B455FC8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66A8-BCBE-4FD2-A8AB-43E3E795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E3E6F-D707-4F6B-B640-CA9EF9F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F504C-27AC-41AD-8207-78A08851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A313E-C9F7-433C-AC70-4607CF150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04351-4C20-4C57-ABA5-6B700E63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DBF22-AA25-424B-93CF-5E7ADF1B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7A01D-F84D-4383-B275-A82DD45B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00A60-17E8-45B7-803F-72A22261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1FBA2-598A-4E5B-84C4-DE80AC0E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22306-2695-49C1-85A3-39F703F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4B7FF-13AA-476F-90F9-784AE9E8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1DD3D-DBE0-4AA6-B638-85E6A21B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5F8B-ED5E-49C9-A4BC-D87552E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50E6-1409-4ECD-98FD-E2B089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03431-9481-4F57-ABB9-B80009BC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ACD7-AD51-4480-AC2F-F9983DE8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EF1EC-38C6-4B93-89FD-05D2E0F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C6617-E9E8-4D16-A97D-3BA86BDD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7E508-9982-4F53-BDD3-9B742FBC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3523E-A4BB-4672-BE7B-F7889D8FC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EF789-167A-4A84-B8DF-3B250CDE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BD677-390E-423E-BE88-C218678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179DA-6970-4410-BF8E-FC4F97C5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512EC-0399-4FE1-A37A-8A7FA79E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F383-BF4E-4F56-81BD-80C4AF9E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9C010-2CEC-4627-975A-E2C3542B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2D456-043A-4C72-BBD1-153DD003A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600B-D77B-428B-B54A-03AD2C0C3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F750D-4823-4E53-AE5F-E152A8CA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711DA-63C9-4D69-9FD2-62B1E69E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ADE6A-D6E7-497F-BD46-E691D118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ED8ED-FB9A-4BFB-97D7-6B10169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CC09-EB55-4F9A-9152-B88E0B7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8132-71BB-4582-AB37-1CFD5600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6EFCA-B7B7-4C20-8F9E-D558E29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B461B-8D69-403D-94D3-CBEC6678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1E642-40DB-43A6-BEFC-A5BEDEE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3D3C1-6897-496F-AB39-B5EEA1D9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49955-D4BF-4292-9F59-FE33772D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4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260C-7C13-47EE-8BEF-7810173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2A54-4FBE-48EE-A810-DBFB0995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26C7F-5CFC-4E56-96EF-E3B58C72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655D0-4AA5-4950-907E-65DFCBF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BC4E-60EF-47B1-9E21-C69D9CC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05BF2-C2F1-4EE9-9F3B-92BD4353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5E18-9141-4759-BBC8-1AA8658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C0056-1D3E-4109-B788-95AAD65F6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F74DB-4CD1-4E1F-BD35-20A83B4D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79C77-7E7F-473E-92F8-6025C9B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ADE09-047A-45BC-9BB0-DFCA59A9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29FC9-5EF9-4850-A946-D5C4EF77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7E24A7-44F2-45D7-AA2C-E48C738A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2BB96-60A2-469B-BFD6-73BE021B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DA0F9-2092-429D-A56D-C8A45436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220-AF62-42EE-801C-3FF32E46EAAE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71B87-0C43-413D-B800-C1E58D15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06BA5-333B-42BB-9F6D-EE679BA83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1703-0590-406B-977F-AAB58E1C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더위로 아이스크림 판매량</a:t>
            </a:r>
            <a:br>
              <a:rPr lang="en-US" altLang="ko-KR" dirty="0"/>
            </a:br>
            <a:r>
              <a:rPr lang="ko-KR" altLang="en-US" dirty="0"/>
              <a:t>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62082-23E3-4CED-A3D4-444E81787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1951 ~ 1953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미국인들은 왜 아이스크림을 </a:t>
            </a:r>
            <a:r>
              <a:rPr lang="ko-KR" altLang="en-US" dirty="0" err="1"/>
              <a:t>사먹었나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50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0D2F-6EA5-4E47-ACB7-0838FADE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5FE4A-0D2B-48CC-BF2B-141576D1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sz="2500" dirty="0"/>
              <a:t>ARIMA </a:t>
            </a:r>
            <a:r>
              <a:rPr lang="ko-KR" altLang="en-US" sz="2500" dirty="0"/>
              <a:t>모형 적합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소비량</a:t>
            </a:r>
            <a:r>
              <a:rPr lang="en-US" altLang="ko-KR" sz="2500" dirty="0"/>
              <a:t>(cons)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8A3A7-0583-4BF3-A72B-EDAAD6A7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9" y="2658269"/>
            <a:ext cx="4023280" cy="2585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B65A03-EC52-4376-A65E-E26A22AE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2658269"/>
            <a:ext cx="4143375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0A89F-0C18-4952-A190-DD85C3377F1A}"/>
              </a:ext>
            </a:extLst>
          </p:cNvPr>
          <p:cNvSpPr txBox="1"/>
          <p:nvPr/>
        </p:nvSpPr>
        <p:spPr>
          <a:xfrm>
            <a:off x="1590675" y="5553075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계차분의</a:t>
            </a:r>
            <a:r>
              <a:rPr lang="ko-KR" altLang="en-US" dirty="0"/>
              <a:t> 경우 더 </a:t>
            </a:r>
            <a:r>
              <a:rPr lang="ko-KR" altLang="en-US" dirty="0" err="1"/>
              <a:t>파워풀한</a:t>
            </a:r>
            <a:r>
              <a:rPr lang="ko-KR" altLang="en-US" dirty="0"/>
              <a:t> 결과가 나왔다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이후 모형 적합은 계절차분이 아닌 </a:t>
            </a:r>
            <a:r>
              <a:rPr lang="en-US" altLang="ko-KR" dirty="0"/>
              <a:t>1</a:t>
            </a:r>
            <a:r>
              <a:rPr lang="ko-KR" altLang="en-US" dirty="0" err="1"/>
              <a:t>계차분을</a:t>
            </a:r>
            <a:r>
              <a:rPr lang="ko-KR" altLang="en-US" dirty="0"/>
              <a:t> 기준으로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825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98E1-2B2B-4552-B130-5988484F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43129-BB7D-482D-9036-DCE1D1A8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ARIMA(1,0,0),(0,1,0)[12]</a:t>
            </a:r>
            <a:r>
              <a:rPr lang="ko-KR" altLang="en-US" dirty="0"/>
              <a:t>로 모형을 적합하고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그 구조를 투입계열 </a:t>
            </a:r>
            <a:r>
              <a:rPr lang="ko-KR" altLang="en-US" dirty="0" err="1"/>
              <a:t>변수들에도</a:t>
            </a:r>
            <a:r>
              <a:rPr lang="ko-KR" altLang="en-US" dirty="0"/>
              <a:t> 똑같이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9840496-2FD4-4474-9FDE-B1DFB7115274}"/>
              </a:ext>
            </a:extLst>
          </p:cNvPr>
          <p:cNvSpPr/>
          <p:nvPr/>
        </p:nvSpPr>
        <p:spPr>
          <a:xfrm rot="1399584">
            <a:off x="2955909" y="4072386"/>
            <a:ext cx="762000" cy="439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9F425A-0CE3-4512-B357-71480C4C8D33}"/>
              </a:ext>
            </a:extLst>
          </p:cNvPr>
          <p:cNvSpPr/>
          <p:nvPr/>
        </p:nvSpPr>
        <p:spPr>
          <a:xfrm rot="19424880">
            <a:off x="7552024" y="4001294"/>
            <a:ext cx="66379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191374-812D-438C-8B08-4DDE3C7DC2AB}"/>
              </a:ext>
            </a:extLst>
          </p:cNvPr>
          <p:cNvSpPr/>
          <p:nvPr/>
        </p:nvSpPr>
        <p:spPr>
          <a:xfrm>
            <a:off x="838200" y="3012141"/>
            <a:ext cx="3067050" cy="927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4B631-3FF6-481E-91E5-EA72484C2C93}"/>
              </a:ext>
            </a:extLst>
          </p:cNvPr>
          <p:cNvSpPr/>
          <p:nvPr/>
        </p:nvSpPr>
        <p:spPr>
          <a:xfrm>
            <a:off x="7226672" y="3182471"/>
            <a:ext cx="4535021" cy="666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4563EB-F358-4BA0-8DA5-4B6757E1A47A}"/>
              </a:ext>
            </a:extLst>
          </p:cNvPr>
          <p:cNvSpPr/>
          <p:nvPr/>
        </p:nvSpPr>
        <p:spPr>
          <a:xfrm>
            <a:off x="4043085" y="4187839"/>
            <a:ext cx="3248026" cy="422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F251B1D-346C-409F-AA0A-5BDD83F7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00" y="3123382"/>
            <a:ext cx="2845050" cy="704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A63125-EB17-46D5-8BC2-5451A146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343" y="4320596"/>
            <a:ext cx="2914650" cy="171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69E7C7-1D01-4C3B-BC03-1707492DA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091" y="3267464"/>
            <a:ext cx="41243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51A5A-FC15-4DE3-A37A-ED9EDD9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그래인저</a:t>
            </a:r>
            <a:r>
              <a:rPr lang="ko-KR" altLang="en-US" dirty="0"/>
              <a:t> 인과성 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D8106-E128-4600-A62A-CC8A68A1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자기 자신의 </a:t>
            </a:r>
            <a:r>
              <a:rPr lang="en-US" altLang="ko-KR" dirty="0"/>
              <a:t>AR</a:t>
            </a:r>
            <a:r>
              <a:rPr lang="ko-KR" altLang="en-US" dirty="0"/>
              <a:t>모형과</a:t>
            </a:r>
            <a:r>
              <a:rPr lang="en-US" altLang="ko-KR" dirty="0"/>
              <a:t>, </a:t>
            </a:r>
            <a:r>
              <a:rPr lang="ko-KR" altLang="en-US" dirty="0"/>
              <a:t>투입 변수를 포함하는 </a:t>
            </a:r>
            <a:r>
              <a:rPr lang="ko-KR" altLang="en-US" dirty="0" err="1"/>
              <a:t>다변량</a:t>
            </a:r>
            <a:r>
              <a:rPr lang="ko-KR" altLang="en-US" dirty="0"/>
              <a:t> </a:t>
            </a:r>
            <a:r>
              <a:rPr lang="en-US" altLang="ko-KR" dirty="0"/>
              <a:t>AR </a:t>
            </a:r>
            <a:r>
              <a:rPr lang="ko-KR" altLang="en-US" dirty="0"/>
              <a:t>모형의 유의함 여부를 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F</a:t>
            </a:r>
            <a:r>
              <a:rPr lang="ko-KR" altLang="en-US" dirty="0"/>
              <a:t>통계량을 활용하여 검정함</a:t>
            </a:r>
          </a:p>
        </p:txBody>
      </p:sp>
    </p:spTree>
    <p:extLst>
      <p:ext uri="{BB962C8B-B14F-4D97-AF65-F5344CB8AC3E}">
        <p14:creationId xmlns:p14="http://schemas.microsoft.com/office/powerpoint/2010/main" val="29623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04794-79BC-41F2-B312-4C4E7187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그래인저</a:t>
            </a:r>
            <a:r>
              <a:rPr lang="ko-KR" altLang="en-US" dirty="0"/>
              <a:t> 인과성 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DD6A3-60AC-4DE2-A7BF-3B7290FD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검정 결과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Cons ~ Income( </a:t>
            </a:r>
            <a:r>
              <a:rPr lang="ko-KR" altLang="en-US" sz="2000" dirty="0"/>
              <a:t>계절차분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Cons ~ Price (</a:t>
            </a:r>
            <a:r>
              <a:rPr lang="ko-KR" altLang="en-US" sz="2000" dirty="0"/>
              <a:t>계절 차분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Cons ~ Temp(</a:t>
            </a:r>
            <a:r>
              <a:rPr lang="ko-KR" altLang="en-US" sz="2000" dirty="0"/>
              <a:t>계절차분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5947A-E976-4380-9FF3-8CF182E5D284}"/>
              </a:ext>
            </a:extLst>
          </p:cNvPr>
          <p:cNvSpPr txBox="1"/>
          <p:nvPr/>
        </p:nvSpPr>
        <p:spPr>
          <a:xfrm>
            <a:off x="3448050" y="3154738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양 방향 모두에 </a:t>
            </a:r>
            <a:r>
              <a:rPr lang="ko-KR" altLang="en-US" dirty="0" err="1">
                <a:solidFill>
                  <a:srgbClr val="FF0000"/>
                </a:solidFill>
              </a:rPr>
              <a:t>그래인저</a:t>
            </a:r>
            <a:r>
              <a:rPr lang="ko-KR" altLang="en-US" dirty="0">
                <a:solidFill>
                  <a:srgbClr val="FF0000"/>
                </a:solidFill>
              </a:rPr>
              <a:t> 인과성이 존재하지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DDB6C-C164-4C6E-8B6B-4B2B109F320A}"/>
              </a:ext>
            </a:extLst>
          </p:cNvPr>
          <p:cNvSpPr txBox="1"/>
          <p:nvPr/>
        </p:nvSpPr>
        <p:spPr>
          <a:xfrm>
            <a:off x="3448050" y="4672808"/>
            <a:ext cx="552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양 방향 모두에 </a:t>
            </a:r>
            <a:r>
              <a:rPr lang="ko-KR" altLang="en-US" dirty="0" err="1">
                <a:solidFill>
                  <a:srgbClr val="FF0000"/>
                </a:solidFill>
              </a:rPr>
              <a:t>그래인저</a:t>
            </a:r>
            <a:r>
              <a:rPr lang="ko-KR" altLang="en-US" dirty="0">
                <a:solidFill>
                  <a:srgbClr val="FF0000"/>
                </a:solidFill>
              </a:rPr>
              <a:t> 인과성이 존재하지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A3CB3-2518-4FC6-805D-106E4B424B52}"/>
              </a:ext>
            </a:extLst>
          </p:cNvPr>
          <p:cNvSpPr txBox="1"/>
          <p:nvPr/>
        </p:nvSpPr>
        <p:spPr>
          <a:xfrm>
            <a:off x="3262564" y="6247369"/>
            <a:ext cx="566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Temp -&gt; cons </a:t>
            </a:r>
            <a:r>
              <a:rPr lang="ko-KR" altLang="en-US" dirty="0">
                <a:solidFill>
                  <a:srgbClr val="0070C0"/>
                </a:solidFill>
              </a:rPr>
              <a:t>방향으로 </a:t>
            </a:r>
            <a:r>
              <a:rPr lang="ko-KR" altLang="en-US" dirty="0" err="1">
                <a:solidFill>
                  <a:srgbClr val="0070C0"/>
                </a:solidFill>
              </a:rPr>
              <a:t>그래인저</a:t>
            </a:r>
            <a:r>
              <a:rPr lang="ko-KR" altLang="en-US" dirty="0">
                <a:solidFill>
                  <a:srgbClr val="0070C0"/>
                </a:solidFill>
              </a:rPr>
              <a:t> 인과성이 존재한다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1DDCC9-D6DF-4E20-B2E2-B76EA9B5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36" y="2597945"/>
            <a:ext cx="4563424" cy="6005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386BE4E-47E1-4554-B5DD-9D4E2F2D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0" y="2596080"/>
            <a:ext cx="4780053" cy="6005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73E38FB-96DA-43C7-9CAC-8B75F1FD7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37" y="3868738"/>
            <a:ext cx="4563424" cy="7239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1CD716-404B-4829-98E9-F942B0C3C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310" y="3868738"/>
            <a:ext cx="4780053" cy="72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493ED9-7C16-4A12-8EE9-43022F17B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637" y="5502276"/>
            <a:ext cx="4563424" cy="7450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D893ADC-3029-4D96-B238-5026CA1CD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818" y="5503348"/>
            <a:ext cx="4801546" cy="7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A6B2-6001-4BB0-8A47-5249DEF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CCF</a:t>
            </a:r>
            <a:r>
              <a:rPr lang="ko-KR" altLang="en-US" dirty="0"/>
              <a:t> 구조 확인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2EDF695-982B-4CFC-B1EF-1A7CFCC1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5437" y="2396324"/>
            <a:ext cx="3660556" cy="2550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20D47-230F-45B7-8A51-C1211899B7AC}"/>
              </a:ext>
            </a:extLst>
          </p:cNvPr>
          <p:cNvSpPr txBox="1"/>
          <p:nvPr/>
        </p:nvSpPr>
        <p:spPr>
          <a:xfrm>
            <a:off x="1636667" y="4946690"/>
            <a:ext cx="828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유일한 상관관계는 판매량 </a:t>
            </a:r>
            <a:r>
              <a:rPr lang="en-US" altLang="ko-KR" dirty="0"/>
              <a:t>– </a:t>
            </a:r>
            <a:r>
              <a:rPr lang="ko-KR" altLang="en-US" dirty="0"/>
              <a:t>온도에서 나타났으며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지연모수는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이고 투입계열 </a:t>
            </a: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충격반응가중치를 상정할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/>
              <p:nvPr/>
            </p:nvSpPr>
            <p:spPr>
              <a:xfrm>
                <a:off x="4938153" y="5563142"/>
                <a:ext cx="2337563" cy="657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53" y="5563142"/>
                <a:ext cx="2337563" cy="657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759BF992-C32B-4CAA-8F76-05F6EFB69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526" y="2396324"/>
            <a:ext cx="3224212" cy="25503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77C6A8-2AD8-4C79-A10E-4F489FF4A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65" y="2396324"/>
            <a:ext cx="3892152" cy="255036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0260CE-5B51-411E-B97F-76AE1CB6E0CF}"/>
              </a:ext>
            </a:extLst>
          </p:cNvPr>
          <p:cNvSpPr/>
          <p:nvPr/>
        </p:nvSpPr>
        <p:spPr>
          <a:xfrm>
            <a:off x="8491636" y="2374886"/>
            <a:ext cx="3547964" cy="25503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265254E-3DC5-4AAA-AF9B-974F51C8E561}"/>
              </a:ext>
            </a:extLst>
          </p:cNvPr>
          <p:cNvSpPr/>
          <p:nvPr/>
        </p:nvSpPr>
        <p:spPr>
          <a:xfrm>
            <a:off x="10572205" y="4371701"/>
            <a:ext cx="139337" cy="1132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4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161B-A9EC-4416-9DE4-1CF1DF4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27063-D2D0-4208-BDBB-261D5447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잔차를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로 적합하는 것을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ARIMA</a:t>
            </a:r>
            <a:r>
              <a:rPr lang="ko-KR" altLang="en-US" dirty="0"/>
              <a:t>로 보는 외국 논문에 맞게 적합을 시도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잔차</a:t>
            </a:r>
            <a:r>
              <a:rPr lang="ko-KR" altLang="en-US" dirty="0"/>
              <a:t> 검정 결과 </a:t>
            </a:r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ARMA(1,0)</a:t>
            </a:r>
            <a:r>
              <a:rPr lang="ko-KR" altLang="en-US" dirty="0"/>
              <a:t>을 의심할 수 있으므로</a:t>
            </a:r>
            <a:r>
              <a:rPr lang="en-US" altLang="ko-KR" dirty="0"/>
              <a:t>, </a:t>
            </a:r>
            <a:r>
              <a:rPr lang="ko-KR" altLang="en-US" dirty="0"/>
              <a:t>이를</a:t>
            </a:r>
            <a:r>
              <a:rPr lang="en-US" altLang="ko-KR" dirty="0"/>
              <a:t> order</a:t>
            </a:r>
            <a:r>
              <a:rPr lang="ko-KR" altLang="en-US" dirty="0"/>
              <a:t>에 반영한다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463D73-63FB-4563-8363-DFCF6431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2405062"/>
            <a:ext cx="5948363" cy="13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7565-0EB6-4FE5-8047-DFD2846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EC270-EBB6-4DA2-B243-BDFA5538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– test </a:t>
            </a:r>
            <a:r>
              <a:rPr lang="ko-KR" altLang="en-US" dirty="0"/>
              <a:t>및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7887E-7C60-48E8-936B-145483E45E45}"/>
              </a:ext>
            </a:extLst>
          </p:cNvPr>
          <p:cNvSpPr txBox="1"/>
          <p:nvPr/>
        </p:nvSpPr>
        <p:spPr>
          <a:xfrm>
            <a:off x="1313633" y="338836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 err="1"/>
              <a:t>acf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2E18E-98BB-4D72-9F42-8F6BD0130220}"/>
              </a:ext>
            </a:extLst>
          </p:cNvPr>
          <p:cNvSpPr txBox="1"/>
          <p:nvPr/>
        </p:nvSpPr>
        <p:spPr>
          <a:xfrm>
            <a:off x="5036993" y="3438095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PACF&gt;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05F0F-0E26-47FD-AD57-E858D53BAD75}"/>
              </a:ext>
            </a:extLst>
          </p:cNvPr>
          <p:cNvSpPr txBox="1"/>
          <p:nvPr/>
        </p:nvSpPr>
        <p:spPr>
          <a:xfrm>
            <a:off x="8638903" y="3429000"/>
            <a:ext cx="291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투입계열과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CCF&gt;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D671D-C0EE-47BD-A05C-C828777F6ED1}"/>
              </a:ext>
            </a:extLst>
          </p:cNvPr>
          <p:cNvSpPr txBox="1"/>
          <p:nvPr/>
        </p:nvSpPr>
        <p:spPr>
          <a:xfrm>
            <a:off x="2429691" y="6364148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BOX-test </a:t>
            </a:r>
            <a:r>
              <a:rPr lang="ko-KR" altLang="en-US" dirty="0"/>
              <a:t>결과 </a:t>
            </a:r>
            <a:r>
              <a:rPr lang="ko-KR" altLang="en-US" dirty="0" err="1"/>
              <a:t>잔차의</a:t>
            </a:r>
            <a:r>
              <a:rPr lang="ko-KR" altLang="en-US" dirty="0"/>
              <a:t> 시계열성은 제거되었고</a:t>
            </a:r>
            <a:r>
              <a:rPr lang="en-US" altLang="ko-KR" dirty="0"/>
              <a:t>, </a:t>
            </a:r>
            <a:r>
              <a:rPr lang="ko-KR" altLang="en-US" dirty="0"/>
              <a:t>완전한 백색잡음이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7657D-5753-4256-9E32-03E2E6431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503981"/>
            <a:ext cx="3810000" cy="7429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DCBA5D-1EA2-496E-8F0D-B5AE44D2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625" y="3807427"/>
            <a:ext cx="2705175" cy="24192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D986311-A140-4B1E-BB1D-5F19500D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47" y="3757697"/>
            <a:ext cx="3194218" cy="24192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4092B1-D7EB-418D-8071-0A65262FA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806" y="3757697"/>
            <a:ext cx="3194218" cy="24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9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33A13-6565-4614-A84B-CEADDAE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EE8A2-6AE4-4C7E-83D9-5B758BB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600" dirty="0"/>
              <a:t>예측을 위해 투입계열인 </a:t>
            </a:r>
            <a:r>
              <a:rPr lang="en-US" altLang="ko-KR" sz="2600" dirty="0"/>
              <a:t>temp</a:t>
            </a:r>
            <a:r>
              <a:rPr lang="ko-KR" altLang="en-US" sz="2600" dirty="0"/>
              <a:t>에 대한 </a:t>
            </a:r>
            <a:r>
              <a:rPr lang="en-US" altLang="ko-KR" sz="2600" dirty="0"/>
              <a:t>5</a:t>
            </a:r>
            <a:r>
              <a:rPr lang="ko-KR" altLang="en-US" sz="2600" dirty="0"/>
              <a:t>차시 </a:t>
            </a:r>
            <a:r>
              <a:rPr lang="ko-KR" altLang="en-US" sz="2600" dirty="0" err="1"/>
              <a:t>예측값을</a:t>
            </a:r>
            <a:r>
              <a:rPr lang="ko-KR" altLang="en-US" sz="2600" dirty="0"/>
              <a:t> 생성한다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- </a:t>
            </a:r>
            <a:r>
              <a:rPr lang="ko-KR" altLang="en-US" sz="2600" dirty="0"/>
              <a:t>이를 미리 </a:t>
            </a:r>
            <a:r>
              <a:rPr lang="ko-KR" altLang="en-US" sz="2600" dirty="0" err="1"/>
              <a:t>빼둔</a:t>
            </a:r>
            <a:r>
              <a:rPr lang="ko-KR" altLang="en-US" sz="2600" dirty="0"/>
              <a:t> </a:t>
            </a:r>
            <a:r>
              <a:rPr lang="en-US" altLang="ko-KR" sz="2600" dirty="0"/>
              <a:t>26 ~ 30</a:t>
            </a:r>
            <a:r>
              <a:rPr lang="ko-KR" altLang="en-US" sz="2600" dirty="0" err="1"/>
              <a:t>차시의</a:t>
            </a:r>
            <a:r>
              <a:rPr lang="ko-KR" altLang="en-US" sz="2600" dirty="0"/>
              <a:t> 원래 데이터와 비교하여 오차율을 본다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7038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9904-7A5E-4C53-BED7-5B634ADC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7D3B59-F796-4DC3-9468-B9452401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361515"/>
            <a:ext cx="3850341" cy="24619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0C51E-4413-4A89-8F77-3CD3D122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152685"/>
            <a:ext cx="3850341" cy="2461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30D46-2D56-48A6-87EC-8F13F590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897" y="2691050"/>
            <a:ext cx="5689992" cy="363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CBAA3-9F67-4573-AEDD-BEF7990A2BBA}"/>
              </a:ext>
            </a:extLst>
          </p:cNvPr>
          <p:cNvSpPr txBox="1"/>
          <p:nvPr/>
        </p:nvSpPr>
        <p:spPr>
          <a:xfrm>
            <a:off x="5648325" y="203835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산출계열인 </a:t>
            </a:r>
            <a:r>
              <a:rPr lang="en-US" altLang="ko-KR" dirty="0"/>
              <a:t>cons</a:t>
            </a:r>
            <a:r>
              <a:rPr lang="ko-KR" altLang="en-US" dirty="0"/>
              <a:t>와 마찬가지로</a:t>
            </a:r>
            <a:endParaRPr lang="en-US" altLang="ko-KR" dirty="0"/>
          </a:p>
          <a:p>
            <a:r>
              <a:rPr lang="ko-KR" altLang="en-US" dirty="0"/>
              <a:t>온도 역시 강력한 계절성을 의심해볼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0F125-87F2-4959-94CF-FABE3CBF4197}"/>
              </a:ext>
            </a:extLst>
          </p:cNvPr>
          <p:cNvSpPr txBox="1"/>
          <p:nvPr/>
        </p:nvSpPr>
        <p:spPr>
          <a:xfrm>
            <a:off x="1147483" y="1410441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08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FE02-205E-46FB-88AA-DD136C9A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4FF1C3-D607-4A7A-B5D3-B34FCA41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873" y="2804433"/>
            <a:ext cx="4381500" cy="299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2EE1BD-AF7B-47B6-9F3F-9C02295B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03" y="2804433"/>
            <a:ext cx="404812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399F8-9A38-4AD5-9A66-1B1E520C2A10}"/>
              </a:ext>
            </a:extLst>
          </p:cNvPr>
          <p:cNvSpPr txBox="1"/>
          <p:nvPr/>
        </p:nvSpPr>
        <p:spPr>
          <a:xfrm>
            <a:off x="2464526" y="242969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계절 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2AD6B-CD4F-43C8-8543-C4CC7CE37A17}"/>
              </a:ext>
            </a:extLst>
          </p:cNvPr>
          <p:cNvSpPr txBox="1"/>
          <p:nvPr/>
        </p:nvSpPr>
        <p:spPr>
          <a:xfrm>
            <a:off x="7741920" y="242969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F4FC2-86F1-4433-BA55-45B41A14747B}"/>
              </a:ext>
            </a:extLst>
          </p:cNvPr>
          <p:cNvSpPr txBox="1"/>
          <p:nvPr/>
        </p:nvSpPr>
        <p:spPr>
          <a:xfrm>
            <a:off x="1793966" y="612354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가설과는 달리</a:t>
            </a:r>
            <a:r>
              <a:rPr lang="en-US" altLang="ko-KR" dirty="0"/>
              <a:t>, </a:t>
            </a:r>
            <a:r>
              <a:rPr lang="ko-KR" altLang="en-US" dirty="0"/>
              <a:t>계절차분은 단위근을 제거하지 못했다</a:t>
            </a:r>
            <a:r>
              <a:rPr lang="en-US" altLang="ko-KR" dirty="0"/>
              <a:t>. 1</a:t>
            </a:r>
            <a:r>
              <a:rPr lang="ko-KR" altLang="en-US" dirty="0"/>
              <a:t>계 차분을 이용하자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27FA1-E7CF-43C6-BFF8-EEE519067808}"/>
              </a:ext>
            </a:extLst>
          </p:cNvPr>
          <p:cNvSpPr txBox="1"/>
          <p:nvPr/>
        </p:nvSpPr>
        <p:spPr>
          <a:xfrm>
            <a:off x="1221149" y="1567917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36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3A6E-AAEB-4E46-973E-FE52F075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ED349-FFAF-4643-B3EF-15A36E4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1951 3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일부터</a:t>
            </a:r>
            <a:r>
              <a:rPr lang="en-US" altLang="ko-KR" dirty="0"/>
              <a:t> ~ 1953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일까지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주를 </a:t>
            </a:r>
            <a:r>
              <a:rPr lang="ko-KR" altLang="en-US" dirty="0" err="1"/>
              <a:t>묶음하여</a:t>
            </a:r>
            <a:r>
              <a:rPr lang="ko-KR" altLang="en-US" dirty="0"/>
              <a:t> 만든 총 </a:t>
            </a:r>
            <a:r>
              <a:rPr lang="en-US" altLang="ko-KR" dirty="0"/>
              <a:t>30</a:t>
            </a:r>
            <a:r>
              <a:rPr lang="ko-KR" altLang="en-US" dirty="0"/>
              <a:t>개 시점의 데이터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9438E6-5730-4D0F-BE35-B8C8938A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8437"/>
              </p:ext>
            </p:extLst>
          </p:nvPr>
        </p:nvGraphicFramePr>
        <p:xfrm>
          <a:off x="1413691" y="33061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 소비량</a:t>
                      </a:r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인당 파인트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Income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가구당 평균 소득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아이스크림의 가격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파인트당 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주간 평균 기온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2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5214-DC9F-42C1-8A8B-08E2FF18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8ABA0-0913-4FCD-A3C0-AA0C0289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9" y="3262006"/>
            <a:ext cx="4242880" cy="2712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951A3A-85D6-46F5-89BC-A9CBBC79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94" y="3166212"/>
            <a:ext cx="4242881" cy="2712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685475-F3FF-48EA-A53E-B8C4464D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137" y="2233306"/>
            <a:ext cx="3895725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3E408-ECFE-40CB-AF6F-026CD62DB153}"/>
              </a:ext>
            </a:extLst>
          </p:cNvPr>
          <p:cNvSpPr txBox="1"/>
          <p:nvPr/>
        </p:nvSpPr>
        <p:spPr>
          <a:xfrm>
            <a:off x="2429692" y="5992297"/>
            <a:ext cx="750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적합된</a:t>
            </a:r>
            <a:r>
              <a:rPr lang="ko-KR" altLang="en-US" dirty="0"/>
              <a:t> 모형의 잔차에서 시계열성은 완전히 제거되었고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적합되었다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0CC9F-CA2F-4FA6-A38E-C5253C1AE11A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1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E5A0F-F59D-47CB-9553-DB012B6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744C6-6A81-472D-B3BF-F2329496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오차율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EF0596-74CE-4515-A5E0-25CE9352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35423"/>
              </p:ext>
            </p:extLst>
          </p:nvPr>
        </p:nvGraphicFramePr>
        <p:xfrm>
          <a:off x="962608" y="2782331"/>
          <a:ext cx="812800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24024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4822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316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31979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2760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93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실제값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25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345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14.04%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56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6E4E31-E7E2-496B-9486-5A4FABE78063}"/>
              </a:ext>
            </a:extLst>
          </p:cNvPr>
          <p:cNvSpPr txBox="1"/>
          <p:nvPr/>
        </p:nvSpPr>
        <p:spPr>
          <a:xfrm>
            <a:off x="7262948" y="413623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MAPE = 10.6763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78545-DD1A-4553-BC46-903B3DB7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08" y="4505563"/>
            <a:ext cx="8434388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F3E13-E6E0-4597-A20E-771E7F6AE129}"/>
              </a:ext>
            </a:extLst>
          </p:cNvPr>
          <p:cNvSpPr txBox="1"/>
          <p:nvPr/>
        </p:nvSpPr>
        <p:spPr>
          <a:xfrm>
            <a:off x="6207911" y="6194346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– </a:t>
            </a:r>
            <a:r>
              <a:rPr lang="ko-KR" altLang="en-US" dirty="0"/>
              <a:t>참고논문의 </a:t>
            </a:r>
            <a:r>
              <a:rPr lang="en-US" altLang="ko-KR" dirty="0"/>
              <a:t>MAPE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EF26A-702F-45CA-B14D-2B30D06D4FF5}"/>
              </a:ext>
            </a:extLst>
          </p:cNvPr>
          <p:cNvSpPr/>
          <p:nvPr/>
        </p:nvSpPr>
        <p:spPr>
          <a:xfrm>
            <a:off x="5277394" y="5677989"/>
            <a:ext cx="3579223" cy="248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9EBD-3BD2-4496-87E9-9CFD7E89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C8D61-4897-4175-A83F-A0BE69E1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변수들의 </a:t>
            </a:r>
            <a:r>
              <a:rPr lang="en-US" altLang="ko-KR" dirty="0"/>
              <a:t>Log</a:t>
            </a:r>
            <a:r>
              <a:rPr lang="ko-KR" altLang="en-US" dirty="0"/>
              <a:t>변환 필요</a:t>
            </a:r>
            <a:endParaRPr lang="en-US" altLang="ko-KR" dirty="0"/>
          </a:p>
          <a:p>
            <a:r>
              <a:rPr lang="ko-KR" altLang="en-US" dirty="0"/>
              <a:t>서울대 레퍼런스를 따른 완전 독립된 선형필터 모형 적합 시도</a:t>
            </a:r>
          </a:p>
        </p:txBody>
      </p:sp>
    </p:spTree>
    <p:extLst>
      <p:ext uri="{BB962C8B-B14F-4D97-AF65-F5344CB8AC3E}">
        <p14:creationId xmlns:p14="http://schemas.microsoft.com/office/powerpoint/2010/main" val="1419449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D06AAE-393F-4A1D-AE89-A2FA7CE92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572A497-1322-41B7-BBC5-6D67E34B9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21FEC-8868-451A-B68F-F30D871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ARIMAX</a:t>
            </a:r>
            <a:r>
              <a:rPr lang="ko-KR" altLang="en-US" dirty="0"/>
              <a:t> 모델 적합 </a:t>
            </a:r>
            <a:r>
              <a:rPr lang="ko-KR" altLang="en-US" dirty="0" err="1"/>
              <a:t>프로시져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02498-A91D-4287-9217-A21F9B89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사전 백색화</a:t>
            </a:r>
            <a:r>
              <a:rPr lang="en-US" altLang="ko-KR" dirty="0"/>
              <a:t>(Pre-whitening)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출력 계열을 안정된 </a:t>
            </a:r>
            <a:r>
              <a:rPr lang="en-US" altLang="ko-KR" dirty="0"/>
              <a:t>ARIMA </a:t>
            </a:r>
            <a:r>
              <a:rPr lang="ko-KR" altLang="en-US" dirty="0"/>
              <a:t>모형으로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입력 계열을 위에서 </a:t>
            </a:r>
            <a:r>
              <a:rPr lang="ko-KR" altLang="en-US" dirty="0" err="1"/>
              <a:t>적합된</a:t>
            </a:r>
            <a:r>
              <a:rPr lang="ko-KR" altLang="en-US" dirty="0"/>
              <a:t> 구조와 계수를 이용하여 적합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두 계열의 </a:t>
            </a:r>
            <a:r>
              <a:rPr lang="ko-KR" altLang="en-US" dirty="0" err="1"/>
              <a:t>잔차를</a:t>
            </a:r>
            <a:r>
              <a:rPr lang="ko-KR" altLang="en-US" dirty="0"/>
              <a:t> 여과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 err="1"/>
              <a:t>그레인저</a:t>
            </a:r>
            <a:r>
              <a:rPr lang="ko-KR" altLang="en-US" dirty="0"/>
              <a:t> 인과성 검정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반드시 입력계열만이 출력계열에 영향을 </a:t>
            </a:r>
            <a:r>
              <a:rPr lang="ko-KR" altLang="en-US" dirty="0" err="1"/>
              <a:t>미쳐야하며</a:t>
            </a:r>
            <a:r>
              <a:rPr lang="en-US" altLang="ko-KR" dirty="0"/>
              <a:t>, </a:t>
            </a:r>
            <a:r>
              <a:rPr lang="ko-KR" altLang="en-US" dirty="0"/>
              <a:t>그 반대는 인과성 위반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양 쪽의 잔차들을 이용하여 </a:t>
            </a:r>
            <a:r>
              <a:rPr lang="en-US" altLang="ko-KR" dirty="0"/>
              <a:t>CCF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최초 언제 상관관계가 발생하는가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en-US" altLang="ko-KR" dirty="0"/>
              <a:t>CCF</a:t>
            </a:r>
            <a:r>
              <a:rPr lang="ko-KR" altLang="en-US" dirty="0"/>
              <a:t>는 줄어드는가 늘어나는가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CCF</a:t>
            </a:r>
            <a:r>
              <a:rPr lang="ko-KR" altLang="en-US" dirty="0"/>
              <a:t>에서 추정한 </a:t>
            </a:r>
            <a:r>
              <a:rPr lang="ko-KR" altLang="en-US" dirty="0" err="1"/>
              <a:t>모수를</a:t>
            </a:r>
            <a:r>
              <a:rPr lang="ko-KR" altLang="en-US" dirty="0"/>
              <a:t> 이용해 충격반응가중치 추정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가적합</a:t>
            </a:r>
            <a:r>
              <a:rPr lang="ko-KR" altLang="en-US" dirty="0"/>
              <a:t> 모형의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존재하는 경우</a:t>
            </a:r>
            <a:r>
              <a:rPr lang="en-US" altLang="ko-KR" dirty="0"/>
              <a:t>, </a:t>
            </a:r>
            <a:r>
              <a:rPr lang="ko-KR" altLang="en-US" dirty="0" err="1"/>
              <a:t>잔차로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 모형 추가 적합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존재하지 않는 경우</a:t>
            </a:r>
            <a:r>
              <a:rPr lang="en-US" altLang="ko-KR" dirty="0"/>
              <a:t>, </a:t>
            </a:r>
            <a:r>
              <a:rPr lang="ko-KR" altLang="en-US" dirty="0"/>
              <a:t>적합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66BB7-0F5B-4CC4-B312-1ED399EA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81" y="1568246"/>
            <a:ext cx="3561555" cy="50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3B52B-138D-41F8-8A90-9991519A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필터</a:t>
            </a:r>
            <a:r>
              <a:rPr lang="en-US" altLang="ko-KR" dirty="0"/>
              <a:t>? ARMA?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7F95-51CF-4CA7-93AA-94D152A9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외국 모델과 서울대 교안의 설명이 상이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서울대 교안의 경우</a:t>
            </a:r>
            <a:r>
              <a:rPr lang="en-US" altLang="ko-KR" dirty="0"/>
              <a:t>, </a:t>
            </a:r>
            <a:r>
              <a:rPr lang="ko-KR" altLang="en-US" dirty="0" err="1"/>
              <a:t>잔차를</a:t>
            </a:r>
            <a:r>
              <a:rPr lang="ko-KR" altLang="en-US" dirty="0"/>
              <a:t> 선형필터를 따르는 독립된 모델의 선형 결합으로 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 외국 레퍼런스는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ARIMA </a:t>
            </a:r>
            <a:r>
              <a:rPr lang="ko-KR" altLang="en-US" dirty="0"/>
              <a:t>모형을 따르는 모델로 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 다 테스트해보기로 결정</a:t>
            </a:r>
          </a:p>
        </p:txBody>
      </p:sp>
    </p:spTree>
    <p:extLst>
      <p:ext uri="{BB962C8B-B14F-4D97-AF65-F5344CB8AC3E}">
        <p14:creationId xmlns:p14="http://schemas.microsoft.com/office/powerpoint/2010/main" val="314362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3429-D1C1-4046-A09E-2185E751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A42A5-F3FC-4B54-8F6B-BA308C66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개 시점의 아이스크림 판매량과 온도</a:t>
            </a:r>
            <a:r>
              <a:rPr lang="en-US" altLang="ko-KR" dirty="0"/>
              <a:t>, </a:t>
            </a:r>
            <a:r>
              <a:rPr lang="ko-KR" altLang="en-US" dirty="0"/>
              <a:t>소득</a:t>
            </a:r>
            <a:r>
              <a:rPr lang="en-US" altLang="ko-KR" dirty="0"/>
              <a:t>, </a:t>
            </a:r>
            <a:r>
              <a:rPr lang="ko-KR" altLang="en-US" dirty="0"/>
              <a:t>가격의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25</a:t>
            </a:r>
            <a:r>
              <a:rPr lang="ko-KR" altLang="en-US" dirty="0"/>
              <a:t>개 시점은 적합용으로 쓰고</a:t>
            </a:r>
            <a:r>
              <a:rPr lang="en-US" altLang="ko-KR" dirty="0"/>
              <a:t>, 5</a:t>
            </a:r>
            <a:r>
              <a:rPr lang="ko-KR" altLang="en-US" dirty="0"/>
              <a:t>개는 사후 검정용으로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CB785-CA3C-4149-93EB-9F850E56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98" y="3451225"/>
            <a:ext cx="2324100" cy="26098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DFED22-1590-44CC-8EC1-5C69311E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04813"/>
              </p:ext>
            </p:extLst>
          </p:nvPr>
        </p:nvGraphicFramePr>
        <p:xfrm>
          <a:off x="6329081" y="3441700"/>
          <a:ext cx="408790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54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2043954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Cons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 소비량</a:t>
                      </a:r>
                      <a:r>
                        <a:rPr lang="en-US" altLang="ko-KR" sz="1500" dirty="0"/>
                        <a:t>,(</a:t>
                      </a:r>
                      <a:r>
                        <a:rPr lang="ko-KR" altLang="en-US" sz="1500" dirty="0"/>
                        <a:t>인당 파인트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Income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가구당 평균 소득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Price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아이스크림의 가격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파인트당 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Temp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주간 평균 기온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화씨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5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E24E5-FE16-46CE-B531-1C87C8E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E911-5CDD-4930-A5A8-A880A619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C1B2B-3B7D-4279-BD35-97EE7D1B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5" y="2802176"/>
            <a:ext cx="5914286" cy="2501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CF5999-D49D-4499-88DC-76091956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51" y="2997973"/>
            <a:ext cx="5209436" cy="2110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957C8-431A-446B-A1BE-33508593A5FB}"/>
              </a:ext>
            </a:extLst>
          </p:cNvPr>
          <p:cNvSpPr txBox="1"/>
          <p:nvPr/>
        </p:nvSpPr>
        <p:spPr>
          <a:xfrm>
            <a:off x="962025" y="5438775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추세는 존재하지 않는 것으로 보인다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계절성은 분명히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12A0-7083-4248-B6B5-554BA997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0E2A9-0238-42D7-8923-2F65D9F4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 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4286C-FF7F-4C4D-91F0-89673C79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66" y="2761129"/>
            <a:ext cx="5454033" cy="2925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40DB8-C37C-4764-837F-6816841D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7" y="2904565"/>
            <a:ext cx="4465523" cy="243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E48FE-348F-470C-A1D6-B22EEA7C2DFF}"/>
              </a:ext>
            </a:extLst>
          </p:cNvPr>
          <p:cNvSpPr txBox="1"/>
          <p:nvPr/>
        </p:nvSpPr>
        <p:spPr>
          <a:xfrm>
            <a:off x="1295400" y="5610225"/>
            <a:ext cx="541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ACF </a:t>
            </a:r>
            <a:r>
              <a:rPr lang="ko-KR" altLang="en-US" dirty="0"/>
              <a:t>그래프가 지수함수적으로 줄어들지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단위근이 존재하는 것으로 의심할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2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3F3B-8290-49F9-98B7-3D28CE41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8C0B-B068-453C-B71F-BF5157F0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348" y="1825625"/>
            <a:ext cx="47004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BOX-test</a:t>
            </a:r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테스트 결과</a:t>
            </a:r>
            <a:r>
              <a:rPr lang="en-US" altLang="ko-KR" dirty="0"/>
              <a:t>, </a:t>
            </a:r>
            <a:r>
              <a:rPr lang="ko-KR" altLang="en-US" dirty="0"/>
              <a:t>상수항은 있고 추세는 없는 모형의 경우 </a:t>
            </a:r>
            <a:r>
              <a:rPr lang="en-US" altLang="ko-KR" dirty="0" err="1"/>
              <a:t>p.value</a:t>
            </a:r>
            <a:r>
              <a:rPr lang="en-US" altLang="ko-KR" dirty="0"/>
              <a:t> = 0.470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이는 단위근이 존재한다는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기각하기에는 매우 높은 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34D7-066F-4F25-AA78-EDAA7E8F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69" y="2823394"/>
            <a:ext cx="4181475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4613D-FC43-46B6-B782-DE18A2FF23E3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소비량</a:t>
            </a:r>
            <a:r>
              <a:rPr lang="en-US" altLang="ko-KR" sz="2800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263-E93B-4714-8BAE-73BE0066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97795-C688-4B00-9942-B51E53E3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60" y="2477294"/>
            <a:ext cx="3930004" cy="2924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32C075-0CC8-4306-8C5F-1DDF5868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369859"/>
            <a:ext cx="4886325" cy="313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30B3B-313C-4A3E-A9E6-41B1F51FE2C7}"/>
              </a:ext>
            </a:extLst>
          </p:cNvPr>
          <p:cNvSpPr txBox="1"/>
          <p:nvPr/>
        </p:nvSpPr>
        <p:spPr>
          <a:xfrm>
            <a:off x="990600" y="5972175"/>
            <a:ext cx="1055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계절 </a:t>
            </a:r>
            <a:r>
              <a:rPr lang="ko-KR" altLang="en-US" dirty="0" err="1"/>
              <a:t>차분후</a:t>
            </a:r>
            <a:r>
              <a:rPr lang="ko-KR" altLang="en-US" dirty="0"/>
              <a:t> 다시 </a:t>
            </a:r>
            <a:r>
              <a:rPr lang="en-US" altLang="ko-KR" dirty="0"/>
              <a:t>ADF </a:t>
            </a:r>
            <a:r>
              <a:rPr lang="ko-KR" altLang="en-US" dirty="0"/>
              <a:t>테스트를 해본 결과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상수항이 없고 추세가 없는 모형에서 </a:t>
            </a:r>
            <a:r>
              <a:rPr lang="en-US" altLang="ko-KR" dirty="0"/>
              <a:t>p-value</a:t>
            </a:r>
            <a:r>
              <a:rPr lang="ko-KR" altLang="en-US" dirty="0"/>
              <a:t>는 </a:t>
            </a:r>
            <a:r>
              <a:rPr lang="en-US" altLang="ko-KR" dirty="0"/>
              <a:t>0.08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충분히 감당 가능한 </a:t>
            </a:r>
            <a:r>
              <a:rPr lang="en-US" altLang="ko-KR" dirty="0"/>
              <a:t>p-value</a:t>
            </a:r>
            <a:r>
              <a:rPr lang="ko-KR" altLang="en-US" dirty="0"/>
              <a:t>가 도출되었다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DC540B0-2906-4BB7-B373-DD484382AB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27846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04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777</Words>
  <Application>Microsoft Office PowerPoint</Application>
  <PresentationFormat>와이드스크린</PresentationFormat>
  <Paragraphs>183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더위로 아이스크림 판매량 예측하기</vt:lpstr>
      <vt:lpstr>데이터 요약</vt:lpstr>
      <vt:lpstr>ARIMAX 모델 적합 프로시져</vt:lpstr>
      <vt:lpstr>선형 필터? ARMA?</vt:lpstr>
      <vt:lpstr>데이터 구조</vt:lpstr>
      <vt:lpstr>사전 백색화</vt:lpstr>
      <vt:lpstr>사전 백색화</vt:lpstr>
      <vt:lpstr>사전 백색화</vt:lpstr>
      <vt:lpstr>사전 백색화</vt:lpstr>
      <vt:lpstr>사전 백색화</vt:lpstr>
      <vt:lpstr>사전 백색화</vt:lpstr>
      <vt:lpstr>그래인저 인과성 검정</vt:lpstr>
      <vt:lpstr>그래인저 인과성 검정</vt:lpstr>
      <vt:lpstr>CCF 구조 확인</vt:lpstr>
      <vt:lpstr>모형 적합</vt:lpstr>
      <vt:lpstr>모형 적합</vt:lpstr>
      <vt:lpstr>모형 테스트</vt:lpstr>
      <vt:lpstr>모형 테스트</vt:lpstr>
      <vt:lpstr>모형 테스트</vt:lpstr>
      <vt:lpstr>모형 테스트</vt:lpstr>
      <vt:lpstr>모형 테스트</vt:lpstr>
      <vt:lpstr>시사점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더위로 아이스크림 판매량 예측하기</dc:title>
  <dc:creator>Kwon JongIk</dc:creator>
  <cp:lastModifiedBy>Kwon JongIk</cp:lastModifiedBy>
  <cp:revision>22</cp:revision>
  <dcterms:created xsi:type="dcterms:W3CDTF">2019-12-19T16:41:11Z</dcterms:created>
  <dcterms:modified xsi:type="dcterms:W3CDTF">2019-12-21T15:36:55Z</dcterms:modified>
</cp:coreProperties>
</file>