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BE6D-CAFB-4B0F-91DD-1253C5B0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2FAF2C-EDF0-447B-A76B-799C3BB55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3E73A-95E1-46B8-B7AC-78F3A67C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1AEB2-EABB-49E2-9696-DE827C1A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6E7AB-E593-4E77-8266-CC5D3640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77EBC-5F26-4DA0-BEDA-316BEEC2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CD26D-2B67-4D34-9750-CD08FDE9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C5196-1BC5-4E87-B8BE-18F4EC55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DCDEF-176F-497D-8448-B6D6FB46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CCE54-00EA-443E-91F4-BEB1EC5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3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8C445D-5E18-49B6-BF58-85BAC2748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0D49C-4844-4248-8663-371FE63AD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F487C-06E1-4F7B-92E0-DAB34D34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34A17-DE69-4057-AF5E-DD088877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A4E3C-1B8D-44F7-ADF1-11D74400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16DF-2989-41CC-B151-DB0A6A1B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623AC-CE8C-4DCC-988A-046ACE1C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BE6E1-29F0-4ADD-AEF3-32B5016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0B38-7D47-4340-8C25-5B7BA666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F9E9D-14E2-432F-8E85-B2340CEC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79F07-7388-486E-9A9D-42C21B83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5E27B-C15B-47BE-9263-06D8EE81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C2937-85DA-4A77-8726-DC6AAD76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FBD29-D757-4394-82F5-3E85883F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0F40-9EFE-4F3E-A5B1-AB9EB0A8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3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3D8C6-D0F5-45CC-A351-F8CD3400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1C402-B070-4D71-9AC1-D6882659B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3E5F7-BAD5-4A47-B344-6D567E01C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7B7EE-15E9-4B6E-AE0F-8926B724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C9A95-A919-47C4-95AB-00B03E79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F96F38-9467-4BFB-B8EB-997FEB40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0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4D236-19FE-4C09-B365-43D68AB5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6FE31-694D-46F0-994C-80F65A4D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F62D3F-8726-49BE-9631-FCA4E29D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0C71BA-82CD-44BA-8592-145B1CB8F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0DF10-EE39-49B1-978A-8C277D673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60C0A2-44EE-4390-AF03-088F6621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062D5F-5239-4151-BDDC-729291FC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CEA17-57B2-4190-A472-3759BAFA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07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ABBAC-5A5B-44A8-9DE1-8E649B8A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D1BC8A-4B26-4407-98CD-8FC7F950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03AD7-9BAC-48EE-91CB-624128FF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CDB8C9-C337-47B7-BA80-B2575AB1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5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2EAFE-275D-448D-BDBF-74516E5A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145FDF-048B-4FB1-97A6-A44A2B55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FE19C-CDD6-4570-9EC6-EED1B6B4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268E-A441-4D3D-9201-C542EF59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B5597-2129-4A0E-A328-E395E9A8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F21228-AF20-465C-9CE4-54198CF3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571F50-18A6-40E4-B0AF-576B9AD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833BB-D095-4953-9CC2-F953DBF3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D5E9-04F5-4A53-AB3E-AE2A70BC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5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4D36-FED5-4D2A-B183-470A381F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F04F22-C888-44B6-86B9-4E4AAC916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B1EE6-A3CF-405F-BA1E-6EDFB8B1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DE3B8-5577-4A8D-B3C4-1313597D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A8E86-B14A-4996-9595-9A05CFE9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29E1-09B9-491E-B73B-9F0A381F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C3C777-033E-4694-AF09-B1EB1B208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16BE1-5B70-45F2-8441-93D850BC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FF5F8-E2AF-4776-92F1-FC7A905B6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9482-2CF5-4EB4-BD18-FA143535C428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81D8-3481-457B-AFB5-8812CE232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13DB5-26A6-4B39-9BF6-2A861FFDA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126A-64FC-4118-BDD2-45E282156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3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4DB0-B04A-4C00-ADEF-703776EC37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부트스트랩 절차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D2520-6B4F-4E64-B39E-3193DBB92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93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AE67-FFE9-447A-AC1A-0466936B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2AC7-4EFD-41A2-82F7-DDABB2D9F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백분위 부트스트랩 신뢰구간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X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를 갖는 연속확률변수라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확률표본이고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점추정량이라고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신뢰구간은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&lt;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&lt;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 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정의하고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정의하자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</a:t>
                </a:r>
                <a:r>
                  <a:rPr lang="en-US" altLang="ko-KR" sz="2000" dirty="0"/>
                  <a:t>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의 분포에서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m:rPr>
                            <m:nor/>
                          </m:rPr>
                          <a:rPr lang="en-US" altLang="ko-KR" sz="2000" b="0" dirty="0"/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-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1-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2AC7-4EFD-41A2-82F7-DDABB2D9F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그룹 38">
            <a:extLst>
              <a:ext uri="{FF2B5EF4-FFF2-40B4-BE49-F238E27FC236}">
                <a16:creationId xmlns:a16="http://schemas.microsoft.com/office/drawing/2014/main" id="{7F2414BB-A580-4F7B-B7D4-E7343F4D357D}"/>
              </a:ext>
            </a:extLst>
          </p:cNvPr>
          <p:cNvGrpSpPr/>
          <p:nvPr/>
        </p:nvGrpSpPr>
        <p:grpSpPr>
          <a:xfrm>
            <a:off x="7826149" y="3735978"/>
            <a:ext cx="2913923" cy="2926080"/>
            <a:chOff x="6959899" y="4252710"/>
            <a:chExt cx="2063931" cy="1996849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E78E5E3D-754C-409A-8176-F4D3FC453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2676" y="4252710"/>
              <a:ext cx="0" cy="1996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F78299B8-DF3F-48D7-BF81-43132725D2BA}"/>
                </a:ext>
              </a:extLst>
            </p:cNvPr>
            <p:cNvCxnSpPr>
              <a:cxnSpLocks/>
            </p:cNvCxnSpPr>
            <p:nvPr/>
          </p:nvCxnSpPr>
          <p:spPr>
            <a:xfrm>
              <a:off x="6959899" y="5541578"/>
              <a:ext cx="20639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85EC072-6F82-4498-953C-3232D1DC7717}"/>
                </a:ext>
              </a:extLst>
            </p:cNvPr>
            <p:cNvSpPr/>
            <p:nvPr/>
          </p:nvSpPr>
          <p:spPr>
            <a:xfrm>
              <a:off x="7012150" y="4627165"/>
              <a:ext cx="1846217" cy="888288"/>
            </a:xfrm>
            <a:custGeom>
              <a:avLst/>
              <a:gdLst>
                <a:gd name="connsiteX0" fmla="*/ 0 w 1846217"/>
                <a:gd name="connsiteY0" fmla="*/ 879579 h 888288"/>
                <a:gd name="connsiteX1" fmla="*/ 452845 w 1846217"/>
                <a:gd name="connsiteY1" fmla="*/ 722825 h 888288"/>
                <a:gd name="connsiteX2" fmla="*/ 705394 w 1846217"/>
                <a:gd name="connsiteY2" fmla="*/ 235145 h 888288"/>
                <a:gd name="connsiteX3" fmla="*/ 914400 w 1846217"/>
                <a:gd name="connsiteY3" fmla="*/ 13 h 888288"/>
                <a:gd name="connsiteX4" fmla="*/ 1166948 w 1846217"/>
                <a:gd name="connsiteY4" fmla="*/ 243853 h 888288"/>
                <a:gd name="connsiteX5" fmla="*/ 1314994 w 1846217"/>
                <a:gd name="connsiteY5" fmla="*/ 696699 h 888288"/>
                <a:gd name="connsiteX6" fmla="*/ 1846217 w 1846217"/>
                <a:gd name="connsiteY6" fmla="*/ 888288 h 88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217" h="888288">
                  <a:moveTo>
                    <a:pt x="0" y="879579"/>
                  </a:moveTo>
                  <a:cubicBezTo>
                    <a:pt x="167639" y="854905"/>
                    <a:pt x="335279" y="830231"/>
                    <a:pt x="452845" y="722825"/>
                  </a:cubicBezTo>
                  <a:cubicBezTo>
                    <a:pt x="570411" y="615419"/>
                    <a:pt x="628468" y="355614"/>
                    <a:pt x="705394" y="235145"/>
                  </a:cubicBezTo>
                  <a:cubicBezTo>
                    <a:pt x="782320" y="114676"/>
                    <a:pt x="837474" y="-1438"/>
                    <a:pt x="914400" y="13"/>
                  </a:cubicBezTo>
                  <a:cubicBezTo>
                    <a:pt x="991326" y="1464"/>
                    <a:pt x="1100182" y="127739"/>
                    <a:pt x="1166948" y="243853"/>
                  </a:cubicBezTo>
                  <a:cubicBezTo>
                    <a:pt x="1233714" y="359967"/>
                    <a:pt x="1201783" y="589293"/>
                    <a:pt x="1314994" y="696699"/>
                  </a:cubicBezTo>
                  <a:cubicBezTo>
                    <a:pt x="1428205" y="804105"/>
                    <a:pt x="1725749" y="853454"/>
                    <a:pt x="1846217" y="88828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33DBC77-7B86-4AEE-A2CE-0131BD794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7963" y="5453986"/>
              <a:ext cx="0" cy="182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79796C0-29DF-4EB7-9B24-126976681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6412" y="5458860"/>
              <a:ext cx="0" cy="1828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DC860ED-91E5-4133-8631-A0EEF8251944}"/>
                    </a:ext>
                  </a:extLst>
                </p:cNvPr>
                <p:cNvSpPr/>
                <p:nvPr/>
              </p:nvSpPr>
              <p:spPr>
                <a:xfrm>
                  <a:off x="7076868" y="5596365"/>
                  <a:ext cx="518747" cy="215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000" dirty="0" smtClean="0"/>
                          <m:t>−</m:t>
                        </m:r>
                        <m:r>
                          <m:rPr>
                            <m:nor/>
                          </m:rPr>
                          <a:rPr lang="en-US" altLang="ko-KR" sz="1000" b="0" dirty="0" smtClean="0"/>
                          <m:t>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0DC860ED-91E5-4133-8631-A0EEF8251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868" y="5596365"/>
                  <a:ext cx="518747" cy="2151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359B7C1C-054D-48AF-BB52-41ED6D09BE8F}"/>
                    </a:ext>
                  </a:extLst>
                </p:cNvPr>
                <p:cNvSpPr/>
                <p:nvPr/>
              </p:nvSpPr>
              <p:spPr>
                <a:xfrm>
                  <a:off x="7735693" y="5523917"/>
                  <a:ext cx="548868" cy="1680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359B7C1C-054D-48AF-BB52-41ED6D09B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693" y="5523917"/>
                  <a:ext cx="548868" cy="168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D5C476E-8DFC-4AD9-9735-FA662D0CF4FD}"/>
                    </a:ext>
                  </a:extLst>
                </p:cNvPr>
                <p:cNvSpPr/>
                <p:nvPr/>
              </p:nvSpPr>
              <p:spPr>
                <a:xfrm>
                  <a:off x="8326598" y="5640097"/>
                  <a:ext cx="349892" cy="215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1000" b="0" i="0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9D5C476E-8DFC-4AD9-9735-FA662D0CF4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98" y="5640097"/>
                  <a:ext cx="349892" cy="2151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직각 삼각형 39">
            <a:extLst>
              <a:ext uri="{FF2B5EF4-FFF2-40B4-BE49-F238E27FC236}">
                <a16:creationId xmlns:a16="http://schemas.microsoft.com/office/drawing/2014/main" id="{4A11D71F-AA3C-4EB0-A9AD-EB7A2F711E5F}"/>
              </a:ext>
            </a:extLst>
          </p:cNvPr>
          <p:cNvSpPr/>
          <p:nvPr/>
        </p:nvSpPr>
        <p:spPr>
          <a:xfrm flipH="1">
            <a:off x="7788537" y="5480256"/>
            <a:ext cx="613725" cy="144357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7ABF9687-C2D2-4F5E-9700-88D9D731F9A6}"/>
              </a:ext>
            </a:extLst>
          </p:cNvPr>
          <p:cNvSpPr/>
          <p:nvPr/>
        </p:nvSpPr>
        <p:spPr>
          <a:xfrm rot="1763459">
            <a:off x="7958015" y="5570593"/>
            <a:ext cx="132377" cy="548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41CE8E-EFAF-41BA-ACA2-39587E5161D5}"/>
                  </a:ext>
                </a:extLst>
              </p:cNvPr>
              <p:cNvSpPr/>
              <p:nvPr/>
            </p:nvSpPr>
            <p:spPr>
              <a:xfrm>
                <a:off x="7602065" y="5844945"/>
                <a:ext cx="400302" cy="564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F941CE8E-EFAF-41BA-ACA2-39587E516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65" y="5844945"/>
                <a:ext cx="400302" cy="564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1E8F7B08-425D-473A-87A6-A0E9B4A6B9DC}"/>
              </a:ext>
            </a:extLst>
          </p:cNvPr>
          <p:cNvSpPr/>
          <p:nvPr/>
        </p:nvSpPr>
        <p:spPr>
          <a:xfrm>
            <a:off x="8412480" y="4302034"/>
            <a:ext cx="1619794" cy="1332412"/>
          </a:xfrm>
          <a:custGeom>
            <a:avLst/>
            <a:gdLst>
              <a:gd name="connsiteX0" fmla="*/ 1611086 w 1619794"/>
              <a:gd name="connsiteY0" fmla="*/ 1314995 h 1332412"/>
              <a:gd name="connsiteX1" fmla="*/ 1619794 w 1619794"/>
              <a:gd name="connsiteY1" fmla="*/ 1140823 h 1332412"/>
              <a:gd name="connsiteX2" fmla="*/ 1375954 w 1619794"/>
              <a:gd name="connsiteY2" fmla="*/ 1053737 h 1332412"/>
              <a:gd name="connsiteX3" fmla="*/ 1227909 w 1619794"/>
              <a:gd name="connsiteY3" fmla="*/ 818606 h 1332412"/>
              <a:gd name="connsiteX4" fmla="*/ 1175657 w 1619794"/>
              <a:gd name="connsiteY4" fmla="*/ 470263 h 1332412"/>
              <a:gd name="connsiteX5" fmla="*/ 1018903 w 1619794"/>
              <a:gd name="connsiteY5" fmla="*/ 182880 h 1332412"/>
              <a:gd name="connsiteX6" fmla="*/ 853440 w 1619794"/>
              <a:gd name="connsiteY6" fmla="*/ 26126 h 1332412"/>
              <a:gd name="connsiteX7" fmla="*/ 731520 w 1619794"/>
              <a:gd name="connsiteY7" fmla="*/ 0 h 1332412"/>
              <a:gd name="connsiteX8" fmla="*/ 609600 w 1619794"/>
              <a:gd name="connsiteY8" fmla="*/ 130629 h 1332412"/>
              <a:gd name="connsiteX9" fmla="*/ 435429 w 1619794"/>
              <a:gd name="connsiteY9" fmla="*/ 426720 h 1332412"/>
              <a:gd name="connsiteX10" fmla="*/ 296091 w 1619794"/>
              <a:gd name="connsiteY10" fmla="*/ 740229 h 1332412"/>
              <a:gd name="connsiteX11" fmla="*/ 200297 w 1619794"/>
              <a:gd name="connsiteY11" fmla="*/ 992777 h 1332412"/>
              <a:gd name="connsiteX12" fmla="*/ 0 w 1619794"/>
              <a:gd name="connsiteY12" fmla="*/ 1149532 h 1332412"/>
              <a:gd name="connsiteX13" fmla="*/ 8709 w 1619794"/>
              <a:gd name="connsiteY13" fmla="*/ 1332412 h 1332412"/>
              <a:gd name="connsiteX14" fmla="*/ 1611086 w 1619794"/>
              <a:gd name="connsiteY14" fmla="*/ 1314995 h 133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9794" h="1332412">
                <a:moveTo>
                  <a:pt x="1611086" y="1314995"/>
                </a:moveTo>
                <a:lnTo>
                  <a:pt x="1619794" y="1140823"/>
                </a:lnTo>
                <a:lnTo>
                  <a:pt x="1375954" y="1053737"/>
                </a:lnTo>
                <a:lnTo>
                  <a:pt x="1227909" y="818606"/>
                </a:lnTo>
                <a:lnTo>
                  <a:pt x="1175657" y="470263"/>
                </a:lnTo>
                <a:lnTo>
                  <a:pt x="1018903" y="182880"/>
                </a:lnTo>
                <a:lnTo>
                  <a:pt x="853440" y="26126"/>
                </a:lnTo>
                <a:lnTo>
                  <a:pt x="731520" y="0"/>
                </a:lnTo>
                <a:lnTo>
                  <a:pt x="609600" y="130629"/>
                </a:lnTo>
                <a:lnTo>
                  <a:pt x="435429" y="426720"/>
                </a:lnTo>
                <a:lnTo>
                  <a:pt x="296091" y="740229"/>
                </a:lnTo>
                <a:lnTo>
                  <a:pt x="200297" y="992777"/>
                </a:lnTo>
                <a:lnTo>
                  <a:pt x="0" y="1149532"/>
                </a:lnTo>
                <a:lnTo>
                  <a:pt x="8709" y="1332412"/>
                </a:lnTo>
                <a:lnTo>
                  <a:pt x="1611086" y="131499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D2DF8829-4332-4E6C-9D50-A1C2D989BB40}"/>
              </a:ext>
            </a:extLst>
          </p:cNvPr>
          <p:cNvSpPr/>
          <p:nvPr/>
        </p:nvSpPr>
        <p:spPr>
          <a:xfrm rot="1763459">
            <a:off x="8864012" y="5551670"/>
            <a:ext cx="132377" cy="5487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657C45-12E6-40E0-9CD3-03BF5B5847D9}"/>
                  </a:ext>
                </a:extLst>
              </p:cNvPr>
              <p:cNvSpPr/>
              <p:nvPr/>
            </p:nvSpPr>
            <p:spPr>
              <a:xfrm>
                <a:off x="8393694" y="6031402"/>
                <a:ext cx="515782" cy="461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43657C45-12E6-40E0-9CD3-03BF5B584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694" y="6031402"/>
                <a:ext cx="515782" cy="461473"/>
              </a:xfrm>
              <a:prstGeom prst="rect">
                <a:avLst/>
              </a:prstGeom>
              <a:blipFill>
                <a:blip r:embed="rId7"/>
                <a:stretch>
                  <a:fillRect l="-10588" t="-1316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AE67-FFE9-447A-AC1A-0466936B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2AC7-4EFD-41A2-82F7-DDABB2D9F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백분위 부트스트랩 신뢰구간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무한한 수의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추출하고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ko-KR" altLang="en-US" sz="2000" dirty="0"/>
                  <a:t>각각의 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대하여 그 통계량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구하면 그 통계량의 </a:t>
                </a:r>
                <a:r>
                  <a:rPr lang="ko-KR" altLang="en-US" sz="2000" dirty="0" err="1"/>
                  <a:t>추정량과</a:t>
                </a:r>
                <a:r>
                  <a:rPr lang="ko-KR" altLang="en-US" sz="2000" dirty="0"/>
                  <a:t> 신뢰구간을 추정할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ko-KR" altLang="en-US" sz="2000" dirty="0"/>
                  <a:t>하지만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현실의 경우 단 하나의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만 구할 수 있기 때문에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표본과 동일한 크기인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만큼의 샘플을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복원 추출로 추출</a:t>
                </a:r>
                <a:r>
                  <a:rPr lang="ko-KR" altLang="en-US" sz="2000" dirty="0"/>
                  <a:t>하여 통계량을 추정한다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2AC7-4EFD-41A2-82F7-DDABB2D9F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93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A3DA-2C3F-4733-9F91-0B7C3F9E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81DCAA-B1D4-46A4-B7FA-CD37B38BB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부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스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랩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당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갖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증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명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H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CDF(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가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분포의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000" dirty="0"/>
                  <a:t>= m(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N(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en-US" altLang="ko-KR" sz="2000" dirty="0"/>
                  <a:t>(1-a)% </a:t>
                </a:r>
                <a:r>
                  <a:rPr lang="ko-KR" altLang="en-US" sz="2000" dirty="0"/>
                  <a:t>신뢰구간은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(1-a) = p[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000" dirty="0"/>
                  <a:t> &lt;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ko-KR" sz="2000" dirty="0"/>
                  <a:t> = m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[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000" dirty="0" smtClean="0"/>
                      <m:t>[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</m:sSub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신뢰구간을 정의하면 </a:t>
                </a:r>
                <a:r>
                  <a:rPr lang="en-US" altLang="ko-KR" sz="2000" dirty="0"/>
                  <a:t>p[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&lt;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ko-K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)]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ko-KR" sz="2000" dirty="0"/>
                  <a:t> = CDF(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),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ko-KR" altLang="en-US" sz="2000" dirty="0"/>
                  <a:t>에 의존하는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로 변환하고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:r>
                  <a:rPr lang="en-US" altLang="ko-KR" sz="2000" dirty="0"/>
                  <a:t>CDF(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로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m:rPr>
                            <m:nor/>
                          </m:rPr>
                          <a:rPr lang="en-US" altLang="ko-KR" sz="2000" b="0" dirty="0"/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m:rPr>
                            <m:nor/>
                          </m:rPr>
                          <a:rPr lang="en-US" altLang="ko-KR" sz="2000" b="0" dirty="0"/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acc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m:rPr>
                            <m:nor/>
                          </m:rPr>
                          <a:rPr lang="en-US" altLang="ko-KR" sz="2000" b="0" dirty="0"/>
                          <m:t>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여전히 동일한 신뢰구간을 </a:t>
                </a:r>
                <a:r>
                  <a:rPr lang="ko-KR" altLang="en-US" sz="2000" dirty="0" err="1"/>
                  <a:t>형성하는것을</a:t>
                </a:r>
                <a:r>
                  <a:rPr lang="ko-KR" altLang="en-US" sz="2000" dirty="0"/>
                  <a:t> 확인할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81DCAA-B1D4-46A4-B7FA-CD37B38BB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71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AE67-FFE9-447A-AC1A-0466936B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2AC7-4EFD-41A2-82F7-DDABB2D9F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백분위 부트스트랩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1,100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분포에서 </a:t>
                </a:r>
                <a:r>
                  <a:rPr lang="en-US" altLang="ko-KR" sz="2000" dirty="0"/>
                  <a:t>20</a:t>
                </a:r>
                <a:r>
                  <a:rPr lang="ko-KR" altLang="en-US" sz="2000" dirty="0"/>
                  <a:t>개의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ko-KR" altLang="en-US" sz="2000" dirty="0"/>
                  <a:t>을 추출한다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실현값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n=20</a:t>
                </a:r>
                <a:r>
                  <a:rPr lang="ko-KR" altLang="en-US" sz="2000" dirty="0"/>
                  <a:t>개에 대하여 재복원을 허용하여 </a:t>
                </a:r>
                <a:r>
                  <a:rPr lang="ko-KR" altLang="en-US" sz="2000" dirty="0" err="1"/>
                  <a:t>복원추출한다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추출한 </a:t>
                </a:r>
                <a:r>
                  <a:rPr lang="en-US" altLang="ko-KR" sz="2000" dirty="0"/>
                  <a:t>j-</a:t>
                </a:r>
                <a:r>
                  <a:rPr lang="en-US" altLang="ko-KR" sz="2000" dirty="0" err="1"/>
                  <a:t>iter</a:t>
                </a:r>
                <a:r>
                  <a:rPr lang="ko-KR" altLang="en-US" sz="2000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ko-KR" sz="2000" dirty="0"/>
                  <a:t>}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bar>
                  </m:oMath>
                </a14:m>
                <a:r>
                  <a:rPr lang="ko-KR" altLang="en-US" sz="2000" dirty="0"/>
                  <a:t>를 계산한다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J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3000</a:t>
                </a:r>
                <a:r>
                  <a:rPr lang="ko-KR" altLang="en-US" sz="2000" dirty="0"/>
                  <a:t>회 순회하고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저장된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평균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신뢰구간을 구한다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4E2AC7-4EFD-41A2-82F7-DDABB2D9F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88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449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부트스트랩 절차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부트스트랩 절차</dc:title>
  <dc:creator>Kwon JongIk</dc:creator>
  <cp:lastModifiedBy>Kwon JongIk</cp:lastModifiedBy>
  <cp:revision>14</cp:revision>
  <dcterms:created xsi:type="dcterms:W3CDTF">2019-12-30T06:41:35Z</dcterms:created>
  <dcterms:modified xsi:type="dcterms:W3CDTF">2019-12-30T08:48:03Z</dcterms:modified>
</cp:coreProperties>
</file>