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D7C40-A9F7-4645-8DF1-36F209713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3DC85E-98BE-4B99-B071-E4DDD4A0A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A28D1-FC76-43E8-99B7-ECDF9DC5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891A-0418-40F6-B15E-F1C507B811D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99691-7A23-4C70-A174-3F46DFD6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BA366-3AD8-4116-B115-5482F93E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F041-224F-4C88-BFB5-720D80DD7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0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C0600-2C1E-414B-970A-5D5BBBA9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59CBF7-52D1-409D-BF69-5EA668DD6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0C09D-F9D1-4A89-850B-F55B0527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891A-0418-40F6-B15E-F1C507B811D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A87DF-132E-4ED9-857A-19B0F3DB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91E10-F8B9-4970-A7D7-F3441EB1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F041-224F-4C88-BFB5-720D80DD7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0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38C5A5-4E96-4169-9CD3-87F4E2E48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B76A1F-FEBD-4B82-84F3-8E7202C81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24C26-0C7C-4A20-AF8D-1D7737D5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891A-0418-40F6-B15E-F1C507B811D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B7B07-326D-4E58-8157-9A100116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7FDA8-D570-46EC-B98A-FD4A55DA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F041-224F-4C88-BFB5-720D80DD7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8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94ED1-80C5-4308-A7E3-2810DFF5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F16B7-1C3D-49D9-979E-6F818265D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6DF4F-34DE-41D8-AFB8-AD85B757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891A-0418-40F6-B15E-F1C507B811D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79320-A31B-49BA-8000-FC9EFAB0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07E08-DC41-4736-95A1-494696F3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F041-224F-4C88-BFB5-720D80DD7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6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AA501-AB1C-43DF-B8B5-495007A5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380CD8-BB94-4AD0-ACDD-5F1255FE1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FB77C-805C-4F23-9436-DD06E622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891A-0418-40F6-B15E-F1C507B811D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BD7E6-8272-40C4-A528-727D93EA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403CB-400E-40C6-8DB9-7B7D5F69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F041-224F-4C88-BFB5-720D80DD7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8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9989-22A9-4392-AB1B-A9A533C8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035ED-3615-4403-987A-047C88645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DAC779-5841-4E0E-B324-096C09143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FC0D80-AC5B-4FCA-8633-2E6F5E93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891A-0418-40F6-B15E-F1C507B811D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FBBAF1-7D8B-44C3-B297-29C10B22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441EB9-74F9-4278-AF4A-8561679A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F041-224F-4C88-BFB5-720D80DD7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BF38B-BA66-4E2A-8B39-9A956D2B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3D8F3-6FC0-42E7-9C4C-149E827F8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7F6A1A-528D-46C7-973A-0D46DEEA2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D51B89-1C52-402A-B0E9-130F86234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9591AB-13D4-459C-AD45-785B0824A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ADEE37-D144-43BD-8039-829A5792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891A-0418-40F6-B15E-F1C507B811D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DC3E78-CCF3-4364-8129-40D023D6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A2428F-6642-4051-92A4-797633BF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F041-224F-4C88-BFB5-720D80DD7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9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6597A-7996-451B-A1D0-19C8A485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BBAB9E-19E1-42E5-B1FD-E487A57B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891A-0418-40F6-B15E-F1C507B811D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F83C81-FE94-4E89-967C-C46EB61A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E6BD01-158A-4CCE-9DA6-1775068D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F041-224F-4C88-BFB5-720D80DD7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9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4B7778-0E4B-4704-83B5-D684A569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891A-0418-40F6-B15E-F1C507B811D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9BA5B3-55AC-4C13-81A0-1749AA80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5DE9AC-C155-49B6-80DF-F5C6C2D8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F041-224F-4C88-BFB5-720D80DD7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6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25C-F4B8-48BE-BC00-8E59D244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F94FE-407A-4C83-9C3E-2D0A792A8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380514-F573-4BD6-BB5F-108FA451E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7F2F4-5F56-4D1C-99B7-7B4E6734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891A-0418-40F6-B15E-F1C507B811D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6B97C-DD38-42B3-8726-273042DF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432BA-3538-4E12-B74F-6182AB49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F041-224F-4C88-BFB5-720D80DD7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6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BD78E-7BD7-4AAD-B994-DF24BD33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4C486-3EAA-4B66-8F63-D32FD8BF1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E712D8-A140-4088-BCE5-31B3DB2B7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931AE-398B-49EB-9D3C-FF83B794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891A-0418-40F6-B15E-F1C507B811D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37843B-7580-4738-BEBA-B5534471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75EF33-5314-4CEF-90D9-9D4E1BB0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F041-224F-4C88-BFB5-720D80DD7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76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2CAB1A-8D34-4BA5-8457-4BBE10CB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F3F529-C417-4D5D-9486-5264AC86F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CF9D6-4E3C-4BD6-BB67-599428EF1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891A-0418-40F6-B15E-F1C507B811D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DD95D-3FC4-41DF-9476-0762653D6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D9F01-D31D-431A-9A96-B7509633A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F041-224F-4C88-BFB5-720D80DD7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67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CEE0B-E494-4AE0-8F13-768BD0549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확률 수렴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B0C8E8-8C19-417A-93D8-DBB71B4CE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8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875C3-C5DD-44D9-BEBE-705F8351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AA44D-A962-4EE4-8148-6D71EBBE94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ko-KR" altLang="en-US" sz="2000" dirty="0"/>
                  <a:t> 임에 따라 다른 확률변수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에 가까워 지는 현상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:r>
                  <a:rPr lang="ko-KR" altLang="en-US" sz="2000" dirty="0"/>
                  <a:t>좀더 형식적으로 표현하면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altLang="ko-KR" sz="2000" dirty="0"/>
                  <a:t>= 0 </a:t>
                </a:r>
                <a:r>
                  <a:rPr lang="ko-KR" altLang="en-US" sz="2000" dirty="0"/>
                  <a:t>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000" dirty="0"/>
                  <a:t>에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확률수렴</a:t>
                </a:r>
                <a:r>
                  <a:rPr lang="ko-KR" altLang="en-US" sz="2000" dirty="0" err="1"/>
                  <a:t>한다고</a:t>
                </a:r>
                <a:r>
                  <a:rPr lang="ko-KR" altLang="en-US" sz="2000" dirty="0"/>
                  <a:t> 표현한다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000" dirty="0"/>
                  <a:t> 로 표현한다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AA44D-A962-4EE4-8148-6D71EBBE94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4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875C3-C5DD-44D9-BEBE-705F8351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AA44D-A962-4EE4-8148-6D71EBBE94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대</m:t>
                    </m:r>
                  </m:oMath>
                </a14:m>
                <a:r>
                  <a:rPr lang="ko-KR" altLang="en-US" sz="2000" dirty="0"/>
                  <a:t>수의 약법칙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}</a:t>
                </a:r>
                <a:r>
                  <a:rPr lang="ko-KR" altLang="en-US" sz="2000" dirty="0"/>
                  <a:t>을 공통평균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와 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&lt;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sz="2000" dirty="0"/>
                  <a:t>을 갖는 </a:t>
                </a:r>
                <a:r>
                  <a:rPr lang="en-US" altLang="ko-KR" sz="2000" dirty="0" err="1"/>
                  <a:t>iid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변수의 열이라고 하자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groupChr>
                      <m:groupChrPr>
                        <m:chr m:val="→"/>
                        <m:vertJc m:val="bot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~ N(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체비셰프</a:t>
                </a:r>
                <a:r>
                  <a:rPr lang="ko-KR" altLang="en-US" sz="2000" dirty="0"/>
                  <a:t> 부등식을 활용하면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altLang="ko-KR" sz="2000" dirty="0"/>
                  <a:t>= 0 </a:t>
                </a:r>
                <a:r>
                  <a:rPr lang="ko-KR" altLang="en-US" sz="2000" dirty="0"/>
                  <a:t>이므로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groupChr>
                      <m:groupChrPr>
                        <m:chr m:val="→"/>
                        <m:vertJc m:val="bot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AA44D-A962-4EE4-8148-6D71EBBE94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67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875C3-C5DD-44D9-BEBE-705F8351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AA44D-A962-4EE4-8148-6D71EBBE94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000" dirty="0"/>
                  <a:t> 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sz="2000" dirty="0"/>
                  <a:t> 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+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000" dirty="0"/>
                  <a:t> +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- Y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2000" dirty="0"/>
                  <a:t> |(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+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)-(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/>
                  <a:t>+ Y)|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p[|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2000" dirty="0"/>
                  <a:t> |(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+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)-(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/>
                  <a:t>+ Y)|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[|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000" dirty="0"/>
                  <a:t> +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- Y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2000" dirty="0"/>
                  <a:t>]</a:t>
                </a:r>
                <a:r>
                  <a:rPr lang="en-US" altLang="ko-KR" sz="2000" b="0" dirty="0"/>
                  <a:t> </a:t>
                </a:r>
                <a:br>
                  <a:rPr lang="en-US" altLang="ko-KR" sz="2000" b="0" dirty="0"/>
                </a:b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[|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] + P[|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- Y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]</a:t>
                </a:r>
                <a:r>
                  <a:rPr lang="en-US" altLang="ko-KR" sz="2000" b="0" dirty="0"/>
                  <a:t> 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마지막 부등식의 두개의 항은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으로 수렴한다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AA44D-A962-4EE4-8148-6D71EBBE94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81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875C3-C5DD-44D9-BEBE-705F8351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AA44D-A962-4EE4-8148-6D71EBBE94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000" dirty="0"/>
                  <a:t> 이고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ko-KR" altLang="en-US" sz="2000" b="0" dirty="0"/>
                  <a:t>가 어떤 상수일 때</a:t>
                </a:r>
                <a:r>
                  <a:rPr lang="en-US" altLang="ko-KR" sz="20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/>
                  <a:t>1.|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000" dirty="0"/>
                  <a:t> +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- Y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2000" dirty="0"/>
                  <a:t> |(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+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)-(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/>
                  <a:t>+ Y)|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p[|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+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2000" b="0" dirty="0"/>
                  <a:t>] =</a:t>
                </a:r>
                <a:r>
                  <a:rPr lang="en-US" altLang="ko-KR" sz="2000" dirty="0"/>
                  <a:t> p[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0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+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)|≥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2000" b="0" dirty="0"/>
                  <a:t>]  = </a:t>
                </a:r>
                <a:r>
                  <a:rPr lang="en-US" altLang="ko-KR" sz="2000" dirty="0"/>
                  <a:t>p[|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+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)|≥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ko-KR" sz="2000" b="0" dirty="0"/>
                  <a:t>] 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AA44D-A962-4EE4-8148-6D71EBBE94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51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875C3-C5DD-44D9-BEBE-705F8351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AA44D-A962-4EE4-8148-6D71EBBE94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000" dirty="0"/>
                  <a:t> 이고 실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함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ko-KR" altLang="en-US" sz="2000" b="0" dirty="0"/>
                  <a:t>에서 연속이다</a:t>
                </a:r>
                <a:r>
                  <a:rPr lang="en-US" altLang="ko-KR" sz="2000" b="0" dirty="0"/>
                  <a:t>. </a:t>
                </a:r>
                <a:r>
                  <a:rPr lang="ko-KR" altLang="en-US" sz="2000" b="0" dirty="0"/>
                  <a:t>그러면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b="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2000" dirty="0"/>
                  <a:t>&gt;0 </a:t>
                </a:r>
                <a:r>
                  <a:rPr lang="ko-KR" altLang="en-US" sz="2000" dirty="0"/>
                  <a:t>이라 가정하자</a:t>
                </a:r>
                <a:r>
                  <a:rPr lang="en-US" altLang="ko-KR" sz="2000" dirty="0"/>
                  <a:t>. g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에서 연속이므로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2000" dirty="0"/>
                  <a:t>면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sz="2000" dirty="0"/>
                  <a:t>인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2000" dirty="0"/>
                  <a:t>&gt;0</a:t>
                </a:r>
                <a:r>
                  <a:rPr lang="ko-KR" altLang="en-US" sz="2000" dirty="0"/>
                  <a:t>이 존재한다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p[|g(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– g(a)|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2000" dirty="0"/>
                  <a:t>]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ko-KR" sz="2000" dirty="0"/>
                  <a:t>p[|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– a|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2000" dirty="0"/>
                  <a:t>] 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 때 마지막 항은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으로 수렴한다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AA44D-A962-4EE4-8148-6D71EBBE94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23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875C3-C5DD-44D9-BEBE-705F8351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AA44D-A962-4EE4-8148-6D71EBBE94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000" dirty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sz="2000" dirty="0"/>
                  <a:t> 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𝑋𝑌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  </a:t>
                </a:r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-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-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:r>
                  <a:rPr lang="en-US" altLang="ko-KR" sz="2000" dirty="0"/>
                  <a:t>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-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−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AA44D-A962-4EE4-8148-6D71EBBE94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2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875C3-C5DD-44D9-BEBE-705F8351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AA44D-A962-4EE4-8148-6D71EBBE94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일치성</a:t>
                </a:r>
                <a:endParaRPr lang="en-US" altLang="ko-KR" sz="200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800" dirty="0"/>
                  <a:t>를 </a:t>
                </a:r>
                <a:r>
                  <a:rPr lang="en-US" altLang="ko-KR" sz="1800" dirty="0" err="1"/>
                  <a:t>cdf</a:t>
                </a:r>
                <a:r>
                  <a:rPr lang="en-US" altLang="ko-KR" sz="1800" dirty="0"/>
                  <a:t>(x;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를 </a:t>
                </a:r>
                <a:r>
                  <a:rPr lang="ko-KR" altLang="en-US" sz="1800" dirty="0" err="1"/>
                  <a:t>따른다고</a:t>
                </a:r>
                <a:r>
                  <a:rPr lang="ko-KR" altLang="en-US" sz="1800" dirty="0"/>
                  <a:t> 하고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800" dirty="0"/>
                  <a:t>이 </a:t>
                </a:r>
                <a:r>
                  <a:rPr lang="ko-KR" altLang="en-US" sz="1800" dirty="0" err="1"/>
                  <a:t>확률표본이고</a:t>
                </a:r>
                <a:r>
                  <a:rPr lang="ko-KR" altLang="en-US" sz="1800" dirty="0"/>
                  <a:t> 통계량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800" dirty="0"/>
                  <a:t>=T(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800" dirty="0"/>
                  <a:t>)</a:t>
                </a:r>
                <a:r>
                  <a:rPr lang="ko-KR" altLang="en-US" sz="1800" dirty="0"/>
                  <a:t>이라고 할 때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2000" dirty="0"/>
                  <a:t>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 err="1"/>
                  <a:t>일때</a:t>
                </a:r>
                <a:r>
                  <a:rPr lang="ko-KR" altLang="en-US" sz="2000" dirty="0"/>
                  <a:t> 이를 일치 </a:t>
                </a:r>
                <a:r>
                  <a:rPr lang="ko-KR" altLang="en-US" sz="2000" dirty="0" err="1"/>
                  <a:t>추정량이라고</a:t>
                </a:r>
                <a:r>
                  <a:rPr lang="ko-KR" altLang="en-US" sz="2000" dirty="0"/>
                  <a:t>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예를 들어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표본분산의 일치성을 증명하면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을 평균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분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산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2000" dirty="0"/>
                  <a:t>인 정규분포에서 추출한 </a:t>
                </a:r>
                <a:r>
                  <a:rPr lang="ko-KR" altLang="en-US" sz="2000" dirty="0" err="1"/>
                  <a:t>확률표본이고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2000" dirty="0"/>
                  <a:t>이 표본분산일 때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nary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en-US" altLang="ko-KR" sz="2000" dirty="0"/>
                  <a:t> 1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AA44D-A962-4EE4-8148-6D71EBBE94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23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485</Words>
  <Application>Microsoft Office PowerPoint</Application>
  <PresentationFormat>와이드스크린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확률 수렴</vt:lpstr>
      <vt:lpstr>정의</vt:lpstr>
      <vt:lpstr>정의</vt:lpstr>
      <vt:lpstr>정의</vt:lpstr>
      <vt:lpstr>정의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확률 수렴</dc:title>
  <dc:creator>Kwon JongIk</dc:creator>
  <cp:lastModifiedBy>Kwon JongIk</cp:lastModifiedBy>
  <cp:revision>9</cp:revision>
  <dcterms:created xsi:type="dcterms:W3CDTF">2019-12-30T09:15:13Z</dcterms:created>
  <dcterms:modified xsi:type="dcterms:W3CDTF">2019-12-30T10:28:02Z</dcterms:modified>
</cp:coreProperties>
</file>