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70" r:id="rId12"/>
    <p:sldId id="271" r:id="rId13"/>
    <p:sldId id="267" r:id="rId14"/>
    <p:sldId id="268" r:id="rId15"/>
    <p:sldId id="266" r:id="rId16"/>
    <p:sldId id="272" r:id="rId17"/>
    <p:sldId id="274" r:id="rId18"/>
    <p:sldId id="275" r:id="rId19"/>
    <p:sldId id="276" r:id="rId20"/>
    <p:sldId id="277" r:id="rId21"/>
    <p:sldId id="279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FCFD55-96E3-42CF-AEE9-4833020F48A3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6EFEF-F3FC-496B-98DE-FAE22980B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040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C6EFEF-F3FC-496B-98DE-FAE22980BCA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739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042DC-EB00-4325-80B9-3199A4A94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4CDB27-9FBA-4A90-BE08-47831F937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6424FA-3EDB-414F-A9F7-48F114A7A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6606-F01B-4E47-BE82-35EEADAABB62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716D4F-3DB9-4A6E-BE34-5904D4F17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FE78F9-D5D0-4C6C-9E49-0D4CD2276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6379-5125-4DDA-A2B0-9A2BD91A7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663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ACD0DC-27DB-4AB6-8ABD-00BD5F47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BA868F-4C20-453D-B69E-C8E706C67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209AAB-4DC5-4D20-BFED-590632705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6606-F01B-4E47-BE82-35EEADAABB62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84DA71-D4BA-4FEB-90AD-4BBBD3329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275E70-54E3-4EFB-B4AE-DC683DDDB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6379-5125-4DDA-A2B0-9A2BD91A7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88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79061D9-FCE7-4AC6-BFEC-24AEB8F444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635690-A204-403C-B5AE-9B5E57ACC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B9248E-8D12-46D9-867D-86E14185F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6606-F01B-4E47-BE82-35EEADAABB62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7DA58B-95EE-4D0A-955B-6538C1A0F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F5CAE7-B325-49BE-BBAA-153957444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6379-5125-4DDA-A2B0-9A2BD91A7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199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03680-2818-4773-9C13-1EBFC8683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0A7F5F-CADD-4CB4-A7DC-B34389072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2D1CDA-6B15-4E9E-9E9B-A64DB37FE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6606-F01B-4E47-BE82-35EEADAABB62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83CA7D-88E4-4184-8448-5B894DA52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521D29-8858-47CA-A7DA-378AF014A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6379-5125-4DDA-A2B0-9A2BD91A7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36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9A5AD9-8D85-4886-B4DD-8A6CC8E8C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967949-22F2-415A-8EB5-29FC9BC9A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3B504C-5EF9-461C-A580-E829C3EB1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6606-F01B-4E47-BE82-35EEADAABB62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62B4A5-0A3A-4E7B-AF75-E2899FFD7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E41F84-078B-4A06-811E-000F3FE50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6379-5125-4DDA-A2B0-9A2BD91A7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774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E0F559-6E7E-435A-947A-F460DF4A0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980A3C-81DD-4A99-B2B3-E8A1156051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0DB740-F52C-413D-96E8-6AF3BADA4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E7C5A0-0CB4-46B9-8D1A-3FBEBE411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6606-F01B-4E47-BE82-35EEADAABB62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C1BC3D-EFF8-405A-BA3E-E1A9C00D7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7DC424-D6EF-4745-BD6C-44C8119FA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6379-5125-4DDA-A2B0-9A2BD91A7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837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60B4A-3442-4F55-B53B-AF1CC1486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218AE4-2ADF-4F73-96AD-A378DD7C2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41D482-46AD-4CCA-BEF7-37511E4E92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BFD488-C6B2-4A1A-A8BA-5564BC7A5C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2C8AF9-61E7-4D56-A5B3-DADAA4D45A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D055CE-7D2C-436B-A54D-DE576B1D2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6606-F01B-4E47-BE82-35EEADAABB62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37165D-980E-4705-9E45-969D3CA43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E791EB0-79F8-4B81-ABED-399DD8AED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6379-5125-4DDA-A2B0-9A2BD91A7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445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A123C1-6F10-4C0D-90D7-46A08EDF3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1B4FBC-8764-4C02-9B4B-4AABFB2A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6606-F01B-4E47-BE82-35EEADAABB62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4240DB-3CCE-4603-9F64-BD1E00D4B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961451-271A-4B26-B44C-6C1C63F97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6379-5125-4DDA-A2B0-9A2BD91A7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118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F741F03-E010-4D28-82E0-803D6512C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6606-F01B-4E47-BE82-35EEADAABB62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1C5CEE-6A94-4C9A-8C52-92FFC0C8E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1251B6-404B-4834-9CCB-792A2E400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6379-5125-4DDA-A2B0-9A2BD91A7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988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9A352-A9A0-4188-8341-E3E914901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3609E7-ECFD-4856-8A20-6901942C7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020A7C-1C87-493B-82AD-6304B2F64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5106DF-6234-49BF-B6F0-CD271C7C3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6606-F01B-4E47-BE82-35EEADAABB62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CB1D8B-6DF0-4FC9-9892-45F4073E7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F915C2-F9DB-448B-8FE0-5154C329C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6379-5125-4DDA-A2B0-9A2BD91A7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56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EBFF65-6431-4A8B-A775-8E1DEAC8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77E385-908A-4361-B254-A1EAC1A4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216A81-3E12-4637-9E03-712277923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FF26DC-6284-4B61-8317-039407CC4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6606-F01B-4E47-BE82-35EEADAABB62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3ECBC2-7A78-4240-B08D-35E1F3E7C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4FB687-2741-4B92-8B73-AD179AB0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6379-5125-4DDA-A2B0-9A2BD91A7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867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CA3D5F-E518-4081-9535-E9C5A4DD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DD8E74-A57B-4045-922A-7C36E8D6E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ECB68-F52C-415E-9956-41C1D734CE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26606-F01B-4E47-BE82-35EEADAABB62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229606-788D-4458-8147-A26A64FDDD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A11DCA-7DC0-4E99-BD02-5C80FC6865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C6379-5125-4DDA-A2B0-9A2BD91A7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176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BEC0E-6194-44A9-8C71-8443901BCD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방한관광객수 예측 모델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D542D9-2763-4BDD-BBF0-0B52F13265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관광객의 방한 의도에 영향을 </a:t>
            </a:r>
            <a:r>
              <a:rPr lang="ko-KR" altLang="en-US" dirty="0" err="1"/>
              <a:t>미치는건</a:t>
            </a:r>
            <a:endParaRPr lang="en-US" altLang="ko-KR" dirty="0"/>
          </a:p>
          <a:p>
            <a:r>
              <a:rPr lang="ko-KR" altLang="en-US" dirty="0" err="1"/>
              <a:t>경제냐</a:t>
            </a:r>
            <a:r>
              <a:rPr lang="en-US" altLang="ko-KR" dirty="0"/>
              <a:t>? </a:t>
            </a:r>
            <a:r>
              <a:rPr lang="ko-KR" altLang="en-US" dirty="0"/>
              <a:t>아님 </a:t>
            </a:r>
            <a:r>
              <a:rPr lang="ko-KR" altLang="en-US" dirty="0" err="1"/>
              <a:t>우호도냐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3594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797BA-9079-412D-8CAB-59792E4F9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모형 </a:t>
            </a:r>
            <a:r>
              <a:rPr lang="ko-KR" altLang="en-US" dirty="0" err="1"/>
              <a:t>가적합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937F56-70E0-48CB-976D-E4AA7C0A0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2082"/>
            <a:ext cx="10515600" cy="4351338"/>
          </a:xfrm>
        </p:spPr>
        <p:txBody>
          <a:bodyPr/>
          <a:lstStyle/>
          <a:p>
            <a:r>
              <a:rPr lang="ko-KR" altLang="en-US" dirty="0"/>
              <a:t>추가 투입변수</a:t>
            </a:r>
            <a:r>
              <a:rPr lang="en-US" altLang="ko-KR" dirty="0"/>
              <a:t>(</a:t>
            </a:r>
            <a:r>
              <a:rPr lang="ko-KR" altLang="en-US" dirty="0"/>
              <a:t>우호도</a:t>
            </a:r>
            <a:r>
              <a:rPr lang="en-US" altLang="ko-KR" dirty="0"/>
              <a:t>) </a:t>
            </a:r>
            <a:r>
              <a:rPr lang="ko-KR" altLang="en-US" dirty="0"/>
              <a:t>적합 가능성 탐색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00DF64-A21E-44C1-821B-6419D892D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813" y="2271806"/>
            <a:ext cx="4070955" cy="3509444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F1472AB3-C26D-4944-B331-F3528F3D3325}"/>
              </a:ext>
            </a:extLst>
          </p:cNvPr>
          <p:cNvSpPr/>
          <p:nvPr/>
        </p:nvSpPr>
        <p:spPr>
          <a:xfrm>
            <a:off x="3431177" y="5181599"/>
            <a:ext cx="235131" cy="2002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F8C82C-5266-4967-9A19-4E7A71AF0A44}"/>
                  </a:ext>
                </a:extLst>
              </p:cNvPr>
              <p:cNvSpPr txBox="1"/>
              <p:nvPr/>
            </p:nvSpPr>
            <p:spPr>
              <a:xfrm>
                <a:off x="6545154" y="3957751"/>
                <a:ext cx="3572260" cy="563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l-GR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F8C82C-5266-4967-9A19-4E7A71AF0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154" y="3957751"/>
                <a:ext cx="3572260" cy="5638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24576A50-23AD-4788-BF62-0C658D488036}"/>
              </a:ext>
            </a:extLst>
          </p:cNvPr>
          <p:cNvSpPr txBox="1"/>
          <p:nvPr/>
        </p:nvSpPr>
        <p:spPr>
          <a:xfrm>
            <a:off x="2772984" y="5763149"/>
            <a:ext cx="13163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지연모수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</a:p>
          <a:p>
            <a:r>
              <a:rPr lang="ko-KR" altLang="en-US" dirty="0" err="1"/>
              <a:t>투입모수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</a:p>
          <a:p>
            <a:r>
              <a:rPr lang="ko-KR" altLang="en-US" dirty="0" err="1"/>
              <a:t>산출모수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0890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B77B57-4C4F-4A8B-BC1D-FD1B668DC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모형 </a:t>
            </a:r>
            <a:r>
              <a:rPr lang="ko-KR" altLang="en-US" dirty="0" err="1"/>
              <a:t>가적합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DA673B-1F2D-4A1A-8B65-E0FEB8548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추가 투입변수</a:t>
            </a:r>
            <a:r>
              <a:rPr lang="en-US" altLang="ko-KR" dirty="0"/>
              <a:t>(</a:t>
            </a:r>
            <a:r>
              <a:rPr lang="ko-KR" altLang="en-US" dirty="0"/>
              <a:t>우호도</a:t>
            </a:r>
            <a:r>
              <a:rPr lang="en-US" altLang="ko-KR" dirty="0"/>
              <a:t>) </a:t>
            </a:r>
            <a:r>
              <a:rPr lang="ko-KR" altLang="en-US" dirty="0"/>
              <a:t>적합 가능성 탐색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C21946-7DC9-4C2A-9FA5-EFDCB0C65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501" y="2548618"/>
            <a:ext cx="793432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486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FCB3A-CB05-4328-B4B3-CA66FF8B9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모형 </a:t>
            </a:r>
            <a:r>
              <a:rPr lang="ko-KR" altLang="en-US" dirty="0" err="1"/>
              <a:t>가적합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A81172-54F5-4932-8640-594E7BEEF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0233"/>
            <a:ext cx="10515600" cy="4351338"/>
          </a:xfrm>
        </p:spPr>
        <p:txBody>
          <a:bodyPr/>
          <a:lstStyle/>
          <a:p>
            <a:r>
              <a:rPr lang="ko-KR" altLang="en-US" dirty="0"/>
              <a:t>추가 투입변수</a:t>
            </a:r>
            <a:r>
              <a:rPr lang="en-US" altLang="ko-KR" dirty="0"/>
              <a:t>(</a:t>
            </a:r>
            <a:r>
              <a:rPr lang="ko-KR" altLang="en-US" dirty="0"/>
              <a:t>우호도</a:t>
            </a:r>
            <a:r>
              <a:rPr lang="en-US" altLang="ko-KR" dirty="0"/>
              <a:t>) </a:t>
            </a:r>
            <a:r>
              <a:rPr lang="ko-KR" altLang="en-US" dirty="0"/>
              <a:t>적합 가능성 탐색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 err="1"/>
              <a:t>잔차의</a:t>
            </a:r>
            <a:r>
              <a:rPr lang="ko-KR" altLang="en-US" dirty="0"/>
              <a:t> </a:t>
            </a:r>
            <a:r>
              <a:rPr lang="en-US" altLang="ko-KR" dirty="0"/>
              <a:t>BOX-test, </a:t>
            </a:r>
            <a:r>
              <a:rPr lang="en-US" altLang="ko-KR" dirty="0" err="1"/>
              <a:t>acf</a:t>
            </a:r>
            <a:r>
              <a:rPr lang="en-US" altLang="ko-KR" dirty="0"/>
              <a:t>, </a:t>
            </a:r>
            <a:r>
              <a:rPr lang="en-US" altLang="ko-KR" dirty="0" err="1"/>
              <a:t>pacf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863A90-DFEA-403B-B7C7-0B34D257D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773" y="2995612"/>
            <a:ext cx="3695700" cy="8667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41DA80D-B811-48F3-8DC6-84A3D0A2C8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7308" y="3862386"/>
            <a:ext cx="3104769" cy="26765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92AA38C-3B06-452B-B15A-FF8E1490AD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9080" y="3862386"/>
            <a:ext cx="3104769" cy="26765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2CAD66E-29C9-489D-BA7B-28D517D965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2476" y="3862387"/>
            <a:ext cx="3104769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018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474E1-D2EC-478E-A1D7-88FA8881D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모형 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DE00E4-1D6D-4AD4-B95E-9169FFD50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ARIMA </a:t>
            </a:r>
            <a:r>
              <a:rPr lang="ko-KR" altLang="en-US" dirty="0"/>
              <a:t>모형 적합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Cur(</a:t>
            </a:r>
            <a:r>
              <a:rPr lang="ko-KR" altLang="en-US" dirty="0"/>
              <a:t>환율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1) </a:t>
            </a:r>
            <a:r>
              <a:rPr lang="en-US" altLang="ko-KR" dirty="0" err="1"/>
              <a:t>Adf</a:t>
            </a:r>
            <a:r>
              <a:rPr lang="en-US" altLang="ko-KR" dirty="0"/>
              <a:t> </a:t>
            </a:r>
            <a:r>
              <a:rPr lang="ko-KR" altLang="en-US" dirty="0"/>
              <a:t>검정 및 </a:t>
            </a:r>
            <a:r>
              <a:rPr lang="en-US" altLang="ko-KR" dirty="0" err="1"/>
              <a:t>acf,pacf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00F39E-EC49-49CC-BABB-9F24E3E4E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958" y="3609022"/>
            <a:ext cx="2247900" cy="22002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658F733-8E18-4EBD-876F-201333C72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235" y="3385441"/>
            <a:ext cx="2811673" cy="24238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0DD0B9A-90D7-4ACA-8952-91EB4CF7FC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0285" y="3429000"/>
            <a:ext cx="2539204" cy="238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30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BC565-4DFF-44AD-9BCF-78111C17A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모형테스트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675EAE-E05F-4FE1-B089-46ABA6FA8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ARIMA </a:t>
            </a:r>
            <a:r>
              <a:rPr lang="ko-KR" altLang="en-US" dirty="0"/>
              <a:t>모형 적합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CUR(</a:t>
            </a:r>
            <a:r>
              <a:rPr lang="ko-KR" altLang="en-US" dirty="0"/>
              <a:t>환율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2) ADF </a:t>
            </a:r>
            <a:r>
              <a:rPr lang="ko-KR" altLang="en-US" dirty="0"/>
              <a:t>검정 및 </a:t>
            </a:r>
            <a:r>
              <a:rPr lang="en-US" altLang="ko-KR" dirty="0" err="1"/>
              <a:t>acf,pacf</a:t>
            </a:r>
            <a:r>
              <a:rPr lang="en-US" altLang="ko-KR" dirty="0"/>
              <a:t>(</a:t>
            </a:r>
            <a:r>
              <a:rPr lang="ko-KR" altLang="en-US" dirty="0" err="1"/>
              <a:t>차분후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A97A83-800C-437B-87DD-AD7729D82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167" y="3532142"/>
            <a:ext cx="2276475" cy="22669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60A3FF6-F984-42E7-959F-1616B4454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609" y="3429000"/>
            <a:ext cx="3020678" cy="23700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38D08BA-E124-4572-9588-DC567F83AC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4116" y="3418522"/>
            <a:ext cx="3229684" cy="249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209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3F547-B2FA-42BF-B2DD-FDF95DBF9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모형 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E2F540-9FA2-4467-8ED0-50BE9A535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ARIMA </a:t>
            </a:r>
            <a:r>
              <a:rPr lang="ko-KR" altLang="en-US" sz="2000" dirty="0"/>
              <a:t>모형 적합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Cur(</a:t>
            </a:r>
            <a:r>
              <a:rPr lang="ko-KR" altLang="en-US" sz="2000" dirty="0"/>
              <a:t>환율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3) </a:t>
            </a:r>
            <a:r>
              <a:rPr lang="ko-KR" altLang="en-US" sz="2000" dirty="0"/>
              <a:t>임의로 </a:t>
            </a:r>
            <a:r>
              <a:rPr lang="en-US" altLang="ko-KR" sz="2000" dirty="0"/>
              <a:t>ARIMA(1,1,0)</a:t>
            </a:r>
            <a:r>
              <a:rPr lang="ko-KR" altLang="en-US" sz="2000" dirty="0"/>
              <a:t>을 적용한다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A38278-2BA4-4C81-8791-F3AF1205A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06" y="3126432"/>
            <a:ext cx="4060917" cy="35007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79A3858-1934-48FE-87E2-7D6205DAF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4369" y="3126432"/>
            <a:ext cx="4060917" cy="35007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BF564AF-1BC2-4596-88AB-CD9619467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9224" y="4448202"/>
            <a:ext cx="335514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217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4536DB-71BD-4BB5-9641-891FB121A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모형 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2F20D6-C5AE-4622-B277-B33EAEFC1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ARIMA </a:t>
            </a:r>
            <a:r>
              <a:rPr lang="ko-KR" altLang="en-US" sz="2000" dirty="0"/>
              <a:t>모형 적합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Likes(</a:t>
            </a:r>
            <a:r>
              <a:rPr lang="ko-KR" altLang="en-US" sz="2000" dirty="0"/>
              <a:t>우호도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1) </a:t>
            </a:r>
            <a:r>
              <a:rPr lang="en-US" altLang="ko-KR" sz="2000" dirty="0" err="1"/>
              <a:t>Adf</a:t>
            </a:r>
            <a:r>
              <a:rPr lang="ko-KR" altLang="en-US" sz="2000" dirty="0"/>
              <a:t>검정 및 </a:t>
            </a:r>
            <a:r>
              <a:rPr lang="en-US" altLang="ko-KR" sz="2000" dirty="0" err="1"/>
              <a:t>acf,pacf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CB9100-7533-459B-8DE2-E89866A0E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989" y="3419008"/>
            <a:ext cx="2200275" cy="26765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B2EBDAE-CAE0-48F6-AD28-CA928CAE8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3432" y="3183230"/>
            <a:ext cx="3378271" cy="291230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CD7BA4F-1455-4BAB-9C1B-12C961CFCA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9444" y="3183230"/>
            <a:ext cx="3277491" cy="282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48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4536DB-71BD-4BB5-9641-891FB121A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모형 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2F20D6-C5AE-4622-B277-B33EAEFC1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ARIMA </a:t>
            </a:r>
            <a:r>
              <a:rPr lang="ko-KR" altLang="en-US" sz="2000" dirty="0"/>
              <a:t>모형 적합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Likes(</a:t>
            </a:r>
            <a:r>
              <a:rPr lang="ko-KR" altLang="en-US" sz="2000" dirty="0"/>
              <a:t>우호도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2) </a:t>
            </a:r>
            <a:r>
              <a:rPr lang="en-US" altLang="ko-KR" sz="2000" dirty="0" err="1"/>
              <a:t>Adf</a:t>
            </a:r>
            <a:r>
              <a:rPr lang="ko-KR" altLang="en-US" sz="2000" dirty="0"/>
              <a:t>검정 및 </a:t>
            </a:r>
            <a:r>
              <a:rPr lang="en-US" altLang="ko-KR" sz="2000" dirty="0" err="1"/>
              <a:t>acf,pacf</a:t>
            </a:r>
            <a:r>
              <a:rPr lang="en-US" altLang="ko-KR" sz="2000" dirty="0"/>
              <a:t>(</a:t>
            </a:r>
            <a:r>
              <a:rPr lang="ko-KR" altLang="en-US" sz="2000" dirty="0"/>
              <a:t>차분 후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AB5C5C6-AA5F-4CE2-BE5D-F828A83F3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335" y="3351178"/>
            <a:ext cx="2295525" cy="26574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77DAEFB-39A7-4458-99C7-2E30CA124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406" y="3351540"/>
            <a:ext cx="3277491" cy="28254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5FA380E-34A6-4336-A4B9-246367A04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9912" y="3351178"/>
            <a:ext cx="3277491" cy="282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97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2E9529-0303-4BEA-BDF8-FC59260E0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모형 테스트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9B598A-5AC6-4E3E-A6E6-675600A4B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ARIMA </a:t>
            </a:r>
            <a:r>
              <a:rPr lang="ko-KR" altLang="en-US" dirty="0"/>
              <a:t>모형 적합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Likes(</a:t>
            </a:r>
            <a:r>
              <a:rPr lang="ko-KR" altLang="en-US" dirty="0"/>
              <a:t>우호도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3) </a:t>
            </a:r>
            <a:r>
              <a:rPr lang="ko-KR" altLang="en-US" dirty="0"/>
              <a:t>임의로 </a:t>
            </a:r>
            <a:r>
              <a:rPr lang="en-US" altLang="ko-KR" dirty="0"/>
              <a:t>ARIMA(1,1,0)</a:t>
            </a:r>
            <a:r>
              <a:rPr lang="ko-KR" altLang="en-US" dirty="0"/>
              <a:t>을 적용한다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1B1B75-402C-407D-BE8D-41B48B559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265" y="3211805"/>
            <a:ext cx="3526953" cy="364619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C2958EF-135B-4BA4-A3A5-6010D07A2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7139" y="3211804"/>
            <a:ext cx="3783262" cy="364619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AB3C6CE-F878-4BC1-BF29-AD75AC728C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4218" y="4652673"/>
            <a:ext cx="37433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496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1ACA6-5B86-4DDC-9295-8FBBC6D65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모형 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67F9E8-54C3-493A-9A7C-5C06357EB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</a:p>
          <a:p>
            <a:pPr>
              <a:buFontTx/>
              <a:buChar char="-"/>
            </a:pPr>
            <a:r>
              <a:rPr lang="ko-KR" altLang="en-US" dirty="0"/>
              <a:t>방한관광객수 </a:t>
            </a:r>
            <a:r>
              <a:rPr lang="en-US" altLang="ko-KR" dirty="0"/>
              <a:t>&amp; </a:t>
            </a:r>
            <a:r>
              <a:rPr lang="ko-KR" altLang="en-US" dirty="0"/>
              <a:t>환율 단독모델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방한관광객수 </a:t>
            </a:r>
            <a:r>
              <a:rPr lang="en-US" altLang="ko-KR" dirty="0"/>
              <a:t>&amp; </a:t>
            </a:r>
            <a:r>
              <a:rPr lang="ko-KR" altLang="en-US" dirty="0"/>
              <a:t>환율 </a:t>
            </a:r>
            <a:r>
              <a:rPr lang="en-US" altLang="ko-KR" dirty="0"/>
              <a:t>&amp; </a:t>
            </a:r>
            <a:r>
              <a:rPr lang="ko-KR" altLang="en-US" dirty="0"/>
              <a:t>우호도 복합모델</a:t>
            </a:r>
            <a:endParaRPr lang="en-US" altLang="ko-KR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B36C1FC-97D1-41E9-ADEC-C2F0A4C665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430047"/>
              </p:ext>
            </p:extLst>
          </p:nvPr>
        </p:nvGraphicFramePr>
        <p:xfrm>
          <a:off x="1149928" y="2744572"/>
          <a:ext cx="812800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2689813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2172018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39847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012198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7532523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66523395"/>
                    </a:ext>
                  </a:extLst>
                </a:gridCol>
              </a:tblGrid>
              <a:tr h="30152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r>
                        <a:rPr lang="ko-KR" altLang="en-US" dirty="0"/>
                        <a:t>차시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27</a:t>
                      </a:r>
                      <a:r>
                        <a:rPr lang="ko-KR" altLang="en-US" dirty="0"/>
                        <a:t>차시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28</a:t>
                      </a:r>
                      <a:r>
                        <a:rPr lang="ko-KR" altLang="en-US" dirty="0"/>
                        <a:t>차시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29</a:t>
                      </a:r>
                      <a:r>
                        <a:rPr lang="ko-KR" altLang="en-US" dirty="0"/>
                        <a:t>차시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r>
                        <a:rPr lang="ko-KR" altLang="en-US" dirty="0"/>
                        <a:t>차시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967037"/>
                  </a:ext>
                </a:extLst>
              </a:tr>
              <a:tr h="3015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참값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effectLst/>
                        </a:rPr>
                        <a:t>3518792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2747750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2280434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1837782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2297893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071645"/>
                  </a:ext>
                </a:extLst>
              </a:tr>
              <a:tr h="3015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예측값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3473058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2783635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2473223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1816079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2269820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377869"/>
                  </a:ext>
                </a:extLst>
              </a:tr>
              <a:tr h="3015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오차율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1.2%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1.3%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8.45%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1.18%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1.22%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9403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C4E72C8-4F77-4D7B-A677-4DCEE0FDB8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541890"/>
              </p:ext>
            </p:extLst>
          </p:nvPr>
        </p:nvGraphicFramePr>
        <p:xfrm>
          <a:off x="1149928" y="5039449"/>
          <a:ext cx="812800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2689813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2172018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39847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012198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7532523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66523395"/>
                    </a:ext>
                  </a:extLst>
                </a:gridCol>
              </a:tblGrid>
              <a:tr h="325596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r>
                        <a:rPr lang="ko-KR" altLang="en-US" dirty="0"/>
                        <a:t>차시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27</a:t>
                      </a:r>
                      <a:r>
                        <a:rPr lang="ko-KR" altLang="en-US" dirty="0"/>
                        <a:t>차시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28</a:t>
                      </a:r>
                      <a:r>
                        <a:rPr lang="ko-KR" altLang="en-US" dirty="0"/>
                        <a:t>차시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29</a:t>
                      </a:r>
                      <a:r>
                        <a:rPr lang="ko-KR" altLang="en-US" dirty="0"/>
                        <a:t>차시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r>
                        <a:rPr lang="ko-KR" altLang="en-US" dirty="0"/>
                        <a:t>차시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967037"/>
                  </a:ext>
                </a:extLst>
              </a:tr>
              <a:tr h="3255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참값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effectLst/>
                        </a:rPr>
                        <a:t>3518792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2747750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2280434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1837782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2297893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071645"/>
                  </a:ext>
                </a:extLst>
              </a:tr>
              <a:tr h="3255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예측값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3404289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2780888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2471284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1814679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2268027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377869"/>
                  </a:ext>
                </a:extLst>
              </a:tr>
              <a:tr h="3255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오차율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3.2%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1.2%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8.36%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1.25%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1.29%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9403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6B05C9C-CB5E-4DC5-87D6-E37BB8B27CAD}"/>
              </a:ext>
            </a:extLst>
          </p:cNvPr>
          <p:cNvSpPr txBox="1"/>
          <p:nvPr/>
        </p:nvSpPr>
        <p:spPr>
          <a:xfrm>
            <a:off x="9596584" y="3214193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MAPE = 2.67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089C8F-08C7-4F3E-B056-5D6CA98E4C87}"/>
              </a:ext>
            </a:extLst>
          </p:cNvPr>
          <p:cNvSpPr txBox="1"/>
          <p:nvPr/>
        </p:nvSpPr>
        <p:spPr>
          <a:xfrm>
            <a:off x="9596584" y="5586303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MAPE = 3.06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7454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D7CCE4-9F8B-49C0-BFD6-5199AE38C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설명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EEB84259-00AF-42ED-B0A8-69D8207DE9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9880774"/>
              </p:ext>
            </p:extLst>
          </p:nvPr>
        </p:nvGraphicFramePr>
        <p:xfrm>
          <a:off x="591128" y="2352097"/>
          <a:ext cx="5414818" cy="2884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7409">
                  <a:extLst>
                    <a:ext uri="{9D8B030D-6E8A-4147-A177-3AD203B41FA5}">
                      <a16:colId xmlns:a16="http://schemas.microsoft.com/office/drawing/2014/main" val="2732007317"/>
                    </a:ext>
                  </a:extLst>
                </a:gridCol>
                <a:gridCol w="2707409">
                  <a:extLst>
                    <a:ext uri="{9D8B030D-6E8A-4147-A177-3AD203B41FA5}">
                      <a16:colId xmlns:a16="http://schemas.microsoft.com/office/drawing/2014/main" val="1020031021"/>
                    </a:ext>
                  </a:extLst>
                </a:gridCol>
              </a:tblGrid>
              <a:tr h="4669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변수명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479614"/>
                  </a:ext>
                </a:extLst>
              </a:tr>
              <a:tr h="8059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일본인 방한관광객수</a:t>
                      </a:r>
                      <a:r>
                        <a:rPr lang="en-US" altLang="ko-KR" dirty="0"/>
                        <a:t>(1987 ~ 2017,</a:t>
                      </a:r>
                      <a:r>
                        <a:rPr lang="ko-KR" altLang="en-US" dirty="0"/>
                        <a:t>연간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078376"/>
                  </a:ext>
                </a:extLst>
              </a:tr>
              <a:tr h="8059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Cur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원</a:t>
                      </a: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엔 환율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(1987 ~ 2017, </a:t>
                      </a:r>
                      <a:r>
                        <a:rPr lang="ko-KR" altLang="en-US" dirty="0"/>
                        <a:t>연간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296050"/>
                  </a:ext>
                </a:extLst>
              </a:tr>
              <a:tr h="8059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Fri_ab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국가 우호도</a:t>
                      </a:r>
                      <a:r>
                        <a:rPr lang="en-US" altLang="ko-KR" dirty="0"/>
                        <a:t>(1987 ~ 2017,</a:t>
                      </a:r>
                      <a:r>
                        <a:rPr lang="ko-KR" altLang="en-US" dirty="0"/>
                        <a:t>연간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12843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10E1F40-1B52-46C4-91C7-7BF785C7A376}"/>
              </a:ext>
            </a:extLst>
          </p:cNvPr>
          <p:cNvSpPr txBox="1"/>
          <p:nvPr/>
        </p:nvSpPr>
        <p:spPr>
          <a:xfrm>
            <a:off x="6751782" y="2352097"/>
            <a:ext cx="51446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목적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방한관광객수에 대해 각각</a:t>
            </a:r>
            <a:endParaRPr lang="en-US" altLang="ko-KR" dirty="0"/>
          </a:p>
          <a:p>
            <a:pPr marL="342900" indent="-342900">
              <a:buAutoNum type="arabicParenBoth"/>
            </a:pPr>
            <a:r>
              <a:rPr lang="ko-KR" altLang="en-US" dirty="0"/>
              <a:t>환율에 대한 </a:t>
            </a:r>
            <a:r>
              <a:rPr lang="en-US" altLang="ko-KR" dirty="0"/>
              <a:t>CCF</a:t>
            </a:r>
            <a:r>
              <a:rPr lang="ko-KR" altLang="en-US" dirty="0"/>
              <a:t>를 확인하고</a:t>
            </a:r>
            <a:endParaRPr lang="en-US" altLang="ko-KR" dirty="0"/>
          </a:p>
          <a:p>
            <a:pPr marL="342900" indent="-342900">
              <a:buAutoNum type="arabicParenBoth"/>
            </a:pPr>
            <a:r>
              <a:rPr lang="ko-KR" altLang="en-US" dirty="0"/>
              <a:t>국가 우호도에 대한 </a:t>
            </a:r>
            <a:r>
              <a:rPr lang="en-US" altLang="ko-KR" dirty="0"/>
              <a:t>CCF</a:t>
            </a:r>
            <a:r>
              <a:rPr lang="ko-KR" altLang="en-US" dirty="0"/>
              <a:t>를 확인한다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arenBoth"/>
            </a:pPr>
            <a:endParaRPr lang="en-US" altLang="ko-KR" dirty="0"/>
          </a:p>
          <a:p>
            <a:r>
              <a:rPr lang="en-US" altLang="ko-KR" dirty="0"/>
              <a:t>2) </a:t>
            </a:r>
            <a:r>
              <a:rPr lang="ko-KR" altLang="en-US" dirty="0"/>
              <a:t>각각의 변수와 그 복합 모델에 대하여</a:t>
            </a:r>
            <a:endParaRPr lang="en-US" altLang="ko-KR" dirty="0"/>
          </a:p>
          <a:p>
            <a:pPr marL="342900" indent="-342900">
              <a:buAutoNum type="arabicParenBoth"/>
            </a:pPr>
            <a:r>
              <a:rPr lang="ko-KR" altLang="en-US" dirty="0"/>
              <a:t>모델을 적합하고</a:t>
            </a:r>
            <a:r>
              <a:rPr lang="en-US" altLang="ko-KR" dirty="0"/>
              <a:t>, </a:t>
            </a:r>
            <a:r>
              <a:rPr lang="ko-KR" altLang="en-US" dirty="0"/>
              <a:t>그 예측력을 확인한다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2947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32C788-3A4E-41A0-8E0E-5EB28280D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BC5C45-A18A-4E42-A40E-A52F1D301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방한관광객수는 환율</a:t>
            </a:r>
            <a:r>
              <a:rPr lang="en-US" altLang="ko-KR" dirty="0"/>
              <a:t>, </a:t>
            </a:r>
            <a:r>
              <a:rPr lang="ko-KR" altLang="en-US" dirty="0"/>
              <a:t>우호도와 </a:t>
            </a:r>
            <a:r>
              <a:rPr lang="ko-KR" altLang="en-US" dirty="0">
                <a:solidFill>
                  <a:srgbClr val="FF0000"/>
                </a:solidFill>
              </a:rPr>
              <a:t>모두 교차상관성이 존재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ko-KR" altLang="en-US" dirty="0"/>
              <a:t>방한관광객수 </a:t>
            </a:r>
            <a:r>
              <a:rPr lang="en-US" altLang="ko-KR" dirty="0"/>
              <a:t>– </a:t>
            </a:r>
            <a:r>
              <a:rPr lang="ko-KR" altLang="en-US" dirty="0"/>
              <a:t>환율 단독모델이 </a:t>
            </a:r>
            <a:br>
              <a:rPr lang="en-US" altLang="ko-KR" dirty="0"/>
            </a:br>
            <a:r>
              <a:rPr lang="ko-KR" altLang="en-US" dirty="0"/>
              <a:t>방한관광객수 </a:t>
            </a:r>
            <a:r>
              <a:rPr lang="en-US" altLang="ko-KR" dirty="0"/>
              <a:t>– </a:t>
            </a:r>
            <a:r>
              <a:rPr lang="ko-KR" altLang="en-US" dirty="0"/>
              <a:t>환율</a:t>
            </a:r>
            <a:r>
              <a:rPr lang="en-US" altLang="ko-KR" dirty="0"/>
              <a:t>&amp;</a:t>
            </a:r>
            <a:r>
              <a:rPr lang="ko-KR" altLang="en-US" dirty="0"/>
              <a:t>우호도 복합모델보다 </a:t>
            </a:r>
            <a:br>
              <a:rPr lang="en-US" altLang="ko-KR" dirty="0"/>
            </a:br>
            <a:r>
              <a:rPr lang="ko-KR" altLang="en-US" dirty="0">
                <a:solidFill>
                  <a:srgbClr val="FF0000"/>
                </a:solidFill>
              </a:rPr>
              <a:t>예측력이 우수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B0F0"/>
                </a:solidFill>
              </a:rPr>
              <a:t>Log </a:t>
            </a:r>
            <a:r>
              <a:rPr lang="ko-KR" altLang="en-US" dirty="0">
                <a:solidFill>
                  <a:srgbClr val="00B0F0"/>
                </a:solidFill>
              </a:rPr>
              <a:t>변환</a:t>
            </a:r>
            <a:r>
              <a:rPr lang="ko-KR" altLang="en-US" dirty="0"/>
              <a:t>을 하여 모형을 적합한 결과 더 우수한 결과가 나옴</a:t>
            </a:r>
          </a:p>
        </p:txBody>
      </p:sp>
    </p:spTree>
    <p:extLst>
      <p:ext uri="{BB962C8B-B14F-4D97-AF65-F5344CB8AC3E}">
        <p14:creationId xmlns:p14="http://schemas.microsoft.com/office/powerpoint/2010/main" val="3146459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720F3-8805-42BA-A20C-C866E48FE7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9DB2C1-BE9D-4080-A857-15841B5380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584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056C3-24A6-4D85-8C45-EDCE4C0D1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 백색화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6C8DD2-BABF-4D1C-BD25-920BE0A7A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ARIMA </a:t>
            </a:r>
            <a:r>
              <a:rPr lang="ko-KR" altLang="en-US" sz="2000" dirty="0"/>
              <a:t>모형 적합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PAX(</a:t>
            </a:r>
            <a:r>
              <a:rPr lang="ko-KR" altLang="en-US" sz="2000" dirty="0"/>
              <a:t>방한관광객수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1) </a:t>
            </a:r>
            <a:r>
              <a:rPr lang="ko-KR" altLang="en-US" sz="2000" dirty="0" err="1"/>
              <a:t>차분전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52D9A2-C001-4C34-8739-A3C51DA52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218" y="3004185"/>
            <a:ext cx="3551263" cy="360562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D49EE60-7856-46DB-B36D-F0B875284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3818" y="3074988"/>
            <a:ext cx="3389982" cy="344187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A8C893F-5B6B-4C40-9C66-433A5BD3B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8272" y="3429000"/>
            <a:ext cx="2593249" cy="268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127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365C29-7F37-449D-9DB5-99137798D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 백색화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CD2370-8FA1-4191-983C-C77B758D4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ARIMAX </a:t>
            </a:r>
            <a:r>
              <a:rPr lang="ko-KR" altLang="en-US" sz="2000" dirty="0"/>
              <a:t>모형 적합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PAX(</a:t>
            </a:r>
            <a:r>
              <a:rPr lang="ko-KR" altLang="en-US" sz="2000" dirty="0"/>
              <a:t>방한관광객수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1) </a:t>
            </a:r>
            <a:r>
              <a:rPr lang="ko-KR" altLang="en-US" sz="2000" dirty="0" err="1"/>
              <a:t>차분후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091563-00ED-4A9B-8479-B5CB42627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86689"/>
            <a:ext cx="4313937" cy="371891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13D92CB-F642-4982-8563-CF020FDEE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588" y="2986689"/>
            <a:ext cx="4313937" cy="371891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012A688-9DD4-4453-851E-2495244922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7567" y="3677056"/>
            <a:ext cx="2362200" cy="2181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3E6409-AFEB-4CEB-91A6-CF79609D2730}"/>
              </a:ext>
            </a:extLst>
          </p:cNvPr>
          <p:cNvSpPr txBox="1"/>
          <p:nvPr/>
        </p:nvSpPr>
        <p:spPr>
          <a:xfrm>
            <a:off x="5485583" y="6151638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&lt;ADF </a:t>
            </a:r>
            <a:r>
              <a:rPr lang="ko-KR" altLang="en-US" dirty="0"/>
              <a:t>테스트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3595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114B2-C1FD-4995-A0C1-84B1DCD0E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 백색화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9C9123-C52F-414E-B149-BFD265A10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ARIMA </a:t>
            </a:r>
            <a:r>
              <a:rPr lang="ko-KR" altLang="en-US" sz="2000" dirty="0"/>
              <a:t>모형 적합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-PAX(</a:t>
            </a:r>
            <a:r>
              <a:rPr lang="ko-KR" altLang="en-US" sz="2000" dirty="0"/>
              <a:t>방한관광객수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3) ARIMA</a:t>
            </a:r>
            <a:r>
              <a:rPr lang="ko-KR" altLang="en-US" sz="2000" dirty="0"/>
              <a:t> 모형 적합</a:t>
            </a:r>
            <a:r>
              <a:rPr lang="en-US" altLang="ko-KR" sz="2000" dirty="0"/>
              <a:t>(</a:t>
            </a:r>
            <a:r>
              <a:rPr lang="ko-KR" altLang="en-US" sz="2000" dirty="0" err="1"/>
              <a:t>잔차</a:t>
            </a:r>
            <a:r>
              <a:rPr lang="ko-KR" altLang="en-US" sz="2000" dirty="0"/>
              <a:t> 검정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66BB1B-F371-4FB3-9398-F773AAA6C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577" y="4634342"/>
            <a:ext cx="3571875" cy="5810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075F458-3EC5-41BA-832D-3427BE602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857" y="3429000"/>
            <a:ext cx="3731720" cy="3217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30FC2B0-98AD-43FE-88E0-0D65AC4BE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8401" y="3429000"/>
            <a:ext cx="3490069" cy="30086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8361A4-836A-48CD-B3E4-AF4F8DB5293B}"/>
              </a:ext>
            </a:extLst>
          </p:cNvPr>
          <p:cNvSpPr txBox="1"/>
          <p:nvPr/>
        </p:nvSpPr>
        <p:spPr>
          <a:xfrm>
            <a:off x="5754545" y="5511499"/>
            <a:ext cx="162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&lt;BOX-</a:t>
            </a:r>
            <a:r>
              <a:rPr lang="en-US" altLang="ko-KR" dirty="0" err="1"/>
              <a:t>Ljung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7623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899AD3-6C9B-4FD6-8AF7-FC4751865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그래인저</a:t>
            </a:r>
            <a:r>
              <a:rPr lang="ko-KR" altLang="en-US" dirty="0"/>
              <a:t> 인과성 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5C5884-4FD3-4AE5-81C0-0B51F1354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방한관광객수</a:t>
            </a:r>
            <a:r>
              <a:rPr lang="en-US" altLang="ko-KR" dirty="0"/>
              <a:t>, </a:t>
            </a:r>
            <a:r>
              <a:rPr lang="ko-KR" altLang="en-US" dirty="0"/>
              <a:t>우호도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3A3A0B-0F5A-47A4-8427-998BF9719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876" y="2591070"/>
            <a:ext cx="4045268" cy="7334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D0D6B67-9939-474C-A91E-A182F7C94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91070"/>
            <a:ext cx="4603025" cy="7334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46D34E-4F26-4899-86E9-31FF6F1396EB}"/>
              </a:ext>
            </a:extLst>
          </p:cNvPr>
          <p:cNvSpPr txBox="1"/>
          <p:nvPr/>
        </p:nvSpPr>
        <p:spPr>
          <a:xfrm>
            <a:off x="2926081" y="3533506"/>
            <a:ext cx="6595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방한관광객수와 우호도는 </a:t>
            </a:r>
            <a:r>
              <a:rPr lang="ko-KR" altLang="en-US" dirty="0" err="1">
                <a:solidFill>
                  <a:srgbClr val="FF0000"/>
                </a:solidFill>
              </a:rPr>
              <a:t>그래인저</a:t>
            </a:r>
            <a:r>
              <a:rPr lang="ko-KR" altLang="en-US" dirty="0">
                <a:solidFill>
                  <a:srgbClr val="FF0000"/>
                </a:solidFill>
              </a:rPr>
              <a:t> 인과성이 존재하지 않는다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031E09E-174B-444E-B96D-737861A519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876" y="4089940"/>
            <a:ext cx="4045268" cy="8096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6F85CC9-BD96-41D2-A533-27F1FB5FC5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156521"/>
            <a:ext cx="4603025" cy="7184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F7B7B8-10A5-4DE5-8BE6-32EBF0324BFE}"/>
              </a:ext>
            </a:extLst>
          </p:cNvPr>
          <p:cNvSpPr txBox="1"/>
          <p:nvPr/>
        </p:nvSpPr>
        <p:spPr>
          <a:xfrm>
            <a:off x="2926082" y="5128681"/>
            <a:ext cx="6184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방한관광객수와 환율 </a:t>
            </a:r>
            <a:r>
              <a:rPr lang="ko-KR" altLang="en-US" dirty="0" err="1">
                <a:solidFill>
                  <a:srgbClr val="FF0000"/>
                </a:solidFill>
              </a:rPr>
              <a:t>그래인저</a:t>
            </a:r>
            <a:r>
              <a:rPr lang="ko-KR" altLang="en-US" dirty="0">
                <a:solidFill>
                  <a:srgbClr val="FF0000"/>
                </a:solidFill>
              </a:rPr>
              <a:t> 인과성이 존재하지 않는다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219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E5654-C9A4-42B2-BAF7-B37274F9D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CCF</a:t>
            </a:r>
            <a:r>
              <a:rPr lang="ko-KR" altLang="en-US" dirty="0"/>
              <a:t> 구조 파악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65A5899-8CC4-4F6D-9900-64DB16767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1375" y="1690688"/>
            <a:ext cx="3400425" cy="310350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34C67AD-BD44-4982-8E99-98DE3FCDE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355" y="1690688"/>
            <a:ext cx="3600070" cy="31035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CE98E6-1843-4A5A-92F3-8D38645FD092}"/>
              </a:ext>
            </a:extLst>
          </p:cNvPr>
          <p:cNvSpPr txBox="1"/>
          <p:nvPr/>
        </p:nvSpPr>
        <p:spPr>
          <a:xfrm>
            <a:off x="3196046" y="4794197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지연모수</a:t>
            </a:r>
            <a:r>
              <a:rPr lang="ko-KR" altLang="en-US" dirty="0"/>
              <a:t> </a:t>
            </a:r>
            <a:r>
              <a:rPr lang="en-US" altLang="ko-KR" dirty="0"/>
              <a:t>: 4</a:t>
            </a:r>
          </a:p>
          <a:p>
            <a:r>
              <a:rPr lang="ko-KR" altLang="en-US" dirty="0" err="1"/>
              <a:t>투입모수</a:t>
            </a:r>
            <a:r>
              <a:rPr lang="ko-KR" altLang="en-US" dirty="0"/>
              <a:t> </a:t>
            </a:r>
            <a:r>
              <a:rPr lang="en-US" altLang="ko-KR" dirty="0"/>
              <a:t>: 0</a:t>
            </a:r>
          </a:p>
          <a:p>
            <a:r>
              <a:rPr lang="ko-KR" altLang="en-US" dirty="0" err="1"/>
              <a:t>산출모수</a:t>
            </a:r>
            <a:r>
              <a:rPr lang="ko-KR" altLang="en-US" dirty="0"/>
              <a:t> </a:t>
            </a:r>
            <a:r>
              <a:rPr lang="en-US" altLang="ko-KR" dirty="0"/>
              <a:t>: 2(only)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289F8-EAD2-46A4-94B7-66BF60CCC43F}"/>
              </a:ext>
            </a:extLst>
          </p:cNvPr>
          <p:cNvSpPr txBox="1"/>
          <p:nvPr/>
        </p:nvSpPr>
        <p:spPr>
          <a:xfrm>
            <a:off x="8111521" y="4794197"/>
            <a:ext cx="14494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지연모수</a:t>
            </a:r>
            <a:r>
              <a:rPr lang="ko-KR" altLang="en-US" dirty="0"/>
              <a:t> </a:t>
            </a:r>
            <a:r>
              <a:rPr lang="en-US" altLang="ko-KR" dirty="0"/>
              <a:t>: 8</a:t>
            </a:r>
          </a:p>
          <a:p>
            <a:r>
              <a:rPr lang="ko-KR" altLang="en-US" dirty="0" err="1"/>
              <a:t>투입모수</a:t>
            </a:r>
            <a:r>
              <a:rPr lang="ko-KR" altLang="en-US" dirty="0"/>
              <a:t> </a:t>
            </a:r>
            <a:r>
              <a:rPr lang="en-US" altLang="ko-KR" dirty="0"/>
              <a:t>: 0</a:t>
            </a:r>
          </a:p>
          <a:p>
            <a:r>
              <a:rPr lang="ko-KR" altLang="en-US" dirty="0" err="1"/>
              <a:t>산출모수</a:t>
            </a:r>
            <a:r>
              <a:rPr lang="ko-KR" altLang="en-US" dirty="0"/>
              <a:t> </a:t>
            </a:r>
            <a:r>
              <a:rPr lang="en-US" altLang="ko-KR" dirty="0"/>
              <a:t>: 0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200BFF-5B97-4107-9E52-EE6A6BECFAD7}"/>
                  </a:ext>
                </a:extLst>
              </p:cNvPr>
              <p:cNvSpPr txBox="1"/>
              <p:nvPr/>
            </p:nvSpPr>
            <p:spPr>
              <a:xfrm>
                <a:off x="3043708" y="5837824"/>
                <a:ext cx="2126993" cy="563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200BFF-5B97-4107-9E52-EE6A6BECF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708" y="5837824"/>
                <a:ext cx="2126993" cy="5638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타원 8">
            <a:extLst>
              <a:ext uri="{FF2B5EF4-FFF2-40B4-BE49-F238E27FC236}">
                <a16:creationId xmlns:a16="http://schemas.microsoft.com/office/drawing/2014/main" id="{F60BFED0-45AB-448F-B45F-1708D9675B3A}"/>
              </a:ext>
            </a:extLst>
          </p:cNvPr>
          <p:cNvSpPr/>
          <p:nvPr/>
        </p:nvSpPr>
        <p:spPr>
          <a:xfrm>
            <a:off x="4107205" y="2159726"/>
            <a:ext cx="209006" cy="1915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2DB4532-5F8A-41B9-84A1-90E941DE0645}"/>
              </a:ext>
            </a:extLst>
          </p:cNvPr>
          <p:cNvSpPr/>
          <p:nvPr/>
        </p:nvSpPr>
        <p:spPr>
          <a:xfrm>
            <a:off x="4220417" y="4037777"/>
            <a:ext cx="209006" cy="19158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F24B818-119D-47B4-AC92-B1C64CFAFFA8}"/>
              </a:ext>
            </a:extLst>
          </p:cNvPr>
          <p:cNvSpPr/>
          <p:nvPr/>
        </p:nvSpPr>
        <p:spPr>
          <a:xfrm>
            <a:off x="9351950" y="2351314"/>
            <a:ext cx="279729" cy="1915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051229C-A5F6-4B5A-97A1-02263AFBAFB5}"/>
                  </a:ext>
                </a:extLst>
              </p:cNvPr>
              <p:cNvSpPr txBox="1"/>
              <p:nvPr/>
            </p:nvSpPr>
            <p:spPr>
              <a:xfrm>
                <a:off x="8011602" y="5981260"/>
                <a:ext cx="1759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051229C-A5F6-4B5A-97A1-02263AFBA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602" y="5981260"/>
                <a:ext cx="1759969" cy="276999"/>
              </a:xfrm>
              <a:prstGeom prst="rect">
                <a:avLst/>
              </a:prstGeom>
              <a:blipFill>
                <a:blip r:embed="rId5"/>
                <a:stretch>
                  <a:fillRect l="-1730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0595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A5BEE-7E8F-4F00-9FE8-6F38320D0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모형 </a:t>
            </a:r>
            <a:r>
              <a:rPr lang="ko-KR" altLang="en-US" dirty="0" err="1"/>
              <a:t>가적합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D68EAC-2BFB-42B1-8EE5-92D909CAB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방한관광객수</a:t>
            </a:r>
            <a:r>
              <a:rPr lang="en-US" altLang="ko-KR" dirty="0"/>
              <a:t>, </a:t>
            </a:r>
            <a:r>
              <a:rPr lang="ko-KR" altLang="en-US" dirty="0"/>
              <a:t>환율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모형 </a:t>
            </a:r>
            <a:r>
              <a:rPr lang="ko-KR" altLang="en-US" dirty="0" err="1"/>
              <a:t>가적합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F4C391-F486-4AA7-B8F5-FD0A022DD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268" y="3026364"/>
            <a:ext cx="60102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835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55320-F9EF-4E3F-89F8-A3D99046D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모형 </a:t>
            </a:r>
            <a:r>
              <a:rPr lang="ko-KR" altLang="en-US" dirty="0" err="1"/>
              <a:t>가적합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DCC4D6-A16D-4CFE-AE38-17D2F70B3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잔차의</a:t>
            </a:r>
            <a:r>
              <a:rPr lang="ko-KR" altLang="en-US" dirty="0"/>
              <a:t> </a:t>
            </a:r>
            <a:r>
              <a:rPr lang="en-US" altLang="ko-KR" dirty="0"/>
              <a:t>BOX-test </a:t>
            </a:r>
            <a:r>
              <a:rPr lang="ko-KR" altLang="en-US" dirty="0"/>
              <a:t>및 </a:t>
            </a:r>
            <a:r>
              <a:rPr lang="en-US" altLang="ko-KR" dirty="0" err="1"/>
              <a:t>acf,pacf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20B937-E983-4E20-825A-723E5DAC7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55" y="3297456"/>
            <a:ext cx="3981070" cy="343195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AE6F36D-96EB-421E-AFC5-26F8A0615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545" y="3297456"/>
            <a:ext cx="3981071" cy="343195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1721CC5-B660-402B-B59F-9AD47CEBB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9658" y="2525138"/>
            <a:ext cx="3790950" cy="7048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5646AC0-FE87-411F-8604-76021D47EA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1525" y="3297456"/>
            <a:ext cx="3590925" cy="343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712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462</Words>
  <Application>Microsoft Office PowerPoint</Application>
  <PresentationFormat>와이드스크린</PresentationFormat>
  <Paragraphs>150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Arial</vt:lpstr>
      <vt:lpstr>Cambria Math</vt:lpstr>
      <vt:lpstr>Office 테마</vt:lpstr>
      <vt:lpstr>방한관광객수 예측 모델</vt:lpstr>
      <vt:lpstr>데이터 설명</vt:lpstr>
      <vt:lpstr>사전 백색화</vt:lpstr>
      <vt:lpstr>사전 백색화 </vt:lpstr>
      <vt:lpstr>사전 백색화</vt:lpstr>
      <vt:lpstr>그래인저 인과성 테스트</vt:lpstr>
      <vt:lpstr>CCF 구조 파악</vt:lpstr>
      <vt:lpstr>모형 가적합</vt:lpstr>
      <vt:lpstr>모형 가적합</vt:lpstr>
      <vt:lpstr>모형 가적합</vt:lpstr>
      <vt:lpstr>모형 가적합</vt:lpstr>
      <vt:lpstr>모형 가적합</vt:lpstr>
      <vt:lpstr>모형 테스트</vt:lpstr>
      <vt:lpstr>모형테스트</vt:lpstr>
      <vt:lpstr>모형 테스트</vt:lpstr>
      <vt:lpstr>모형 테스트</vt:lpstr>
      <vt:lpstr>모형 테스트</vt:lpstr>
      <vt:lpstr>모형 테스트 </vt:lpstr>
      <vt:lpstr>모형 테스트</vt:lpstr>
      <vt:lpstr>결론 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방한관광객수 예측 모델</dc:title>
  <dc:creator>Kwon JongIk</dc:creator>
  <cp:lastModifiedBy>Kwon JongIk</cp:lastModifiedBy>
  <cp:revision>10</cp:revision>
  <dcterms:created xsi:type="dcterms:W3CDTF">2019-12-21T15:46:24Z</dcterms:created>
  <dcterms:modified xsi:type="dcterms:W3CDTF">2019-12-21T18:22:15Z</dcterms:modified>
</cp:coreProperties>
</file>