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993BD-74CD-4441-B56B-219138B15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01994D-6CF2-472E-8C73-F4D9ECB75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42D33-0E45-45AD-902B-8D5F8BD93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D9995-FC92-47D6-9E1E-F1F44C26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1E0F5F-663E-46E9-B5FB-5D3BD628F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7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52ACE-8BD8-4BC7-9E1E-56A1908A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00A7F1-45C2-4BDE-979E-6643B1CDF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CD2626-9318-4F35-9321-54830F0A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5CCD7A-C5E3-491E-B090-8AA18F90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00BD8-065D-47E9-BC28-99EC06CB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6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4796BC-1569-4B86-A55E-5E9155BA7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B4C42E-D5A3-427C-A6FD-94F4A84FE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14F3F-8EE6-4106-B126-1D0146255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A72AA-11B3-4A90-8EE4-56536134C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3B60B3-735E-490F-872B-34F83C19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9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BFA9-49E2-467D-9275-742F6C60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676EAB-E665-401A-A307-AEC889417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C1F12-8FD0-43FE-ABCF-8ACDB21D6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C846ED-3337-42C1-A1E8-459EAEBA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A8CB9-919C-4461-8967-A01D6360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88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764AD-7AC7-4A56-94A2-218330F3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05ED1-C31F-4DE2-B3EC-C95F21B7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DA4AF-C4EE-4736-8B56-DE167A5B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550ED-0923-4C7A-BA9C-5AF96F22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5303E4-380F-40D0-AD3A-F4CC2497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78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ACD1A-6889-46E0-B149-44A34113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DB265-0213-4CB2-8B75-B2FF146DE0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1FC2F5-9C9A-4F1D-BB90-153F8F179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7559E-F728-4D84-8A4B-F50B651B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CEF5A5-842B-40CC-87CB-48BF42DF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FC5332-3D1B-4DD3-9C6C-2A89DF91C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16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CEB24-21E8-45A7-BADE-F589A8FF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0DA9D3-992A-456D-BD05-BE2B462D8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9015A6-FE92-4CBB-9B4E-3DCC1673E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584D5D-9230-4FC6-A3F7-724DB4ADA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C4E62C-D327-44B6-B47B-CF5B91DD02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1C7FD3-B212-4682-A7E7-4A69A0D7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56F6C2-71B0-48CC-9E47-DA868348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E45974-C5E1-4AE9-B7F2-206821EF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61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70C88-4F1E-4F41-A68A-A2A28AD0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7F1824-BB24-4262-95BC-964140EB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172B65-E4F5-4E39-A12A-02469E94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83CF31-AA7B-4DB9-9310-4065A44A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57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7AFB7F-9C27-4281-8C7C-2DDD4228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BBD5C8-F060-4B9A-8821-56E76945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A64F7-0AA9-4A01-B9F8-36C3B648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54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D3BE9-0411-4F56-8BAB-3155B946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A7805-A375-4A36-B0D3-CEB52DCEA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0EE73-22EC-4C45-8F5E-6F4CD26B2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388CF1-E43F-4000-BDEA-5774E431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3DA82-B0A0-4C89-86BB-8EF3B266C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197418-BFF7-4CEF-B515-DB858830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47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18B47-CF30-4436-B5E7-48B6694D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EB84F5-357E-430D-9D1E-9F5DD8BB35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C9F41E-767B-4021-845F-1C42EF838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1FF61-2F15-4345-BEB5-889E7C067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EDA204-F8FF-40DA-8732-34C49DB1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0D11C-CD43-4C10-999C-16389D89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13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E9795C-4B82-4823-AF02-380BC9B80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3EEF04-50A0-4234-A010-5640FE419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1B10E4-BA06-4A1A-9322-B3ECE6BE2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04A48-F091-42EB-AF72-F145EF7D8E44}" type="datetimeFigureOut">
              <a:rPr lang="ko-KR" altLang="en-US" smtClean="0"/>
              <a:t>2019-12-29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0489B-5C55-4173-ABB4-D8E9B358D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891CF-150F-4210-B206-D244EBCB4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3CA06-C58B-4BC6-89E4-B0DE3FB9ED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7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4EB2D-7757-4852-B5F8-7FBE28ACA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가설검정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ED0AF9-EA6D-420B-AC0A-B789BC51B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42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73423-023D-464D-A77D-00285C67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9315F7-838F-4D73-B35D-6C8F11F1B8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마일 단위 타이어 수명을 </a:t>
                </a:r>
                <a:r>
                  <a:rPr lang="en-US" altLang="ko-KR" sz="2000" dirty="0"/>
                  <a:t>X, X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=5000</a:t>
                </a:r>
                <a:r>
                  <a:rPr lang="ko-KR" altLang="en-US" sz="2000" dirty="0"/>
                  <a:t>인 정규분포를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과거 경험에 의하면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=30000 </a:t>
                </a:r>
                <a:r>
                  <a:rPr lang="ko-KR" altLang="en-US" sz="2000" dirty="0"/>
                  <a:t>인데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제조사의 새 타이어는 </a:t>
                </a:r>
                <a:r>
                  <a:rPr lang="en-US" altLang="ko-KR" sz="2000" dirty="0"/>
                  <a:t>35000</a:t>
                </a:r>
                <a:r>
                  <a:rPr lang="ko-KR" altLang="en-US" sz="2000" dirty="0"/>
                  <a:t>이라고 주장한다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검정력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=0.01,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35000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=0.98</m:t>
                    </m:r>
                  </m:oMath>
                </a14:m>
                <a:r>
                  <a:rPr lang="ko-KR" altLang="en-US" sz="2000" dirty="0"/>
                  <a:t> 이 되도록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를 결정하라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0.01</a:t>
                </a:r>
                <a:r>
                  <a:rPr lang="ko-KR" altLang="en-US" sz="2000" dirty="0"/>
                  <a:t>이란 의미는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=30000</a:t>
                </a:r>
                <a:r>
                  <a:rPr lang="ko-KR" altLang="en-US" sz="2000" dirty="0"/>
                  <a:t>이라는 가설 하에서 그 확률이 </a:t>
                </a:r>
                <a:r>
                  <a:rPr lang="en-US" altLang="ko-KR" sz="2000" dirty="0"/>
                  <a:t>0.01</a:t>
                </a:r>
                <a:r>
                  <a:rPr lang="ko-KR" altLang="en-US" sz="2000" dirty="0"/>
                  <a:t>이라는 의미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0.98</a:t>
                </a:r>
                <a:r>
                  <a:rPr lang="ko-KR" altLang="en-US" sz="2000" dirty="0"/>
                  <a:t>이란 의미는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=35000</a:t>
                </a:r>
                <a:r>
                  <a:rPr lang="ko-KR" altLang="en-US" sz="2000" dirty="0"/>
                  <a:t>이라는 가설 하에서 그 확률이 </a:t>
                </a:r>
                <a:r>
                  <a:rPr lang="en-US" altLang="ko-KR" sz="2000" dirty="0"/>
                  <a:t>0.98</a:t>
                </a:r>
                <a:r>
                  <a:rPr lang="ko-KR" altLang="en-US" sz="2000" dirty="0"/>
                  <a:t>이라는 의미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30000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=30000</m:t>
                        </m:r>
                      </m:sub>
                    </m:sSub>
                  </m:oMath>
                </a14:m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C]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−30000</m:t>
                            </m:r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5000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≥2.326=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C]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−350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num>
                          <m:den>
                            <m:f>
                              <m:fPr>
                                <m:type m:val="skw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5000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2.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05=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98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둘을 연립하여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을 푼다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39315F7-838F-4D73-B35D-6C8F11F1B8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2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A65C2-BF66-4C09-A177-E2B7C2E2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DDFD3D-2729-4D83-A56F-9315152E1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8531" y="176466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귀무가설과 대립가설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pdf</a:t>
                </a:r>
                <a:r>
                  <a:rPr lang="ko-KR" altLang="en-US" sz="2000" dirty="0"/>
                  <a:t>를 가질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의 합집합이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이거나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이라고 하자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이면 </a:t>
                </a:r>
                <a:r>
                  <a:rPr lang="ko-KR" altLang="en-US" sz="2000" dirty="0" err="1"/>
                  <a:t>귀무가설이라고</a:t>
                </a:r>
                <a:r>
                  <a:rPr lang="ko-KR" altLang="en-US" sz="2000" dirty="0"/>
                  <a:t>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이면 대립가설이라고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7DDFD3D-2729-4D83-A56F-9315152E1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8531" y="1764665"/>
                <a:ext cx="10515600" cy="4351338"/>
              </a:xfrm>
              <a:blipFill>
                <a:blip r:embed="rId2"/>
                <a:stretch>
                  <a:fillRect l="-754" t="-1401" r="-1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5246130C-5C10-499D-BFEC-ADBC0880950E}"/>
              </a:ext>
            </a:extLst>
          </p:cNvPr>
          <p:cNvSpPr/>
          <p:nvPr/>
        </p:nvSpPr>
        <p:spPr>
          <a:xfrm>
            <a:off x="1733006" y="3744686"/>
            <a:ext cx="2821577" cy="19681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3B7AE8-55F1-4791-BE1D-678B1EC02F48}"/>
              </a:ext>
            </a:extLst>
          </p:cNvPr>
          <p:cNvCxnSpPr/>
          <p:nvPr/>
        </p:nvCxnSpPr>
        <p:spPr>
          <a:xfrm>
            <a:off x="3143794" y="3548789"/>
            <a:ext cx="0" cy="25672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6C0A39-6D13-4092-9FA5-E781D5656385}"/>
                  </a:ext>
                </a:extLst>
              </p:cNvPr>
              <p:cNvSpPr/>
              <p:nvPr/>
            </p:nvSpPr>
            <p:spPr>
              <a:xfrm>
                <a:off x="2684215" y="3683726"/>
                <a:ext cx="5359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16C0A39-6D13-4092-9FA5-E781D56563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15" y="3683726"/>
                <a:ext cx="53598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CBC62EC-252F-41DB-A27D-6F260B09C195}"/>
                  </a:ext>
                </a:extLst>
              </p:cNvPr>
              <p:cNvSpPr/>
              <p:nvPr/>
            </p:nvSpPr>
            <p:spPr>
              <a:xfrm>
                <a:off x="4062126" y="3683726"/>
                <a:ext cx="530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5CBC62EC-252F-41DB-A27D-6F260B09C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126" y="3683726"/>
                <a:ext cx="53065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54F044-ADC1-4A60-B6DD-088DE400E96C}"/>
                  </a:ext>
                </a:extLst>
              </p:cNvPr>
              <p:cNvSpPr/>
              <p:nvPr/>
            </p:nvSpPr>
            <p:spPr>
              <a:xfrm>
                <a:off x="1627418" y="3375354"/>
                <a:ext cx="4297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C54F044-ADC1-4A60-B6DD-088DE400E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418" y="3375354"/>
                <a:ext cx="4297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EBF1BA-79C0-40DB-91AF-933F53EC5BE1}"/>
                  </a:ext>
                </a:extLst>
              </p:cNvPr>
              <p:cNvSpPr/>
              <p:nvPr/>
            </p:nvSpPr>
            <p:spPr>
              <a:xfrm>
                <a:off x="4723936" y="4647730"/>
                <a:ext cx="402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FEBF1BA-79C0-40DB-91AF-933F53EC5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936" y="4647730"/>
                <a:ext cx="4029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86F1043-F2BC-435D-9261-587880E43451}"/>
              </a:ext>
            </a:extLst>
          </p:cNvPr>
          <p:cNvSpPr/>
          <p:nvPr/>
        </p:nvSpPr>
        <p:spPr>
          <a:xfrm rot="14729540">
            <a:off x="4457160" y="4378904"/>
            <a:ext cx="569365" cy="1520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AAC15B7-33C1-4778-B776-E6028C5A48C3}"/>
              </a:ext>
            </a:extLst>
          </p:cNvPr>
          <p:cNvSpPr/>
          <p:nvPr/>
        </p:nvSpPr>
        <p:spPr>
          <a:xfrm rot="11799955">
            <a:off x="2763781" y="4397207"/>
            <a:ext cx="2008617" cy="230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6098E9-8F18-4208-A16A-1B52B5CD48B6}"/>
                  </a:ext>
                </a:extLst>
              </p:cNvPr>
              <p:cNvSpPr txBox="1"/>
              <p:nvPr/>
            </p:nvSpPr>
            <p:spPr>
              <a:xfrm>
                <a:off x="4865320" y="4270255"/>
                <a:ext cx="52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6098E9-8F18-4208-A16A-1B52B5CD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320" y="4270255"/>
                <a:ext cx="523220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F0AA4-70F1-42CC-A7ED-4AAC989AE303}"/>
                  </a:ext>
                </a:extLst>
              </p:cNvPr>
              <p:cNvSpPr txBox="1"/>
              <p:nvPr/>
            </p:nvSpPr>
            <p:spPr>
              <a:xfrm>
                <a:off x="3680747" y="4671533"/>
                <a:ext cx="528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AAF0AA4-70F1-42CC-A7ED-4AAC989AE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747" y="4671533"/>
                <a:ext cx="528543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338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2AD7A-88C8-4B97-A537-4D8AB59C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77F82D-45D9-4C76-8667-47BCB278D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기각역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로 가지는 확률변수에서 추출한 확률표본이라고 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어떤 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의 검정에서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표본의 공간 </a:t>
                </a:r>
                <a:r>
                  <a:rPr lang="en-US" altLang="ko-KR" sz="2000" dirty="0"/>
                  <a:t>D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의 범위</a:t>
                </a:r>
                <a:r>
                  <a:rPr lang="en-US" altLang="ko-KR" sz="2000" dirty="0"/>
                  <a:t>}</a:t>
                </a:r>
                <a:r>
                  <a:rPr lang="ko-KR" altLang="en-US" sz="2000" dirty="0"/>
                  <a:t>라고 한다면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부분공간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에 대하여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C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기각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또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유지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규칙을 정한다면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이 속하는 공간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기각역</a:t>
                </a:r>
                <a:r>
                  <a:rPr lang="ko-KR" altLang="en-US" sz="2000" dirty="0"/>
                  <a:t>이라고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77F82D-45D9-4C76-8667-47BCB278D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BA9D42E-7DC8-408D-9D32-25E715C12828}"/>
              </a:ext>
            </a:extLst>
          </p:cNvPr>
          <p:cNvCxnSpPr>
            <a:cxnSpLocks/>
          </p:cNvCxnSpPr>
          <p:nvPr/>
        </p:nvCxnSpPr>
        <p:spPr>
          <a:xfrm>
            <a:off x="8133806" y="5669280"/>
            <a:ext cx="30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0904F01-32E9-4317-AB81-3FAD11AB1257}"/>
              </a:ext>
            </a:extLst>
          </p:cNvPr>
          <p:cNvCxnSpPr>
            <a:cxnSpLocks/>
          </p:cNvCxnSpPr>
          <p:nvPr/>
        </p:nvCxnSpPr>
        <p:spPr>
          <a:xfrm flipV="1">
            <a:off x="9683932" y="4223657"/>
            <a:ext cx="0" cy="19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7B4E3141-B26C-47BE-9CCB-4FD2D70EA639}"/>
              </a:ext>
            </a:extLst>
          </p:cNvPr>
          <p:cNvSpPr/>
          <p:nvPr/>
        </p:nvSpPr>
        <p:spPr>
          <a:xfrm>
            <a:off x="8273143" y="4537166"/>
            <a:ext cx="2821577" cy="1114697"/>
          </a:xfrm>
          <a:custGeom>
            <a:avLst/>
            <a:gdLst>
              <a:gd name="connsiteX0" fmla="*/ 0 w 2821577"/>
              <a:gd name="connsiteY0" fmla="*/ 1045028 h 1114697"/>
              <a:gd name="connsiteX1" fmla="*/ 644434 w 2821577"/>
              <a:gd name="connsiteY1" fmla="*/ 888274 h 1114697"/>
              <a:gd name="connsiteX2" fmla="*/ 1097280 w 2821577"/>
              <a:gd name="connsiteY2" fmla="*/ 226423 h 1114697"/>
              <a:gd name="connsiteX3" fmla="*/ 1410788 w 2821577"/>
              <a:gd name="connsiteY3" fmla="*/ 0 h 1114697"/>
              <a:gd name="connsiteX4" fmla="*/ 1733006 w 2821577"/>
              <a:gd name="connsiteY4" fmla="*/ 226423 h 1114697"/>
              <a:gd name="connsiteX5" fmla="*/ 1976846 w 2821577"/>
              <a:gd name="connsiteY5" fmla="*/ 844731 h 1114697"/>
              <a:gd name="connsiteX6" fmla="*/ 2821577 w 2821577"/>
              <a:gd name="connsiteY6" fmla="*/ 1114697 h 111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577" h="1114697">
                <a:moveTo>
                  <a:pt x="0" y="1045028"/>
                </a:moveTo>
                <a:cubicBezTo>
                  <a:pt x="230777" y="1034868"/>
                  <a:pt x="461554" y="1024708"/>
                  <a:pt x="644434" y="888274"/>
                </a:cubicBezTo>
                <a:cubicBezTo>
                  <a:pt x="827314" y="751840"/>
                  <a:pt x="969554" y="374469"/>
                  <a:pt x="1097280" y="226423"/>
                </a:cubicBezTo>
                <a:cubicBezTo>
                  <a:pt x="1225006" y="78377"/>
                  <a:pt x="1304834" y="0"/>
                  <a:pt x="1410788" y="0"/>
                </a:cubicBezTo>
                <a:cubicBezTo>
                  <a:pt x="1516742" y="0"/>
                  <a:pt x="1638663" y="85635"/>
                  <a:pt x="1733006" y="226423"/>
                </a:cubicBezTo>
                <a:cubicBezTo>
                  <a:pt x="1827349" y="367211"/>
                  <a:pt x="1795418" y="696685"/>
                  <a:pt x="1976846" y="844731"/>
                </a:cubicBezTo>
                <a:cubicBezTo>
                  <a:pt x="2158274" y="992777"/>
                  <a:pt x="2701109" y="1072606"/>
                  <a:pt x="2821577" y="1114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004F688-D646-4377-ABC7-3136566359AC}"/>
              </a:ext>
            </a:extLst>
          </p:cNvPr>
          <p:cNvCxnSpPr/>
          <p:nvPr/>
        </p:nvCxnSpPr>
        <p:spPr>
          <a:xfrm>
            <a:off x="10589623" y="5608318"/>
            <a:ext cx="0" cy="165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81A4BE-36A3-4426-9B63-06CAC5E92804}"/>
              </a:ext>
            </a:extLst>
          </p:cNvPr>
          <p:cNvSpPr txBox="1"/>
          <p:nvPr/>
        </p:nvSpPr>
        <p:spPr>
          <a:xfrm>
            <a:off x="10589623" y="577378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기각역</a:t>
            </a:r>
            <a:endParaRPr lang="ko-KR" altLang="en-US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C0F35A6-DFF1-4F5C-AA12-A6A8376B7EC7}"/>
              </a:ext>
            </a:extLst>
          </p:cNvPr>
          <p:cNvCxnSpPr/>
          <p:nvPr/>
        </p:nvCxnSpPr>
        <p:spPr>
          <a:xfrm>
            <a:off x="10665310" y="5756363"/>
            <a:ext cx="418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419C3FCB-A597-4B90-918F-609EA8C62B10}"/>
              </a:ext>
            </a:extLst>
          </p:cNvPr>
          <p:cNvSpPr/>
          <p:nvPr/>
        </p:nvSpPr>
        <p:spPr>
          <a:xfrm>
            <a:off x="10589623" y="5538651"/>
            <a:ext cx="569384" cy="130629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2626835-6074-428B-98CE-A2B7D2B89FD9}"/>
              </a:ext>
            </a:extLst>
          </p:cNvPr>
          <p:cNvCxnSpPr/>
          <p:nvPr/>
        </p:nvCxnSpPr>
        <p:spPr>
          <a:xfrm flipV="1">
            <a:off x="10763794" y="5347063"/>
            <a:ext cx="130629" cy="19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55B523-3B7D-4FE6-9D2C-0A54961E2DED}"/>
              </a:ext>
            </a:extLst>
          </p:cNvPr>
          <p:cNvSpPr txBox="1"/>
          <p:nvPr/>
        </p:nvSpPr>
        <p:spPr>
          <a:xfrm>
            <a:off x="10649844" y="5083909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크기 </a:t>
            </a:r>
            <a:r>
              <a:rPr lang="en-US" altLang="ko-KR" sz="1500" dirty="0"/>
              <a:t>a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16001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2AD7A-88C8-4B97-A537-4D8AB59C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77F82D-45D9-4C76-8667-47BCB278D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1</a:t>
                </a:r>
                <a:r>
                  <a:rPr lang="ko-KR" altLang="en-US" sz="2000" dirty="0"/>
                  <a:t>종 오류와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종 오류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C </a:t>
                </a:r>
                <a:r>
                  <a:rPr lang="ko-KR" altLang="en-US" sz="2000" dirty="0"/>
                  <a:t>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를 기각했는데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사실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였다면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종 오류라고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를 유지했는데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사실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이었다면 </a:t>
                </a:r>
                <a:r>
                  <a:rPr lang="en-US" altLang="ko-KR" sz="2000" dirty="0"/>
                  <a:t>2</a:t>
                </a:r>
                <a:r>
                  <a:rPr lang="ko-KR" altLang="en-US" sz="2000" dirty="0"/>
                  <a:t>종 오류라고 한다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77F82D-45D9-4C76-8667-47BCB278D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349A7C8-331B-41ED-8C84-414DB02473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834354"/>
                  </p:ext>
                </p:extLst>
              </p:nvPr>
            </p:nvGraphicFramePr>
            <p:xfrm>
              <a:off x="4525554" y="3645747"/>
              <a:ext cx="6676572" cy="1788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5524">
                      <a:extLst>
                        <a:ext uri="{9D8B030D-6E8A-4147-A177-3AD203B41FA5}">
                          <a16:colId xmlns:a16="http://schemas.microsoft.com/office/drawing/2014/main" val="493858908"/>
                        </a:ext>
                      </a:extLst>
                    </a:gridCol>
                    <a:gridCol w="2225524">
                      <a:extLst>
                        <a:ext uri="{9D8B030D-6E8A-4147-A177-3AD203B41FA5}">
                          <a16:colId xmlns:a16="http://schemas.microsoft.com/office/drawing/2014/main" val="724273062"/>
                        </a:ext>
                      </a:extLst>
                    </a:gridCol>
                    <a:gridCol w="2225524">
                      <a:extLst>
                        <a:ext uri="{9D8B030D-6E8A-4147-A177-3AD203B41FA5}">
                          <a16:colId xmlns:a16="http://schemas.microsoft.com/office/drawing/2014/main" val="3108447666"/>
                        </a:ext>
                      </a:extLst>
                    </a:gridCol>
                  </a:tblGrid>
                  <a:tr h="59613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 dirty="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ko-KR" sz="1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거짓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96194"/>
                      </a:ext>
                    </a:extLst>
                  </a:tr>
                  <a:tr h="596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기각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종 오류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옳은 결정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0607234"/>
                      </a:ext>
                    </a:extLst>
                  </a:tr>
                  <a:tr h="596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채택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옳은 결정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r>
                            <a:rPr lang="ko-KR" altLang="en-US" dirty="0"/>
                            <a:t>종 오류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1879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5349A7C8-331B-41ED-8C84-414DB02473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1834354"/>
                  </p:ext>
                </p:extLst>
              </p:nvPr>
            </p:nvGraphicFramePr>
            <p:xfrm>
              <a:off x="4525554" y="3645747"/>
              <a:ext cx="6676572" cy="178840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25524">
                      <a:extLst>
                        <a:ext uri="{9D8B030D-6E8A-4147-A177-3AD203B41FA5}">
                          <a16:colId xmlns:a16="http://schemas.microsoft.com/office/drawing/2014/main" val="493858908"/>
                        </a:ext>
                      </a:extLst>
                    </a:gridCol>
                    <a:gridCol w="2225524">
                      <a:extLst>
                        <a:ext uri="{9D8B030D-6E8A-4147-A177-3AD203B41FA5}">
                          <a16:colId xmlns:a16="http://schemas.microsoft.com/office/drawing/2014/main" val="724273062"/>
                        </a:ext>
                      </a:extLst>
                    </a:gridCol>
                    <a:gridCol w="2225524">
                      <a:extLst>
                        <a:ext uri="{9D8B030D-6E8A-4147-A177-3AD203B41FA5}">
                          <a16:colId xmlns:a16="http://schemas.microsoft.com/office/drawing/2014/main" val="3108447666"/>
                        </a:ext>
                      </a:extLst>
                    </a:gridCol>
                  </a:tblGrid>
                  <a:tr h="59613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74" t="-5102" r="-201370" b="-20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거짓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096194"/>
                      </a:ext>
                    </a:extLst>
                  </a:tr>
                  <a:tr h="596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기각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r>
                            <a:rPr lang="ko-KR" altLang="en-US" dirty="0"/>
                            <a:t>종 오류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옳은 결정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0607234"/>
                      </a:ext>
                    </a:extLst>
                  </a:tr>
                  <a:tr h="59613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채택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옳은 결정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r>
                            <a:rPr lang="ko-KR" altLang="en-US" dirty="0"/>
                            <a:t>종 오류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61879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791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각 삼각형 31">
            <a:extLst>
              <a:ext uri="{FF2B5EF4-FFF2-40B4-BE49-F238E27FC236}">
                <a16:creationId xmlns:a16="http://schemas.microsoft.com/office/drawing/2014/main" id="{BE37A734-A0A7-4BB8-8E7F-865E98089192}"/>
              </a:ext>
            </a:extLst>
          </p:cNvPr>
          <p:cNvSpPr/>
          <p:nvPr/>
        </p:nvSpPr>
        <p:spPr>
          <a:xfrm flipH="1">
            <a:off x="4920342" y="5747657"/>
            <a:ext cx="569385" cy="287383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31712D-B7CA-4FBA-AAF8-6E2A7F18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3B874A-89E1-4082-9BB1-151FC5D31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500" dirty="0"/>
                  <a:t>검정력과 크기 </a:t>
                </a:r>
                <a:r>
                  <a:rPr lang="en-US" altLang="ko-KR" sz="1500" dirty="0"/>
                  <a:t>a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ko-KR" altLang="en-US" sz="15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 dirty="0"/>
                  <a:t> </a:t>
                </a:r>
                <a:r>
                  <a:rPr lang="ko-KR" altLang="en-US" sz="1500" dirty="0" err="1"/>
                  <a:t>일때</a:t>
                </a:r>
                <a:r>
                  <a:rPr lang="ko-KR" altLang="en-US" sz="1500" dirty="0"/>
                  <a:t> </a:t>
                </a:r>
                <a:r>
                  <a:rPr lang="ko-KR" altLang="en-US" sz="1500" dirty="0" err="1"/>
                  <a:t>기각역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C</a:t>
                </a:r>
                <a:r>
                  <a:rPr lang="ko-KR" altLang="en-US" sz="1500" dirty="0"/>
                  <a:t>가 설정되었다고 하고</a:t>
                </a:r>
                <a:r>
                  <a:rPr lang="en-US" altLang="ko-KR" sz="1500" dirty="0"/>
                  <a:t>,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5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15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ko-KR" altLang="en-US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15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1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15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1500" dirty="0"/>
                          <m:t>)</m:t>
                        </m:r>
                      </m:e>
                    </m:func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500" dirty="0"/>
                  <a:t> C] </a:t>
                </a:r>
                <a:r>
                  <a:rPr lang="ko-KR" altLang="en-US" sz="1500" dirty="0"/>
                  <a:t>이면 이를 </a:t>
                </a:r>
                <a:r>
                  <a:rPr lang="ko-KR" altLang="en-US" sz="1500" dirty="0">
                    <a:solidFill>
                      <a:srgbClr val="FF0000"/>
                    </a:solidFill>
                  </a:rPr>
                  <a:t>크기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1500" dirty="0"/>
                  <a:t>라고 한다</a:t>
                </a:r>
                <a:r>
                  <a:rPr lang="en-US" altLang="ko-KR" sz="15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1500" dirty="0"/>
                  <a:t>즉</a:t>
                </a:r>
                <a:r>
                  <a:rPr lang="en-US" altLang="ko-KR" sz="1500" dirty="0"/>
                  <a:t>, </a:t>
                </a:r>
                <a:r>
                  <a:rPr lang="ko-KR" altLang="en-US" sz="1500" dirty="0" err="1"/>
                  <a:t>귀무가설</a:t>
                </a:r>
                <a:r>
                  <a:rPr lang="ko-KR" alt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 dirty="0"/>
                  <a:t> 가 참이라고 가정했을 때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해당 가설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 dirty="0"/>
                  <a:t> 에서 </a:t>
                </a:r>
                <a:r>
                  <a:rPr lang="ko-KR" altLang="en-US" sz="1500" dirty="0" err="1"/>
                  <a:t>기각역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C</a:t>
                </a:r>
                <a:r>
                  <a:rPr lang="ko-KR" altLang="en-US" sz="1500" dirty="0"/>
                  <a:t>에 속하는 만큼의 확률을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1500" dirty="0"/>
                  <a:t>라고 한다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이를 종종 유의수준이라고 표현한다</a:t>
                </a:r>
                <a:r>
                  <a:rPr lang="en-US" altLang="ko-KR" sz="1500" dirty="0"/>
                  <a:t>.</a:t>
                </a:r>
                <a:r>
                  <a:rPr lang="ko-KR" altLang="en-US" sz="1500" dirty="0"/>
                  <a:t> </a:t>
                </a:r>
                <a:endParaRPr lang="en-US" altLang="ko-KR" sz="1500" dirty="0"/>
              </a:p>
              <a:p>
                <a:pPr marL="0" indent="0">
                  <a:buNone/>
                </a:pP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/>
                  <a:t>2. </a:t>
                </a:r>
                <a:r>
                  <a:rPr lang="ko-KR" altLang="en-US" sz="1500" dirty="0"/>
                  <a:t>한편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크기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1500" dirty="0"/>
                  <a:t>인 모든 </a:t>
                </a:r>
                <a:r>
                  <a:rPr lang="ko-KR" altLang="en-US" sz="1500" dirty="0" err="1"/>
                  <a:t>기각역</a:t>
                </a:r>
                <a:r>
                  <a:rPr lang="ko-KR" altLang="en-US" sz="1500" dirty="0"/>
                  <a:t> </a:t>
                </a:r>
                <a:r>
                  <a:rPr lang="en-US" altLang="ko-KR" sz="1500" dirty="0"/>
                  <a:t>C </a:t>
                </a:r>
                <a:r>
                  <a:rPr lang="ko-KR" altLang="en-US" sz="1500" dirty="0"/>
                  <a:t>중에서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 dirty="0"/>
                  <a:t> 이 참인데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 dirty="0"/>
                  <a:t> 를 유지하는 </a:t>
                </a:r>
                <a:r>
                  <a:rPr lang="en-US" altLang="ko-KR" sz="1500" dirty="0"/>
                  <a:t>2</a:t>
                </a:r>
                <a:r>
                  <a:rPr lang="ko-KR" altLang="en-US" sz="1500" dirty="0"/>
                  <a:t>종 오류를 최소화하는 기각역이 존재할 수 있다</a:t>
                </a:r>
                <a:r>
                  <a:rPr lang="en-US" altLang="ko-KR" sz="15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500" dirty="0"/>
                  <a:t>1) </a:t>
                </a:r>
                <a:r>
                  <a:rPr lang="ko-KR" altLang="en-US" sz="1500" dirty="0"/>
                  <a:t>즉</a:t>
                </a:r>
                <a:r>
                  <a:rPr lang="en-US" altLang="ko-KR" sz="15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5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500" dirty="0"/>
                  <a:t>에 대하여 </a:t>
                </a:r>
                <a:r>
                  <a:rPr lang="en-US" altLang="ko-KR" sz="1500" dirty="0"/>
                  <a:t>1-</a:t>
                </a:r>
                <a:r>
                  <a:rPr lang="en-US" altLang="ko-KR" sz="15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500" dirty="0"/>
                  <a:t>[2</a:t>
                </a:r>
                <a:r>
                  <a:rPr lang="ko-KR" altLang="en-US" sz="1500" dirty="0"/>
                  <a:t>종 오류</a:t>
                </a:r>
                <a:r>
                  <a:rPr lang="en-US" altLang="ko-KR" sz="1500" dirty="0"/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5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500" dirty="0"/>
                      <m:t>)</m:t>
                    </m:r>
                  </m:oMath>
                </a14:m>
                <a:r>
                  <a:rPr lang="ko-KR" altLang="en-US" sz="15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500" dirty="0"/>
                  <a:t> C] </a:t>
                </a:r>
                <a:r>
                  <a:rPr lang="ko-KR" altLang="en-US" sz="1500" dirty="0"/>
                  <a:t>가 최대화되길 원하며</a:t>
                </a:r>
                <a:r>
                  <a:rPr lang="en-US" altLang="ko-KR" sz="1500" dirty="0"/>
                  <a:t>, 2) </a:t>
                </a:r>
                <a:r>
                  <a:rPr lang="ko-KR" altLang="en-US" sz="1500" dirty="0"/>
                  <a:t>이 때 확률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5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5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1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5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5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500" dirty="0"/>
                      <m:t>)</m:t>
                    </m:r>
                  </m:oMath>
                </a14:m>
                <a:r>
                  <a:rPr lang="ko-KR" altLang="en-US" sz="1500" dirty="0"/>
                  <a:t> </a:t>
                </a:r>
                <a14:m>
                  <m:oMath xmlns:m="http://schemas.openxmlformats.org/officeDocument/2006/math"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1500" dirty="0"/>
                  <a:t> C] </a:t>
                </a:r>
                <a:r>
                  <a:rPr lang="ko-KR" altLang="en-US" sz="1500" dirty="0"/>
                  <a:t>을 </a:t>
                </a:r>
                <a:r>
                  <a:rPr lang="ko-KR" altLang="en-US" sz="1500" dirty="0" err="1">
                    <a:solidFill>
                      <a:srgbClr val="FFC000"/>
                    </a:solidFill>
                  </a:rPr>
                  <a:t>검정력</a:t>
                </a:r>
                <a:r>
                  <a:rPr lang="ko-KR" altLang="en-US" sz="1500" dirty="0"/>
                  <a:t> 이라고 한다</a:t>
                </a:r>
                <a:r>
                  <a:rPr lang="en-US" altLang="ko-KR" sz="1500" dirty="0"/>
                  <a:t>.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3B874A-89E1-4082-9BB1-151FC5D31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6D85D9-F337-4BAB-BD9D-9D9BBB764652}"/>
              </a:ext>
            </a:extLst>
          </p:cNvPr>
          <p:cNvCxnSpPr>
            <a:cxnSpLocks/>
          </p:cNvCxnSpPr>
          <p:nvPr/>
        </p:nvCxnSpPr>
        <p:spPr>
          <a:xfrm flipV="1">
            <a:off x="4014652" y="4624251"/>
            <a:ext cx="0" cy="19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015D772B-6BAE-4803-BAED-BEAEDB6BC352}"/>
              </a:ext>
            </a:extLst>
          </p:cNvPr>
          <p:cNvSpPr/>
          <p:nvPr/>
        </p:nvSpPr>
        <p:spPr>
          <a:xfrm>
            <a:off x="2603863" y="4937760"/>
            <a:ext cx="2821577" cy="1114697"/>
          </a:xfrm>
          <a:custGeom>
            <a:avLst/>
            <a:gdLst>
              <a:gd name="connsiteX0" fmla="*/ 0 w 2821577"/>
              <a:gd name="connsiteY0" fmla="*/ 1045028 h 1114697"/>
              <a:gd name="connsiteX1" fmla="*/ 644434 w 2821577"/>
              <a:gd name="connsiteY1" fmla="*/ 888274 h 1114697"/>
              <a:gd name="connsiteX2" fmla="*/ 1097280 w 2821577"/>
              <a:gd name="connsiteY2" fmla="*/ 226423 h 1114697"/>
              <a:gd name="connsiteX3" fmla="*/ 1410788 w 2821577"/>
              <a:gd name="connsiteY3" fmla="*/ 0 h 1114697"/>
              <a:gd name="connsiteX4" fmla="*/ 1733006 w 2821577"/>
              <a:gd name="connsiteY4" fmla="*/ 226423 h 1114697"/>
              <a:gd name="connsiteX5" fmla="*/ 1976846 w 2821577"/>
              <a:gd name="connsiteY5" fmla="*/ 844731 h 1114697"/>
              <a:gd name="connsiteX6" fmla="*/ 2821577 w 2821577"/>
              <a:gd name="connsiteY6" fmla="*/ 1114697 h 111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577" h="1114697">
                <a:moveTo>
                  <a:pt x="0" y="1045028"/>
                </a:moveTo>
                <a:cubicBezTo>
                  <a:pt x="230777" y="1034868"/>
                  <a:pt x="461554" y="1024708"/>
                  <a:pt x="644434" y="888274"/>
                </a:cubicBezTo>
                <a:cubicBezTo>
                  <a:pt x="827314" y="751840"/>
                  <a:pt x="969554" y="374469"/>
                  <a:pt x="1097280" y="226423"/>
                </a:cubicBezTo>
                <a:cubicBezTo>
                  <a:pt x="1225006" y="78377"/>
                  <a:pt x="1304834" y="0"/>
                  <a:pt x="1410788" y="0"/>
                </a:cubicBezTo>
                <a:cubicBezTo>
                  <a:pt x="1516742" y="0"/>
                  <a:pt x="1638663" y="85635"/>
                  <a:pt x="1733006" y="226423"/>
                </a:cubicBezTo>
                <a:cubicBezTo>
                  <a:pt x="1827349" y="367211"/>
                  <a:pt x="1795418" y="696685"/>
                  <a:pt x="1976846" y="844731"/>
                </a:cubicBezTo>
                <a:cubicBezTo>
                  <a:pt x="2158274" y="992777"/>
                  <a:pt x="2701109" y="1072606"/>
                  <a:pt x="2821577" y="1114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473D2B8-550F-4DF0-8FC6-9251D136123F}"/>
              </a:ext>
            </a:extLst>
          </p:cNvPr>
          <p:cNvCxnSpPr/>
          <p:nvPr/>
        </p:nvCxnSpPr>
        <p:spPr>
          <a:xfrm>
            <a:off x="4920343" y="6008912"/>
            <a:ext cx="0" cy="165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A8F881-F0E2-4552-81FB-0002CA0A7D77}"/>
              </a:ext>
            </a:extLst>
          </p:cNvPr>
          <p:cNvSpPr txBox="1"/>
          <p:nvPr/>
        </p:nvSpPr>
        <p:spPr>
          <a:xfrm>
            <a:off x="4920343" y="617437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/>
              <a:t>기각역</a:t>
            </a:r>
            <a:endParaRPr lang="ko-KR" altLang="en-US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26F08A-2536-401F-B2D8-3F467CF58B5E}"/>
              </a:ext>
            </a:extLst>
          </p:cNvPr>
          <p:cNvCxnSpPr/>
          <p:nvPr/>
        </p:nvCxnSpPr>
        <p:spPr>
          <a:xfrm>
            <a:off x="4996030" y="6156957"/>
            <a:ext cx="4180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7284C3FF-1E61-4824-8089-557504512AA8}"/>
              </a:ext>
            </a:extLst>
          </p:cNvPr>
          <p:cNvSpPr/>
          <p:nvPr/>
        </p:nvSpPr>
        <p:spPr>
          <a:xfrm>
            <a:off x="4920343" y="5939245"/>
            <a:ext cx="569384" cy="130629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12508E2-459B-4C3A-83A5-9B671B431275}"/>
              </a:ext>
            </a:extLst>
          </p:cNvPr>
          <p:cNvCxnSpPr>
            <a:cxnSpLocks/>
          </p:cNvCxnSpPr>
          <p:nvPr/>
        </p:nvCxnSpPr>
        <p:spPr>
          <a:xfrm>
            <a:off x="2468880" y="6061165"/>
            <a:ext cx="30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D6FBCDA-A7A3-46B2-A1DE-1B97EDC21C69}"/>
                  </a:ext>
                </a:extLst>
              </p:cNvPr>
              <p:cNvSpPr/>
              <p:nvPr/>
            </p:nvSpPr>
            <p:spPr>
              <a:xfrm>
                <a:off x="3907877" y="4568428"/>
                <a:ext cx="945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0D6FBCDA-A7A3-46B2-A1DE-1B97EDC21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7877" y="4568428"/>
                <a:ext cx="945067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BC14A5-2D3B-4C55-9A24-2686655FE61D}"/>
              </a:ext>
            </a:extLst>
          </p:cNvPr>
          <p:cNvCxnSpPr>
            <a:cxnSpLocks/>
          </p:cNvCxnSpPr>
          <p:nvPr/>
        </p:nvCxnSpPr>
        <p:spPr>
          <a:xfrm flipV="1">
            <a:off x="6156958" y="4615543"/>
            <a:ext cx="0" cy="19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03ECC34B-5CA5-424D-803F-6788CDF8EFB6}"/>
              </a:ext>
            </a:extLst>
          </p:cNvPr>
          <p:cNvSpPr/>
          <p:nvPr/>
        </p:nvSpPr>
        <p:spPr>
          <a:xfrm>
            <a:off x="4746169" y="4929052"/>
            <a:ext cx="2821577" cy="1114697"/>
          </a:xfrm>
          <a:custGeom>
            <a:avLst/>
            <a:gdLst>
              <a:gd name="connsiteX0" fmla="*/ 0 w 2821577"/>
              <a:gd name="connsiteY0" fmla="*/ 1045028 h 1114697"/>
              <a:gd name="connsiteX1" fmla="*/ 644434 w 2821577"/>
              <a:gd name="connsiteY1" fmla="*/ 888274 h 1114697"/>
              <a:gd name="connsiteX2" fmla="*/ 1097280 w 2821577"/>
              <a:gd name="connsiteY2" fmla="*/ 226423 h 1114697"/>
              <a:gd name="connsiteX3" fmla="*/ 1410788 w 2821577"/>
              <a:gd name="connsiteY3" fmla="*/ 0 h 1114697"/>
              <a:gd name="connsiteX4" fmla="*/ 1733006 w 2821577"/>
              <a:gd name="connsiteY4" fmla="*/ 226423 h 1114697"/>
              <a:gd name="connsiteX5" fmla="*/ 1976846 w 2821577"/>
              <a:gd name="connsiteY5" fmla="*/ 844731 h 1114697"/>
              <a:gd name="connsiteX6" fmla="*/ 2821577 w 2821577"/>
              <a:gd name="connsiteY6" fmla="*/ 1114697 h 111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577" h="1114697">
                <a:moveTo>
                  <a:pt x="0" y="1045028"/>
                </a:moveTo>
                <a:cubicBezTo>
                  <a:pt x="230777" y="1034868"/>
                  <a:pt x="461554" y="1024708"/>
                  <a:pt x="644434" y="888274"/>
                </a:cubicBezTo>
                <a:cubicBezTo>
                  <a:pt x="827314" y="751840"/>
                  <a:pt x="969554" y="374469"/>
                  <a:pt x="1097280" y="226423"/>
                </a:cubicBezTo>
                <a:cubicBezTo>
                  <a:pt x="1225006" y="78377"/>
                  <a:pt x="1304834" y="0"/>
                  <a:pt x="1410788" y="0"/>
                </a:cubicBezTo>
                <a:cubicBezTo>
                  <a:pt x="1516742" y="0"/>
                  <a:pt x="1638663" y="85635"/>
                  <a:pt x="1733006" y="226423"/>
                </a:cubicBezTo>
                <a:cubicBezTo>
                  <a:pt x="1827349" y="367211"/>
                  <a:pt x="1795418" y="696685"/>
                  <a:pt x="1976846" y="844731"/>
                </a:cubicBezTo>
                <a:cubicBezTo>
                  <a:pt x="2158274" y="992777"/>
                  <a:pt x="2701109" y="1072606"/>
                  <a:pt x="2821577" y="1114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97CD51F-3BE5-4470-BA5A-BD7FD7BFF1EF}"/>
              </a:ext>
            </a:extLst>
          </p:cNvPr>
          <p:cNvCxnSpPr>
            <a:cxnSpLocks/>
          </p:cNvCxnSpPr>
          <p:nvPr/>
        </p:nvCxnSpPr>
        <p:spPr>
          <a:xfrm>
            <a:off x="4611186" y="6052457"/>
            <a:ext cx="309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FE80730-D166-44EF-9FB1-82D5AC8E02EA}"/>
                  </a:ext>
                </a:extLst>
              </p:cNvPr>
              <p:cNvSpPr/>
              <p:nvPr/>
            </p:nvSpPr>
            <p:spPr>
              <a:xfrm>
                <a:off x="6050183" y="4559720"/>
                <a:ext cx="9397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DFE80730-D166-44EF-9FB1-82D5AC8E0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183" y="4559720"/>
                <a:ext cx="93974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>
            <a:extLst>
              <a:ext uri="{FF2B5EF4-FFF2-40B4-BE49-F238E27FC236}">
                <a16:creationId xmlns:a16="http://schemas.microsoft.com/office/drawing/2014/main" id="{AAAC812D-CB06-4693-8DAC-190D37F42158}"/>
              </a:ext>
            </a:extLst>
          </p:cNvPr>
          <p:cNvSpPr/>
          <p:nvPr/>
        </p:nvSpPr>
        <p:spPr>
          <a:xfrm>
            <a:off x="4746169" y="5610225"/>
            <a:ext cx="921029" cy="79414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0BC5F817-D5EC-47F2-8775-6180B2BC9DBD}"/>
              </a:ext>
            </a:extLst>
          </p:cNvPr>
          <p:cNvSpPr/>
          <p:nvPr/>
        </p:nvSpPr>
        <p:spPr>
          <a:xfrm>
            <a:off x="7584697" y="4398438"/>
            <a:ext cx="2814632" cy="202215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4314944F-CB4E-4C15-821E-114B20C5DF00}"/>
              </a:ext>
            </a:extLst>
          </p:cNvPr>
          <p:cNvSpPr/>
          <p:nvPr/>
        </p:nvSpPr>
        <p:spPr>
          <a:xfrm>
            <a:off x="7696698" y="5124450"/>
            <a:ext cx="2125355" cy="1049925"/>
          </a:xfrm>
          <a:custGeom>
            <a:avLst/>
            <a:gdLst>
              <a:gd name="connsiteX0" fmla="*/ 0 w 2352675"/>
              <a:gd name="connsiteY0" fmla="*/ 0 h 1019175"/>
              <a:gd name="connsiteX1" fmla="*/ 1085850 w 2352675"/>
              <a:gd name="connsiteY1" fmla="*/ 695325 h 1019175"/>
              <a:gd name="connsiteX2" fmla="*/ 2352675 w 2352675"/>
              <a:gd name="connsiteY2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1019175">
                <a:moveTo>
                  <a:pt x="0" y="0"/>
                </a:moveTo>
                <a:cubicBezTo>
                  <a:pt x="346869" y="262731"/>
                  <a:pt x="693738" y="525463"/>
                  <a:pt x="1085850" y="695325"/>
                </a:cubicBezTo>
                <a:cubicBezTo>
                  <a:pt x="1477963" y="865188"/>
                  <a:pt x="2179638" y="981075"/>
                  <a:pt x="2352675" y="101917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58EEBF4E-A969-4691-85D1-C182D7409672}"/>
              </a:ext>
            </a:extLst>
          </p:cNvPr>
          <p:cNvSpPr/>
          <p:nvPr/>
        </p:nvSpPr>
        <p:spPr>
          <a:xfrm flipH="1">
            <a:off x="8126053" y="4638910"/>
            <a:ext cx="1696000" cy="1484029"/>
          </a:xfrm>
          <a:custGeom>
            <a:avLst/>
            <a:gdLst>
              <a:gd name="connsiteX0" fmla="*/ 0 w 2352675"/>
              <a:gd name="connsiteY0" fmla="*/ 0 h 1019175"/>
              <a:gd name="connsiteX1" fmla="*/ 1085850 w 2352675"/>
              <a:gd name="connsiteY1" fmla="*/ 695325 h 1019175"/>
              <a:gd name="connsiteX2" fmla="*/ 2352675 w 2352675"/>
              <a:gd name="connsiteY2" fmla="*/ 1019175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2675" h="1019175">
                <a:moveTo>
                  <a:pt x="0" y="0"/>
                </a:moveTo>
                <a:cubicBezTo>
                  <a:pt x="346869" y="262731"/>
                  <a:pt x="693738" y="525463"/>
                  <a:pt x="1085850" y="695325"/>
                </a:cubicBezTo>
                <a:cubicBezTo>
                  <a:pt x="1477963" y="865188"/>
                  <a:pt x="2179638" y="981075"/>
                  <a:pt x="2352675" y="10191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D5857F1E-5B2F-4406-AAA7-F6C7A48714DD}"/>
              </a:ext>
            </a:extLst>
          </p:cNvPr>
          <p:cNvSpPr/>
          <p:nvPr/>
        </p:nvSpPr>
        <p:spPr>
          <a:xfrm>
            <a:off x="8143875" y="5534025"/>
            <a:ext cx="1695450" cy="647700"/>
          </a:xfrm>
          <a:custGeom>
            <a:avLst/>
            <a:gdLst>
              <a:gd name="connsiteX0" fmla="*/ 19050 w 1695450"/>
              <a:gd name="connsiteY0" fmla="*/ 0 h 647700"/>
              <a:gd name="connsiteX1" fmla="*/ 0 w 1695450"/>
              <a:gd name="connsiteY1" fmla="*/ 628650 h 647700"/>
              <a:gd name="connsiteX2" fmla="*/ 1695450 w 1695450"/>
              <a:gd name="connsiteY2" fmla="*/ 647700 h 647700"/>
              <a:gd name="connsiteX3" fmla="*/ 971550 w 1695450"/>
              <a:gd name="connsiteY3" fmla="*/ 495300 h 647700"/>
              <a:gd name="connsiteX4" fmla="*/ 466725 w 1695450"/>
              <a:gd name="connsiteY4" fmla="*/ 276225 h 647700"/>
              <a:gd name="connsiteX5" fmla="*/ 19050 w 1695450"/>
              <a:gd name="connsiteY5" fmla="*/ 0 h 64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95450" h="647700">
                <a:moveTo>
                  <a:pt x="19050" y="0"/>
                </a:moveTo>
                <a:lnTo>
                  <a:pt x="0" y="628650"/>
                </a:lnTo>
                <a:lnTo>
                  <a:pt x="1695450" y="647700"/>
                </a:lnTo>
                <a:lnTo>
                  <a:pt x="971550" y="495300"/>
                </a:lnTo>
                <a:lnTo>
                  <a:pt x="466725" y="276225"/>
                </a:lnTo>
                <a:lnTo>
                  <a:pt x="19050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195635A2-78DB-41E5-93B3-49392D228C39}"/>
              </a:ext>
            </a:extLst>
          </p:cNvPr>
          <p:cNvSpPr/>
          <p:nvPr/>
        </p:nvSpPr>
        <p:spPr>
          <a:xfrm>
            <a:off x="8724900" y="4638675"/>
            <a:ext cx="1676400" cy="1514475"/>
          </a:xfrm>
          <a:custGeom>
            <a:avLst/>
            <a:gdLst>
              <a:gd name="connsiteX0" fmla="*/ 1095375 w 1676400"/>
              <a:gd name="connsiteY0" fmla="*/ 0 h 1514475"/>
              <a:gd name="connsiteX1" fmla="*/ 819150 w 1676400"/>
              <a:gd name="connsiteY1" fmla="*/ 381000 h 1514475"/>
              <a:gd name="connsiteX2" fmla="*/ 647700 w 1676400"/>
              <a:gd name="connsiteY2" fmla="*/ 657225 h 1514475"/>
              <a:gd name="connsiteX3" fmla="*/ 361950 w 1676400"/>
              <a:gd name="connsiteY3" fmla="*/ 1009650 h 1514475"/>
              <a:gd name="connsiteX4" fmla="*/ 0 w 1676400"/>
              <a:gd name="connsiteY4" fmla="*/ 1228725 h 1514475"/>
              <a:gd name="connsiteX5" fmla="*/ 514350 w 1676400"/>
              <a:gd name="connsiteY5" fmla="*/ 1390650 h 1514475"/>
              <a:gd name="connsiteX6" fmla="*/ 1019175 w 1676400"/>
              <a:gd name="connsiteY6" fmla="*/ 1495425 h 1514475"/>
              <a:gd name="connsiteX7" fmla="*/ 1162050 w 1676400"/>
              <a:gd name="connsiteY7" fmla="*/ 1514475 h 1514475"/>
              <a:gd name="connsiteX8" fmla="*/ 1400175 w 1676400"/>
              <a:gd name="connsiteY8" fmla="*/ 1362075 h 1514475"/>
              <a:gd name="connsiteX9" fmla="*/ 1676400 w 1676400"/>
              <a:gd name="connsiteY9" fmla="*/ 942975 h 1514475"/>
              <a:gd name="connsiteX10" fmla="*/ 1647825 w 1676400"/>
              <a:gd name="connsiteY10" fmla="*/ 552450 h 1514475"/>
              <a:gd name="connsiteX11" fmla="*/ 1390650 w 1676400"/>
              <a:gd name="connsiteY11" fmla="*/ 190500 h 1514475"/>
              <a:gd name="connsiteX12" fmla="*/ 1095375 w 1676400"/>
              <a:gd name="connsiteY12" fmla="*/ 0 h 151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6400" h="1514475">
                <a:moveTo>
                  <a:pt x="1095375" y="0"/>
                </a:moveTo>
                <a:lnTo>
                  <a:pt x="819150" y="381000"/>
                </a:lnTo>
                <a:lnTo>
                  <a:pt x="647700" y="657225"/>
                </a:lnTo>
                <a:lnTo>
                  <a:pt x="361950" y="1009650"/>
                </a:lnTo>
                <a:lnTo>
                  <a:pt x="0" y="1228725"/>
                </a:lnTo>
                <a:lnTo>
                  <a:pt x="514350" y="1390650"/>
                </a:lnTo>
                <a:lnTo>
                  <a:pt x="1019175" y="1495425"/>
                </a:lnTo>
                <a:lnTo>
                  <a:pt x="1162050" y="1514475"/>
                </a:lnTo>
                <a:lnTo>
                  <a:pt x="1400175" y="1362075"/>
                </a:lnTo>
                <a:lnTo>
                  <a:pt x="1676400" y="942975"/>
                </a:lnTo>
                <a:lnTo>
                  <a:pt x="1647825" y="552450"/>
                </a:lnTo>
                <a:lnTo>
                  <a:pt x="1390650" y="190500"/>
                </a:lnTo>
                <a:lnTo>
                  <a:pt x="1095375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오른쪽 44">
            <a:extLst>
              <a:ext uri="{FF2B5EF4-FFF2-40B4-BE49-F238E27FC236}">
                <a16:creationId xmlns:a16="http://schemas.microsoft.com/office/drawing/2014/main" id="{F9BCE6C0-FD57-409F-91C3-4C18CA07298E}"/>
              </a:ext>
            </a:extLst>
          </p:cNvPr>
          <p:cNvSpPr/>
          <p:nvPr/>
        </p:nvSpPr>
        <p:spPr>
          <a:xfrm rot="17248918">
            <a:off x="8110847" y="5286870"/>
            <a:ext cx="899335" cy="2803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316CF4-8247-4D83-9658-657FEBDE0A6E}"/>
                  </a:ext>
                </a:extLst>
              </p:cNvPr>
              <p:cNvSpPr txBox="1"/>
              <p:nvPr/>
            </p:nvSpPr>
            <p:spPr>
              <a:xfrm>
                <a:off x="8299262" y="4705929"/>
                <a:ext cx="9437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solidFill>
                      <a:srgbClr val="FF0000"/>
                    </a:solidFill>
                  </a:rPr>
                  <a:t>크기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dirty="0"/>
                  <a:t> 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316CF4-8247-4D83-9658-657FEBDE0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262" y="4705929"/>
                <a:ext cx="943720" cy="369332"/>
              </a:xfrm>
              <a:prstGeom prst="rect">
                <a:avLst/>
              </a:prstGeom>
              <a:blipFill>
                <a:blip r:embed="rId5"/>
                <a:stretch>
                  <a:fillRect l="-5161"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화살표: 오른쪽 46">
            <a:extLst>
              <a:ext uri="{FF2B5EF4-FFF2-40B4-BE49-F238E27FC236}">
                <a16:creationId xmlns:a16="http://schemas.microsoft.com/office/drawing/2014/main" id="{F1B8053C-8A4A-488C-A1D9-22CAD3BD62BA}"/>
              </a:ext>
            </a:extLst>
          </p:cNvPr>
          <p:cNvSpPr/>
          <p:nvPr/>
        </p:nvSpPr>
        <p:spPr>
          <a:xfrm>
            <a:off x="10048486" y="5302999"/>
            <a:ext cx="899335" cy="280307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7A452B-702F-43D4-8685-105D008D63E9}"/>
              </a:ext>
            </a:extLst>
          </p:cNvPr>
          <p:cNvSpPr/>
          <p:nvPr/>
        </p:nvSpPr>
        <p:spPr>
          <a:xfrm>
            <a:off x="10846506" y="5243222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FFC000"/>
                </a:solidFill>
              </a:rPr>
              <a:t>검정력</a:t>
            </a:r>
            <a:endParaRPr lang="ko-KR" altLang="en-US" dirty="0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19FB50CE-04E9-4C10-8D6C-59391F9B3A96}"/>
              </a:ext>
            </a:extLst>
          </p:cNvPr>
          <p:cNvSpPr/>
          <p:nvPr/>
        </p:nvSpPr>
        <p:spPr>
          <a:xfrm>
            <a:off x="5648325" y="5343525"/>
            <a:ext cx="2114550" cy="590550"/>
          </a:xfrm>
          <a:custGeom>
            <a:avLst/>
            <a:gdLst>
              <a:gd name="connsiteX0" fmla="*/ 0 w 2114550"/>
              <a:gd name="connsiteY0" fmla="*/ 590550 h 590550"/>
              <a:gd name="connsiteX1" fmla="*/ 2114550 w 2114550"/>
              <a:gd name="connsiteY1" fmla="*/ 552450 h 590550"/>
              <a:gd name="connsiteX2" fmla="*/ 2000250 w 2114550"/>
              <a:gd name="connsiteY2" fmla="*/ 390525 h 590550"/>
              <a:gd name="connsiteX3" fmla="*/ 1924050 w 2114550"/>
              <a:gd name="connsiteY3" fmla="*/ 171450 h 590550"/>
              <a:gd name="connsiteX4" fmla="*/ 1952625 w 2114550"/>
              <a:gd name="connsiteY4" fmla="*/ 0 h 590550"/>
              <a:gd name="connsiteX5" fmla="*/ 0 w 2114550"/>
              <a:gd name="connsiteY5" fmla="*/ 590550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4550" h="590550">
                <a:moveTo>
                  <a:pt x="0" y="590550"/>
                </a:moveTo>
                <a:lnTo>
                  <a:pt x="2114550" y="552450"/>
                </a:lnTo>
                <a:lnTo>
                  <a:pt x="2000250" y="390525"/>
                </a:lnTo>
                <a:lnTo>
                  <a:pt x="1924050" y="171450"/>
                </a:lnTo>
                <a:lnTo>
                  <a:pt x="1952625" y="0"/>
                </a:lnTo>
                <a:lnTo>
                  <a:pt x="0" y="5905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2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2AD7A-88C8-4B97-A537-4D8AB59C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77F82D-45D9-4C76-8667-47BCB278D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X</a:t>
                </a:r>
                <a:r>
                  <a:rPr lang="ko-KR" altLang="en-US" sz="2000" dirty="0"/>
                  <a:t>를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2000" dirty="0"/>
                  <a:t> 분산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갖는 확률변수라고 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이 때</a:t>
                </a:r>
                <a:br>
                  <a:rPr lang="en-US" altLang="ko-KR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검증하고자 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X</a:t>
                </a:r>
                <a:r>
                  <a:rPr lang="ko-KR" altLang="en-US" sz="2000" dirty="0"/>
                  <a:t>에서 추출한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확률표본이고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을 각각 표본평균과 표본 분산이라 </a:t>
                </a:r>
                <a:r>
                  <a:rPr lang="ko-KR" altLang="en-US" sz="2000" dirty="0" err="1"/>
                  <a:t>할때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-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~ N(0,1) </a:t>
                </a:r>
                <a:r>
                  <a:rPr lang="ko-KR" altLang="en-US" sz="2000" dirty="0" err="1"/>
                  <a:t>인것을</a:t>
                </a:r>
                <a:r>
                  <a:rPr lang="ko-KR" altLang="en-US" sz="2000" dirty="0"/>
                  <a:t> 이용하면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2000" dirty="0"/>
                          <m:t>−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채택 에서 </a:t>
                </a:r>
                <a:r>
                  <a:rPr lang="ko-KR" altLang="en-US" sz="2000" dirty="0" err="1"/>
                  <a:t>검정력</a:t>
                </a:r>
                <a:r>
                  <a:rPr lang="ko-KR" altLang="en-US" sz="2000" dirty="0"/>
                  <a:t> 함수를 구하면 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/</m:t>
                    </m:r>
                    <m:rad>
                      <m:radPr>
                        <m:deg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977F82D-45D9-4C76-8667-47BCB278D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74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B1137-2DD8-48D3-9CE0-E3D30BE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D71470-87DA-45E0-BAFC-4729D6CF5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양측검정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단방향이 아니라 양방향의 가설을 모두 만족하는지 확인하는 것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크거나 작은 등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방향을 일방향으로 확정할 수 </a:t>
                </a:r>
                <a:r>
                  <a:rPr lang="ko-KR" altLang="en-US" sz="2000" dirty="0" err="1"/>
                  <a:t>없을때</a:t>
                </a:r>
                <a:r>
                  <a:rPr lang="ko-KR" altLang="en-US" sz="2000" dirty="0"/>
                  <a:t> 사용한다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3. X</a:t>
                </a:r>
                <a:r>
                  <a:rPr lang="ko-KR" altLang="en-US" sz="2000" dirty="0"/>
                  <a:t>가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sz="2000" dirty="0"/>
                  <a:t> 분산 </a:t>
                </a: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을 가진다고 할 때</a:t>
                </a:r>
                <a:r>
                  <a:rPr lang="en-US" altLang="ko-KR" sz="2000" dirty="0"/>
                  <a:t>,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를 검증한다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X</a:t>
                </a:r>
                <a:r>
                  <a:rPr lang="ko-KR" altLang="en-US" sz="2000" dirty="0"/>
                  <a:t>에서 추출한 </a:t>
                </a:r>
                <a:r>
                  <a:rPr lang="ko-KR" altLang="en-US" sz="2000" dirty="0" err="1"/>
                  <a:t>확률표본이고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각각 표본확률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표본분산 이라고 할 때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혹은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을 채택하는 것으로 실험을 정의한다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크기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𝑜𝑟</m:t>
                        </m:r>
                        <m:r>
                          <m:rPr>
                            <m:nor/>
                          </m:rPr>
                          <a:rPr lang="en-US" altLang="ko-KR" sz="2000" dirty="0" smtClean="0"/>
                          <m:t> 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altLang="ko-KR" sz="2000" dirty="0"/>
                  <a:t>]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lim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fName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limLow>
                          <m:limLow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</m:e>
                          <m:lim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lim>
                        </m:limLow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altLang="ko-KR" sz="2000" dirty="0"/>
                  <a:t>]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로서 고려될 필요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D71470-87DA-45E0-BAFC-4729D6CF5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270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B1137-2DD8-48D3-9CE0-E3D30BE5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D71470-87DA-45E0-BAFC-4729D6CF50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500" dirty="0"/>
                  <a:t>양측검정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/>
                  <a:t>3) </a:t>
                </a:r>
                <a:r>
                  <a:rPr lang="ko-KR" altLang="en-US" sz="1500" dirty="0"/>
                  <a:t>이 때</a:t>
                </a:r>
                <a:r>
                  <a:rPr lang="en-US" altLang="ko-KR" sz="1500" dirty="0"/>
                  <a:t>, </a:t>
                </a:r>
                <a:r>
                  <a:rPr lang="ko-KR" altLang="en-US" sz="1500" dirty="0" err="1"/>
                  <a:t>검정력</a:t>
                </a:r>
                <a:r>
                  <a:rPr lang="ko-KR" altLang="en-US" sz="1500" dirty="0"/>
                  <a:t> 함수는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ko-KR" sz="1500" dirty="0"/>
                          <m:t>−</m:t>
                        </m:r>
                        <m:sSub>
                          <m:sSubPr>
                            <m:ctrlP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5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500" dirty="0"/>
                  <a:t> ~ N(0,1)</a:t>
                </a:r>
                <a:r>
                  <a:rPr lang="ko-KR" altLang="en-US" sz="1500" dirty="0"/>
                  <a:t>을 이용하면</a:t>
                </a:r>
                <a:endParaRPr lang="en-US" altLang="ko-KR" sz="15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150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en-US" altLang="ko-KR" sz="15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1500" dirty="0"/>
                  <a:t>+</a:t>
                </a:r>
                <a:r>
                  <a:rPr lang="en-US" altLang="ko-KR" sz="15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5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5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5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15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ko-KR" alt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altLang="ko-KR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ko-KR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5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1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altLang="ko-KR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1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5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15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15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15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ko-KR" sz="15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5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altLang="ko-KR" sz="15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500" dirty="0"/>
                  <a:t> </a:t>
                </a:r>
              </a:p>
              <a:p>
                <a:pPr marL="0" indent="0">
                  <a:buNone/>
                </a:pP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/>
                  <a:t>4) </a:t>
                </a:r>
                <a:r>
                  <a:rPr lang="ko-KR" altLang="en-US" sz="1500" dirty="0"/>
                  <a:t>양측검정과 신뢰구간 사이에는 깊은 연관성이 있다</a:t>
                </a:r>
                <a:r>
                  <a:rPr lang="en-US" altLang="ko-KR" sz="15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500" dirty="0"/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5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15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500" dirty="0"/>
                  <a:t> </a:t>
                </a:r>
                <a:r>
                  <a:rPr lang="ko-KR" altLang="en-US" sz="1500" dirty="0"/>
                  <a:t>일때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 dirty="0"/>
                  <a:t> 를 채택하는 문제는</a:t>
                </a:r>
                <a:endParaRPr lang="en-US" altLang="ko-KR" sz="1500" dirty="0"/>
              </a:p>
              <a:p>
                <a:pPr marL="0" indent="0">
                  <a:buNone/>
                </a:pPr>
                <a:r>
                  <a:rPr lang="en-US" altLang="ko-KR" sz="1500" dirty="0"/>
                  <a:t>(2)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5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5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 , </m:t>
                    </m:r>
                    <m:acc>
                      <m:accPr>
                        <m:chr m:val="̅"/>
                        <m:ctrlPr>
                          <a:rPr lang="en-US" altLang="ko-KR" sz="15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5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f>
                      <m:fPr>
                        <m:ctrlP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5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1500" dirty="0"/>
                  <a:t>) </a:t>
                </a:r>
                <a:r>
                  <a:rPr lang="ko-KR" altLang="en-US" sz="1500" dirty="0" err="1"/>
                  <a:t>일때</a:t>
                </a:r>
                <a:r>
                  <a:rPr lang="ko-KR" altLang="en-US" sz="1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5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5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500" dirty="0"/>
                  <a:t> 를 채택하는 문제로 변환할 수 있다</a:t>
                </a:r>
                <a:r>
                  <a:rPr lang="en-US" altLang="ko-KR" sz="15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4D71470-87DA-45E0-BAFC-4729D6CF50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65FF35D-6D92-4CB7-B89E-DB4E8279F90B}"/>
              </a:ext>
            </a:extLst>
          </p:cNvPr>
          <p:cNvCxnSpPr>
            <a:cxnSpLocks/>
          </p:cNvCxnSpPr>
          <p:nvPr/>
        </p:nvCxnSpPr>
        <p:spPr>
          <a:xfrm flipV="1">
            <a:off x="2566852" y="4748757"/>
            <a:ext cx="0" cy="19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B93B474F-1416-4F81-8F37-3527DA77DD8E}"/>
              </a:ext>
            </a:extLst>
          </p:cNvPr>
          <p:cNvSpPr/>
          <p:nvPr/>
        </p:nvSpPr>
        <p:spPr>
          <a:xfrm>
            <a:off x="1156063" y="5062266"/>
            <a:ext cx="2821577" cy="1114697"/>
          </a:xfrm>
          <a:custGeom>
            <a:avLst/>
            <a:gdLst>
              <a:gd name="connsiteX0" fmla="*/ 0 w 2821577"/>
              <a:gd name="connsiteY0" fmla="*/ 1045028 h 1114697"/>
              <a:gd name="connsiteX1" fmla="*/ 644434 w 2821577"/>
              <a:gd name="connsiteY1" fmla="*/ 888274 h 1114697"/>
              <a:gd name="connsiteX2" fmla="*/ 1097280 w 2821577"/>
              <a:gd name="connsiteY2" fmla="*/ 226423 h 1114697"/>
              <a:gd name="connsiteX3" fmla="*/ 1410788 w 2821577"/>
              <a:gd name="connsiteY3" fmla="*/ 0 h 1114697"/>
              <a:gd name="connsiteX4" fmla="*/ 1733006 w 2821577"/>
              <a:gd name="connsiteY4" fmla="*/ 226423 h 1114697"/>
              <a:gd name="connsiteX5" fmla="*/ 1976846 w 2821577"/>
              <a:gd name="connsiteY5" fmla="*/ 844731 h 1114697"/>
              <a:gd name="connsiteX6" fmla="*/ 2821577 w 2821577"/>
              <a:gd name="connsiteY6" fmla="*/ 1114697 h 111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577" h="1114697">
                <a:moveTo>
                  <a:pt x="0" y="1045028"/>
                </a:moveTo>
                <a:cubicBezTo>
                  <a:pt x="230777" y="1034868"/>
                  <a:pt x="461554" y="1024708"/>
                  <a:pt x="644434" y="888274"/>
                </a:cubicBezTo>
                <a:cubicBezTo>
                  <a:pt x="827314" y="751840"/>
                  <a:pt x="969554" y="374469"/>
                  <a:pt x="1097280" y="226423"/>
                </a:cubicBezTo>
                <a:cubicBezTo>
                  <a:pt x="1225006" y="78377"/>
                  <a:pt x="1304834" y="0"/>
                  <a:pt x="1410788" y="0"/>
                </a:cubicBezTo>
                <a:cubicBezTo>
                  <a:pt x="1516742" y="0"/>
                  <a:pt x="1638663" y="85635"/>
                  <a:pt x="1733006" y="226423"/>
                </a:cubicBezTo>
                <a:cubicBezTo>
                  <a:pt x="1827349" y="367211"/>
                  <a:pt x="1795418" y="696685"/>
                  <a:pt x="1976846" y="844731"/>
                </a:cubicBezTo>
                <a:cubicBezTo>
                  <a:pt x="2158274" y="992777"/>
                  <a:pt x="2701109" y="1072606"/>
                  <a:pt x="2821577" y="1114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C12A89F-4E20-4E25-8DC2-B9A41804C06A}"/>
              </a:ext>
            </a:extLst>
          </p:cNvPr>
          <p:cNvCxnSpPr>
            <a:cxnSpLocks/>
          </p:cNvCxnSpPr>
          <p:nvPr/>
        </p:nvCxnSpPr>
        <p:spPr>
          <a:xfrm>
            <a:off x="914305" y="6267948"/>
            <a:ext cx="4888686" cy="23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4C82ACA-62AF-4F46-8655-584593E550C9}"/>
                  </a:ext>
                </a:extLst>
              </p:cNvPr>
              <p:cNvSpPr/>
              <p:nvPr/>
            </p:nvSpPr>
            <p:spPr>
              <a:xfrm>
                <a:off x="2460077" y="4692934"/>
                <a:ext cx="9586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4C82ACA-62AF-4F46-8655-584593E550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077" y="4692934"/>
                <a:ext cx="958660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CC2747-A951-434D-B06A-F403078997AB}"/>
              </a:ext>
            </a:extLst>
          </p:cNvPr>
          <p:cNvCxnSpPr>
            <a:cxnSpLocks/>
          </p:cNvCxnSpPr>
          <p:nvPr/>
        </p:nvCxnSpPr>
        <p:spPr>
          <a:xfrm>
            <a:off x="1762125" y="6176963"/>
            <a:ext cx="0" cy="230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6AC5880C-A1D4-4E8B-B75D-BDFEEF4AF814}"/>
              </a:ext>
            </a:extLst>
          </p:cNvPr>
          <p:cNvCxnSpPr>
            <a:cxnSpLocks/>
          </p:cNvCxnSpPr>
          <p:nvPr/>
        </p:nvCxnSpPr>
        <p:spPr>
          <a:xfrm>
            <a:off x="3405144" y="6176963"/>
            <a:ext cx="0" cy="230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id="{F93FE8A7-F83B-4976-B63F-61319D1C540B}"/>
              </a:ext>
            </a:extLst>
          </p:cNvPr>
          <p:cNvSpPr/>
          <p:nvPr/>
        </p:nvSpPr>
        <p:spPr>
          <a:xfrm>
            <a:off x="1209675" y="5997574"/>
            <a:ext cx="552450" cy="276225"/>
          </a:xfrm>
          <a:custGeom>
            <a:avLst/>
            <a:gdLst>
              <a:gd name="connsiteX0" fmla="*/ 542925 w 552450"/>
              <a:gd name="connsiteY0" fmla="*/ 257175 h 276225"/>
              <a:gd name="connsiteX1" fmla="*/ 552450 w 552450"/>
              <a:gd name="connsiteY1" fmla="*/ 0 h 276225"/>
              <a:gd name="connsiteX2" fmla="*/ 361950 w 552450"/>
              <a:gd name="connsiteY2" fmla="*/ 76200 h 276225"/>
              <a:gd name="connsiteX3" fmla="*/ 228600 w 552450"/>
              <a:gd name="connsiteY3" fmla="*/ 95250 h 276225"/>
              <a:gd name="connsiteX4" fmla="*/ 0 w 552450"/>
              <a:gd name="connsiteY4" fmla="*/ 95250 h 276225"/>
              <a:gd name="connsiteX5" fmla="*/ 9525 w 552450"/>
              <a:gd name="connsiteY5" fmla="*/ 276225 h 276225"/>
              <a:gd name="connsiteX6" fmla="*/ 542925 w 552450"/>
              <a:gd name="connsiteY6" fmla="*/ 2571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276225">
                <a:moveTo>
                  <a:pt x="542925" y="257175"/>
                </a:moveTo>
                <a:lnTo>
                  <a:pt x="552450" y="0"/>
                </a:lnTo>
                <a:lnTo>
                  <a:pt x="361950" y="76200"/>
                </a:lnTo>
                <a:lnTo>
                  <a:pt x="228600" y="95250"/>
                </a:lnTo>
                <a:lnTo>
                  <a:pt x="0" y="95250"/>
                </a:lnTo>
                <a:lnTo>
                  <a:pt x="9525" y="276225"/>
                </a:lnTo>
                <a:lnTo>
                  <a:pt x="542925" y="2571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0C6EBDE0-F3AB-43C0-A743-2FDC2C71A049}"/>
              </a:ext>
            </a:extLst>
          </p:cNvPr>
          <p:cNvSpPr/>
          <p:nvPr/>
        </p:nvSpPr>
        <p:spPr>
          <a:xfrm>
            <a:off x="3400425" y="6054724"/>
            <a:ext cx="561975" cy="200025"/>
          </a:xfrm>
          <a:custGeom>
            <a:avLst/>
            <a:gdLst>
              <a:gd name="connsiteX0" fmla="*/ 0 w 561975"/>
              <a:gd name="connsiteY0" fmla="*/ 180975 h 200025"/>
              <a:gd name="connsiteX1" fmla="*/ 9525 w 561975"/>
              <a:gd name="connsiteY1" fmla="*/ 0 h 200025"/>
              <a:gd name="connsiteX2" fmla="*/ 285750 w 561975"/>
              <a:gd name="connsiteY2" fmla="*/ 47625 h 200025"/>
              <a:gd name="connsiteX3" fmla="*/ 485775 w 561975"/>
              <a:gd name="connsiteY3" fmla="*/ 85725 h 200025"/>
              <a:gd name="connsiteX4" fmla="*/ 561975 w 561975"/>
              <a:gd name="connsiteY4" fmla="*/ 114300 h 200025"/>
              <a:gd name="connsiteX5" fmla="*/ 561975 w 561975"/>
              <a:gd name="connsiteY5" fmla="*/ 200025 h 200025"/>
              <a:gd name="connsiteX6" fmla="*/ 0 w 561975"/>
              <a:gd name="connsiteY6" fmla="*/ 18097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200025">
                <a:moveTo>
                  <a:pt x="0" y="180975"/>
                </a:moveTo>
                <a:lnTo>
                  <a:pt x="9525" y="0"/>
                </a:lnTo>
                <a:lnTo>
                  <a:pt x="285750" y="47625"/>
                </a:lnTo>
                <a:lnTo>
                  <a:pt x="485775" y="85725"/>
                </a:lnTo>
                <a:lnTo>
                  <a:pt x="561975" y="114300"/>
                </a:lnTo>
                <a:lnTo>
                  <a:pt x="561975" y="200025"/>
                </a:lnTo>
                <a:lnTo>
                  <a:pt x="0" y="1809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A6582DBA-5E79-4E22-8836-094D29FA4450}"/>
              </a:ext>
            </a:extLst>
          </p:cNvPr>
          <p:cNvCxnSpPr>
            <a:cxnSpLocks/>
          </p:cNvCxnSpPr>
          <p:nvPr/>
        </p:nvCxnSpPr>
        <p:spPr>
          <a:xfrm>
            <a:off x="2960470" y="6135686"/>
            <a:ext cx="0" cy="200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74632-A53B-4484-A5B9-69D53B69EF90}"/>
                  </a:ext>
                </a:extLst>
              </p:cNvPr>
              <p:cNvSpPr txBox="1"/>
              <p:nvPr/>
            </p:nvSpPr>
            <p:spPr>
              <a:xfrm>
                <a:off x="2762050" y="6260839"/>
                <a:ext cx="396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574632-A53B-4484-A5B9-69D53B69E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050" y="6260839"/>
                <a:ext cx="396840" cy="369332"/>
              </a:xfrm>
              <a:prstGeom prst="rect">
                <a:avLst/>
              </a:prstGeom>
              <a:blipFill>
                <a:blip r:embed="rId4"/>
                <a:stretch>
                  <a:fillRect r="-2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24DC3606-FB78-41C7-AD08-E69D03304975}"/>
              </a:ext>
            </a:extLst>
          </p:cNvPr>
          <p:cNvSpPr/>
          <p:nvPr/>
        </p:nvSpPr>
        <p:spPr>
          <a:xfrm>
            <a:off x="2839710" y="5062267"/>
            <a:ext cx="2821577" cy="1236936"/>
          </a:xfrm>
          <a:custGeom>
            <a:avLst/>
            <a:gdLst>
              <a:gd name="connsiteX0" fmla="*/ 0 w 2821577"/>
              <a:gd name="connsiteY0" fmla="*/ 1045028 h 1114697"/>
              <a:gd name="connsiteX1" fmla="*/ 644434 w 2821577"/>
              <a:gd name="connsiteY1" fmla="*/ 888274 h 1114697"/>
              <a:gd name="connsiteX2" fmla="*/ 1097280 w 2821577"/>
              <a:gd name="connsiteY2" fmla="*/ 226423 h 1114697"/>
              <a:gd name="connsiteX3" fmla="*/ 1410788 w 2821577"/>
              <a:gd name="connsiteY3" fmla="*/ 0 h 1114697"/>
              <a:gd name="connsiteX4" fmla="*/ 1733006 w 2821577"/>
              <a:gd name="connsiteY4" fmla="*/ 226423 h 1114697"/>
              <a:gd name="connsiteX5" fmla="*/ 1976846 w 2821577"/>
              <a:gd name="connsiteY5" fmla="*/ 844731 h 1114697"/>
              <a:gd name="connsiteX6" fmla="*/ 2821577 w 2821577"/>
              <a:gd name="connsiteY6" fmla="*/ 1114697 h 111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577" h="1114697">
                <a:moveTo>
                  <a:pt x="0" y="1045028"/>
                </a:moveTo>
                <a:cubicBezTo>
                  <a:pt x="230777" y="1034868"/>
                  <a:pt x="461554" y="1024708"/>
                  <a:pt x="644434" y="888274"/>
                </a:cubicBezTo>
                <a:cubicBezTo>
                  <a:pt x="827314" y="751840"/>
                  <a:pt x="969554" y="374469"/>
                  <a:pt x="1097280" y="226423"/>
                </a:cubicBezTo>
                <a:cubicBezTo>
                  <a:pt x="1225006" y="78377"/>
                  <a:pt x="1304834" y="0"/>
                  <a:pt x="1410788" y="0"/>
                </a:cubicBezTo>
                <a:cubicBezTo>
                  <a:pt x="1516742" y="0"/>
                  <a:pt x="1638663" y="85635"/>
                  <a:pt x="1733006" y="226423"/>
                </a:cubicBezTo>
                <a:cubicBezTo>
                  <a:pt x="1827349" y="367211"/>
                  <a:pt x="1795418" y="696685"/>
                  <a:pt x="1976846" y="844731"/>
                </a:cubicBezTo>
                <a:cubicBezTo>
                  <a:pt x="2158274" y="992777"/>
                  <a:pt x="2701109" y="1072606"/>
                  <a:pt x="2821577" y="1114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F2BA8EC-E197-414C-8CFA-6174BC9094BE}"/>
              </a:ext>
            </a:extLst>
          </p:cNvPr>
          <p:cNvCxnSpPr>
            <a:cxnSpLocks/>
          </p:cNvCxnSpPr>
          <p:nvPr/>
        </p:nvCxnSpPr>
        <p:spPr>
          <a:xfrm flipV="1">
            <a:off x="4262302" y="4692934"/>
            <a:ext cx="0" cy="19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FCEEF31-8A93-4B60-9778-2A8C87DB0936}"/>
                  </a:ext>
                </a:extLst>
              </p:cNvPr>
              <p:cNvSpPr/>
              <p:nvPr/>
            </p:nvSpPr>
            <p:spPr>
              <a:xfrm>
                <a:off x="4250497" y="4694751"/>
                <a:ext cx="9586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&gt;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0FCEEF31-8A93-4B60-9778-2A8C87DB09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0497" y="4694751"/>
                <a:ext cx="95866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화살표: 왼쪽/오른쪽 45">
            <a:extLst>
              <a:ext uri="{FF2B5EF4-FFF2-40B4-BE49-F238E27FC236}">
                <a16:creationId xmlns:a16="http://schemas.microsoft.com/office/drawing/2014/main" id="{2AED9686-5E7B-4F76-B26C-F9C4FB226EE5}"/>
              </a:ext>
            </a:extLst>
          </p:cNvPr>
          <p:cNvSpPr/>
          <p:nvPr/>
        </p:nvSpPr>
        <p:spPr>
          <a:xfrm>
            <a:off x="5905500" y="5353050"/>
            <a:ext cx="1590675" cy="37147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132E437-38EB-4166-B06F-83C4EF23CF9D}"/>
              </a:ext>
            </a:extLst>
          </p:cNvPr>
          <p:cNvCxnSpPr>
            <a:cxnSpLocks/>
          </p:cNvCxnSpPr>
          <p:nvPr/>
        </p:nvCxnSpPr>
        <p:spPr>
          <a:xfrm flipV="1">
            <a:off x="8767525" y="4804580"/>
            <a:ext cx="0" cy="19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1D17EBED-0406-4817-944A-FD8C5C6D3FE9}"/>
              </a:ext>
            </a:extLst>
          </p:cNvPr>
          <p:cNvSpPr/>
          <p:nvPr/>
        </p:nvSpPr>
        <p:spPr>
          <a:xfrm>
            <a:off x="7356736" y="5118089"/>
            <a:ext cx="2821577" cy="1114697"/>
          </a:xfrm>
          <a:custGeom>
            <a:avLst/>
            <a:gdLst>
              <a:gd name="connsiteX0" fmla="*/ 0 w 2821577"/>
              <a:gd name="connsiteY0" fmla="*/ 1045028 h 1114697"/>
              <a:gd name="connsiteX1" fmla="*/ 644434 w 2821577"/>
              <a:gd name="connsiteY1" fmla="*/ 888274 h 1114697"/>
              <a:gd name="connsiteX2" fmla="*/ 1097280 w 2821577"/>
              <a:gd name="connsiteY2" fmla="*/ 226423 h 1114697"/>
              <a:gd name="connsiteX3" fmla="*/ 1410788 w 2821577"/>
              <a:gd name="connsiteY3" fmla="*/ 0 h 1114697"/>
              <a:gd name="connsiteX4" fmla="*/ 1733006 w 2821577"/>
              <a:gd name="connsiteY4" fmla="*/ 226423 h 1114697"/>
              <a:gd name="connsiteX5" fmla="*/ 1976846 w 2821577"/>
              <a:gd name="connsiteY5" fmla="*/ 844731 h 1114697"/>
              <a:gd name="connsiteX6" fmla="*/ 2821577 w 2821577"/>
              <a:gd name="connsiteY6" fmla="*/ 1114697 h 1114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577" h="1114697">
                <a:moveTo>
                  <a:pt x="0" y="1045028"/>
                </a:moveTo>
                <a:cubicBezTo>
                  <a:pt x="230777" y="1034868"/>
                  <a:pt x="461554" y="1024708"/>
                  <a:pt x="644434" y="888274"/>
                </a:cubicBezTo>
                <a:cubicBezTo>
                  <a:pt x="827314" y="751840"/>
                  <a:pt x="969554" y="374469"/>
                  <a:pt x="1097280" y="226423"/>
                </a:cubicBezTo>
                <a:cubicBezTo>
                  <a:pt x="1225006" y="78377"/>
                  <a:pt x="1304834" y="0"/>
                  <a:pt x="1410788" y="0"/>
                </a:cubicBezTo>
                <a:cubicBezTo>
                  <a:pt x="1516742" y="0"/>
                  <a:pt x="1638663" y="85635"/>
                  <a:pt x="1733006" y="226423"/>
                </a:cubicBezTo>
                <a:cubicBezTo>
                  <a:pt x="1827349" y="367211"/>
                  <a:pt x="1795418" y="696685"/>
                  <a:pt x="1976846" y="844731"/>
                </a:cubicBezTo>
                <a:cubicBezTo>
                  <a:pt x="2158274" y="992777"/>
                  <a:pt x="2701109" y="1072606"/>
                  <a:pt x="2821577" y="111469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6CBFBCC-267F-4203-BB7B-D059D901BF3C}"/>
              </a:ext>
            </a:extLst>
          </p:cNvPr>
          <p:cNvCxnSpPr>
            <a:cxnSpLocks/>
          </p:cNvCxnSpPr>
          <p:nvPr/>
        </p:nvCxnSpPr>
        <p:spPr>
          <a:xfrm>
            <a:off x="7114978" y="6323771"/>
            <a:ext cx="3143447" cy="1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8C4642A-4191-4322-AA39-B08F8ED5110F}"/>
                  </a:ext>
                </a:extLst>
              </p:cNvPr>
              <p:cNvSpPr/>
              <p:nvPr/>
            </p:nvSpPr>
            <p:spPr>
              <a:xfrm>
                <a:off x="8432597" y="4642519"/>
                <a:ext cx="9586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8C4642A-4191-4322-AA39-B08F8ED511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597" y="4642519"/>
                <a:ext cx="95866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3F9E540B-9CCD-4988-89C8-A411D403199C}"/>
              </a:ext>
            </a:extLst>
          </p:cNvPr>
          <p:cNvCxnSpPr>
            <a:cxnSpLocks/>
          </p:cNvCxnSpPr>
          <p:nvPr/>
        </p:nvCxnSpPr>
        <p:spPr>
          <a:xfrm>
            <a:off x="7962798" y="6232786"/>
            <a:ext cx="0" cy="230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429E8D2-766D-494F-9391-17C1CA35D083}"/>
              </a:ext>
            </a:extLst>
          </p:cNvPr>
          <p:cNvCxnSpPr>
            <a:cxnSpLocks/>
          </p:cNvCxnSpPr>
          <p:nvPr/>
        </p:nvCxnSpPr>
        <p:spPr>
          <a:xfrm>
            <a:off x="9605817" y="6232786"/>
            <a:ext cx="0" cy="2301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0AD82FF6-E323-4BA6-8570-5753A101464E}"/>
              </a:ext>
            </a:extLst>
          </p:cNvPr>
          <p:cNvSpPr/>
          <p:nvPr/>
        </p:nvSpPr>
        <p:spPr>
          <a:xfrm>
            <a:off x="7410348" y="6053397"/>
            <a:ext cx="552450" cy="276225"/>
          </a:xfrm>
          <a:custGeom>
            <a:avLst/>
            <a:gdLst>
              <a:gd name="connsiteX0" fmla="*/ 542925 w 552450"/>
              <a:gd name="connsiteY0" fmla="*/ 257175 h 276225"/>
              <a:gd name="connsiteX1" fmla="*/ 552450 w 552450"/>
              <a:gd name="connsiteY1" fmla="*/ 0 h 276225"/>
              <a:gd name="connsiteX2" fmla="*/ 361950 w 552450"/>
              <a:gd name="connsiteY2" fmla="*/ 76200 h 276225"/>
              <a:gd name="connsiteX3" fmla="*/ 228600 w 552450"/>
              <a:gd name="connsiteY3" fmla="*/ 95250 h 276225"/>
              <a:gd name="connsiteX4" fmla="*/ 0 w 552450"/>
              <a:gd name="connsiteY4" fmla="*/ 95250 h 276225"/>
              <a:gd name="connsiteX5" fmla="*/ 9525 w 552450"/>
              <a:gd name="connsiteY5" fmla="*/ 276225 h 276225"/>
              <a:gd name="connsiteX6" fmla="*/ 542925 w 552450"/>
              <a:gd name="connsiteY6" fmla="*/ 25717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450" h="276225">
                <a:moveTo>
                  <a:pt x="542925" y="257175"/>
                </a:moveTo>
                <a:lnTo>
                  <a:pt x="552450" y="0"/>
                </a:lnTo>
                <a:lnTo>
                  <a:pt x="361950" y="76200"/>
                </a:lnTo>
                <a:lnTo>
                  <a:pt x="228600" y="95250"/>
                </a:lnTo>
                <a:lnTo>
                  <a:pt x="0" y="95250"/>
                </a:lnTo>
                <a:lnTo>
                  <a:pt x="9525" y="276225"/>
                </a:lnTo>
                <a:lnTo>
                  <a:pt x="542925" y="2571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BB46430A-B10E-45E4-A633-8CD0FAF6978D}"/>
              </a:ext>
            </a:extLst>
          </p:cNvPr>
          <p:cNvSpPr/>
          <p:nvPr/>
        </p:nvSpPr>
        <p:spPr>
          <a:xfrm>
            <a:off x="9601098" y="6110547"/>
            <a:ext cx="561975" cy="200025"/>
          </a:xfrm>
          <a:custGeom>
            <a:avLst/>
            <a:gdLst>
              <a:gd name="connsiteX0" fmla="*/ 0 w 561975"/>
              <a:gd name="connsiteY0" fmla="*/ 180975 h 200025"/>
              <a:gd name="connsiteX1" fmla="*/ 9525 w 561975"/>
              <a:gd name="connsiteY1" fmla="*/ 0 h 200025"/>
              <a:gd name="connsiteX2" fmla="*/ 285750 w 561975"/>
              <a:gd name="connsiteY2" fmla="*/ 47625 h 200025"/>
              <a:gd name="connsiteX3" fmla="*/ 485775 w 561975"/>
              <a:gd name="connsiteY3" fmla="*/ 85725 h 200025"/>
              <a:gd name="connsiteX4" fmla="*/ 561975 w 561975"/>
              <a:gd name="connsiteY4" fmla="*/ 114300 h 200025"/>
              <a:gd name="connsiteX5" fmla="*/ 561975 w 561975"/>
              <a:gd name="connsiteY5" fmla="*/ 200025 h 200025"/>
              <a:gd name="connsiteX6" fmla="*/ 0 w 561975"/>
              <a:gd name="connsiteY6" fmla="*/ 180975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1975" h="200025">
                <a:moveTo>
                  <a:pt x="0" y="180975"/>
                </a:moveTo>
                <a:lnTo>
                  <a:pt x="9525" y="0"/>
                </a:lnTo>
                <a:lnTo>
                  <a:pt x="285750" y="47625"/>
                </a:lnTo>
                <a:lnTo>
                  <a:pt x="485775" y="85725"/>
                </a:lnTo>
                <a:lnTo>
                  <a:pt x="561975" y="114300"/>
                </a:lnTo>
                <a:lnTo>
                  <a:pt x="561975" y="200025"/>
                </a:lnTo>
                <a:lnTo>
                  <a:pt x="0" y="18097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DF14CC2-E3FE-4C85-B8E7-4366FDC3567C}"/>
              </a:ext>
            </a:extLst>
          </p:cNvPr>
          <p:cNvCxnSpPr>
            <a:cxnSpLocks/>
          </p:cNvCxnSpPr>
          <p:nvPr/>
        </p:nvCxnSpPr>
        <p:spPr>
          <a:xfrm>
            <a:off x="9161143" y="6191509"/>
            <a:ext cx="0" cy="2000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E4AFB-0E3C-4ECF-A26F-413E1C0FFB9A}"/>
                  </a:ext>
                </a:extLst>
              </p:cNvPr>
              <p:cNvSpPr txBox="1"/>
              <p:nvPr/>
            </p:nvSpPr>
            <p:spPr>
              <a:xfrm>
                <a:off x="8726050" y="6335700"/>
                <a:ext cx="905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66E4AFB-0E3C-4ECF-A26F-413E1C0F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050" y="6335700"/>
                <a:ext cx="905177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027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2A8BF-A31F-45BD-9A6C-50431D4C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498F22-D2C8-48B7-A29F-DD5CEA0FB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확률화 검정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을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2000" dirty="0"/>
                  <a:t> 가지는 확률표본이라고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&gt;0.1</m:t>
                    </m:r>
                  </m:oMath>
                </a14:m>
                <a:r>
                  <a:rPr lang="ko-KR" altLang="en-US" sz="2000" dirty="0"/>
                  <a:t> 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기각역이 </a:t>
                </a: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ko-KR" altLang="en-US" sz="2000" dirty="0"/>
                  <a:t> 이고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ko-KR" alt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  <m:sup>
                            <m:nary>
                              <m:naryPr>
                                <m:chr m:val="∑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sSup>
                          <m:sSup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ko-KR" altLang="en-US" sz="2000" dirty="0"/>
                  <a:t> 인 통계량이라고 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P(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≥3)=1−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1 – 0.92 = 0.080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/>
                  <a:t>P(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)=1−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1 – 0.981 = 0.019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000" dirty="0"/>
                  <a:t>를 정확히 </a:t>
                </a:r>
                <a:r>
                  <a:rPr lang="en-US" altLang="ko-KR" sz="2000" dirty="0"/>
                  <a:t>0.05</a:t>
                </a:r>
                <a:r>
                  <a:rPr lang="ko-KR" altLang="en-US" sz="2000" dirty="0"/>
                  <a:t>로 잡기를 원하는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베르누이 분포를 이용할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W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P(w=</a:t>
                </a:r>
                <a:r>
                  <a:rPr lang="ko-KR" altLang="en-US" sz="2000" dirty="0"/>
                  <a:t>성공</a:t>
                </a:r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𝟎𝟓𝟎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𝟎𝟏𝟗</m:t>
                        </m:r>
                      </m:num>
                      <m:den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𝟎𝟖𝟎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𝟎𝟏𝟗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𝟑𝟏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𝟔𝟏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베르누이 분포를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한다면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기각규칙은 </a:t>
                </a: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ko-KR" altLang="en-US" sz="2000" dirty="0"/>
                  <a:t> 이거나 </a:t>
                </a: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=3 </m:t>
                    </m:r>
                  </m:oMath>
                </a14:m>
                <a:r>
                  <a:rPr lang="ko-KR" altLang="en-US" sz="2000" dirty="0"/>
                  <a:t>이면서 </a:t>
                </a:r>
                <a:r>
                  <a:rPr lang="en-US" altLang="ko-KR" sz="2000" dirty="0"/>
                  <a:t>w=</a:t>
                </a:r>
                <a:r>
                  <a:rPr lang="ko-KR" altLang="en-US" sz="2000" dirty="0"/>
                  <a:t>성공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P(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≥4)+ </m:t>
                    </m:r>
                  </m:oMath>
                </a14:m>
                <a:r>
                  <a:rPr lang="en-US" altLang="ko-KR" sz="2000" dirty="0"/>
                  <a:t>P({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=3}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altLang="ko-KR" sz="2000" dirty="0" smtClean="0"/>
                      <m:t>{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Y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W</a:t>
                </a:r>
                <a:r>
                  <a:rPr lang="ko-KR" altLang="en-US" sz="2000" dirty="0"/>
                  <a:t>는 독립이므로</a:t>
                </a:r>
                <a:r>
                  <a:rPr lang="en-US" altLang="ko-KR" sz="2000" dirty="0"/>
                  <a:t>, P(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≥4)+ </m:t>
                    </m:r>
                  </m:oMath>
                </a14:m>
                <a:r>
                  <a:rPr lang="en-US" altLang="ko-KR" sz="2000" dirty="0"/>
                  <a:t>P(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=3)∙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공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0.019+0.061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𝟑𝟏</m:t>
                        </m:r>
                      </m:num>
                      <m:den>
                        <m:r>
                          <a:rPr lang="en-US" altLang="ko-KR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𝟔𝟏</m:t>
                        </m:r>
                      </m:den>
                    </m:f>
                  </m:oMath>
                </a14:m>
                <a:r>
                  <a:rPr lang="en-US" altLang="ko-KR" sz="2000" dirty="0"/>
                  <a:t>  = 0.05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:r>
                  <a:rPr lang="ko-KR" altLang="en-US" sz="2000" dirty="0"/>
                  <a:t>이 경우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≥4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또는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동시에 </a:t>
                </a:r>
                <a14:m>
                  <m:oMath xmlns:m="http://schemas.openxmlformats.org/officeDocument/2006/math"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ko-KR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성</m:t>
                    </m:r>
                    <m:r>
                      <a:rPr lang="ko-KR" altLang="en-US" sz="2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공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은 이 검정의 기각역이 된다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498F22-D2C8-48B7-A29F-DD5CEA0FB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20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778</Words>
  <Application>Microsoft Office PowerPoint</Application>
  <PresentationFormat>와이드스크린</PresentationFormat>
  <Paragraphs>98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가설검정</vt:lpstr>
      <vt:lpstr>정의</vt:lpstr>
      <vt:lpstr>정의</vt:lpstr>
      <vt:lpstr>정의</vt:lpstr>
      <vt:lpstr>정의</vt:lpstr>
      <vt:lpstr>예제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가설검정</dc:title>
  <dc:creator>Kwon JongIk</dc:creator>
  <cp:lastModifiedBy>Kwon JongIk</cp:lastModifiedBy>
  <cp:revision>18</cp:revision>
  <dcterms:created xsi:type="dcterms:W3CDTF">2019-12-29T10:27:03Z</dcterms:created>
  <dcterms:modified xsi:type="dcterms:W3CDTF">2019-12-29T15:09:44Z</dcterms:modified>
</cp:coreProperties>
</file>