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303F-F4BA-40C7-8144-692E49A2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868FA-CC3F-401B-A713-2C05BC882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12741-2705-41A8-B61F-F2B48A2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4D09E-D375-4B20-9C63-32E91BE5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EDCF9-44B8-48D2-9B02-DEC43FA8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E1CC0-5488-4249-94C5-8FF7B1A0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64127-04D8-4A71-B5E9-56E01A5F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4395F-0DE2-4A25-8017-99CF7386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1ED6C-90BF-431E-AFA4-27124B8B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A2F52-F06E-4512-B212-CD8CAC39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C5A37-D8EE-48CC-BC52-F4B272E42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6F420-D633-435F-B586-CB19CCEF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ADC1F-4A51-4027-990B-38F22638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5AB5A-B712-43B7-96F5-1B81B937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E6DD5-2EFC-428A-B8D1-DD3B91C8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55B3E-E329-46DF-947F-80853AAC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35CE2-E0A7-4190-A429-55BC9509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5554-6925-4101-B30B-556061F6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0CDF9-CFC0-44D8-B707-F916F556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93D6E-8493-40F9-8ED6-0540E4E6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4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9762-F07D-44AB-A661-FDACDF99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C2F45-9175-4260-B00B-1AB9E087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76857-E2D1-4BED-9960-0A598432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FCD0-D059-4EFF-8A8C-C15838E6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687E8-6907-40BF-88F1-C06CFE94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1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4E8E-9A3F-49CF-BBE7-6B7E968A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B6A4C-735B-4F73-8FD6-A1BA89C72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49750-0810-4CC6-AEF0-5B9BABCD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89D03-7E98-4ACA-A498-60CCB25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1F719-503F-48F0-80A4-75979D8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1CF01-C229-4238-AE97-937DD97E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34B7E-0A34-4548-8520-9EC52A40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B5150-B4E8-43AB-A3CD-11CF69F5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75E8B-EBD1-40B4-941F-52F88F4D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800E2-BA1F-4746-BB81-4C6BE027A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0F282-E844-45D9-9096-A0833DE46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3EF0C-C2BA-4800-8758-F62F8CF7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918EE-3E85-4785-82D7-6560946A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275BE-0C2D-439D-91D1-C86F87F8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4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DFEEF-759D-4D9C-BE79-DB7755FD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525D4B-8C49-48DF-A5B7-2F2AFE27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FC06D-53A1-4642-85B2-34F74547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AEF6A-BD3C-4FF4-B49B-0D60A10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0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A34806-4C9C-4A46-A6FA-7C5BA11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1D7DC1-B7A9-446D-A30D-F4D6E68F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8A2F5-C743-4FC1-AF3D-37077486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6170C-47B2-4C3E-AF4D-CDC25576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A311-7DAA-459D-84FD-1F8D2225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92B08-2240-48CA-96D5-14A74B46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A2E26-D14E-4476-BF7D-406DC86B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E2859-7B01-4DEB-84D5-53966E30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9AA3D-058F-4E4A-BC87-6AD1603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08CCE-14A4-45B4-9975-30C1EB7A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C91F29-6A46-44A1-ABA5-1790545BA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3E3FA-2679-4EBE-9D32-396B6369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95180-F473-45B6-B982-9617BF4D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E7B0E-DA3D-475C-B05E-B17E0B5E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DE311-0732-4816-89F4-F3B1BF1A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ED7F4-1A06-40B2-A1C4-93333FE5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058F7-6A61-4080-805F-81B071A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775D-91E3-41EC-ACE5-9F9A32DB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F222-E0B1-42F6-9C73-C604B7DF7516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E39-6EDA-4516-8C69-0CDD9CBDC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D1308-44FA-4C70-8F2D-593032F17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31CF-BDED-4D31-A913-1C7270804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8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CC1E-5F04-41DB-ABAB-E7C3A78FC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중심극한정리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EB8CE-F8B3-44EC-95AD-22CF39009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0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중심극한정리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이 극한은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(0,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의 적률생성함수이다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2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9E86-CD66-4422-A37D-11A54F9C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9892B9-FDED-4034-A5A9-D9E4E6024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대한 </a:t>
                </a:r>
                <a:r>
                  <a:rPr lang="ko-KR" altLang="en-US" sz="2000" dirty="0" err="1"/>
                  <a:t>대표본</a:t>
                </a:r>
                <a:r>
                  <a:rPr lang="ko-KR" altLang="en-US" sz="2000" dirty="0"/>
                  <a:t> 추론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~N(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확률변수에서 추출한 확률표본이라고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, S</a:t>
                </a:r>
                <a:r>
                  <a:rPr lang="ko-KR" altLang="en-US" sz="2000" dirty="0"/>
                  <a:t>를 표본평균과 </a:t>
                </a:r>
                <a:r>
                  <a:rPr lang="ko-KR" altLang="en-US" sz="2000" dirty="0" err="1"/>
                  <a:t>표본표준편차라고</a:t>
                </a:r>
                <a:r>
                  <a:rPr lang="ko-KR" altLang="en-US" sz="2000" dirty="0"/>
                  <a:t> 한다면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인데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1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그렇기 때문에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9892B9-FDED-4034-A5A9-D9E4E6024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4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B60E-7528-4524-9D38-6FCB2BA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2A5E7-CC0C-4AC7-BBD5-95C5A5DA5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이항분포에 대한 정규화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b(1,p)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~b(</a:t>
                </a:r>
                <a:r>
                  <a:rPr lang="en-US" altLang="ko-KR" sz="2000" dirty="0" err="1"/>
                  <a:t>n,p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1800" dirty="0"/>
                  <a:t>앞서 구한대로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의 극한분포는 </a:t>
                </a:r>
                <a:r>
                  <a:rPr lang="ko-KR" altLang="en-US" sz="1800" dirty="0" err="1"/>
                  <a:t>푸아송분포를</a:t>
                </a:r>
                <a:r>
                  <a:rPr lang="ko-KR" altLang="en-US" sz="1800" dirty="0"/>
                  <a:t> 따르지만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한편으로는 극한 정규분포이기도 하다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rad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~ N(0,1) </a:t>
                </a:r>
                <a:r>
                  <a:rPr lang="ko-KR" altLang="en-US" sz="1800" dirty="0"/>
                  <a:t>이고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en-US" altLang="ko-KR" sz="1800" dirty="0"/>
                  <a:t>N = 100, p = 1/2 , P(Y={48,49,50,51,52})</a:t>
                </a:r>
                <a:r>
                  <a:rPr lang="ko-KR" altLang="en-US" sz="1800" dirty="0"/>
                  <a:t>라고 할 때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 P(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47.5&lt;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&lt;52.5)</m:t>
                    </m:r>
                  </m:oMath>
                </a14:m>
                <a:r>
                  <a:rPr lang="en-US" altLang="ko-KR" sz="1800" dirty="0"/>
                  <a:t> = 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47.5−50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−50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52.5</m:t>
                            </m: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−50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800" dirty="0"/>
                  <a:t>) = p(-0.5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−50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ko-KR" sz="1800" dirty="0"/>
                  <a:t>)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2A5E7-CC0C-4AC7-BBD5-95C5A5DA5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6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B60E-7528-4524-9D38-6FCB2BA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2A5E7-CC0C-4AC7-BBD5-95C5A5DA5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P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모를때</a:t>
                </a:r>
                <a:r>
                  <a:rPr lang="ko-KR" altLang="en-US" sz="2000" dirty="0"/>
                  <a:t> 극한 정규분포의 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=b(</a:t>
                </a:r>
                <a:r>
                  <a:rPr lang="en-US" altLang="ko-KR" sz="2000" dirty="0" err="1"/>
                  <a:t>n,p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N(p,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에 의존하지 않고 구하기 위해서 이를 테일러 전개하면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u(p) + u’(p)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-p)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2000" dirty="0"/>
                  <a:t>법으로 이 분포를 추측하면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분포는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N(u(p),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미분방정식으로 바꾸면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해는 </a:t>
                </a:r>
                <a:r>
                  <a:rPr lang="en-US" altLang="ko-KR" sz="2000" dirty="0"/>
                  <a:t>u(p) = (2c)</a:t>
                </a:r>
                <a:r>
                  <a:rPr lang="en-US" altLang="ko-KR" sz="2000" dirty="0" err="1"/>
                  <a:t>arcsin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C = 1/2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u(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 = </a:t>
                </a:r>
                <a:r>
                  <a:rPr lang="en-US" altLang="ko-KR" sz="2000" dirty="0" err="1"/>
                  <a:t>arcsin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) ~N(</a:t>
                </a:r>
                <a:r>
                  <a:rPr lang="en-US" altLang="ko-KR" sz="2000" dirty="0" err="1"/>
                  <a:t>arcsin</a:t>
                </a:r>
                <a:r>
                  <a:rPr lang="en-US" altLang="ko-KR" sz="2000" dirty="0"/>
                  <a:t>(p),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000" dirty="0"/>
                  <a:t>n)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2A5E7-CC0C-4AC7-BBD5-95C5A5DA5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정규분포에서 추출한 확률표본이라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N(0,1)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특수한 경우에서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정규분포가 아니더라도 극한에선 표준정규분포로 수렴한다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7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어떤 분포에서 추출한 확률표본이라 할 때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 N(0,1)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ko-KR" altLang="en-US" sz="2000" dirty="0"/>
                  <a:t>에 대해서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=1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000" dirty="0"/>
                  <a:t> = E[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000" dirty="0"/>
                  <a:t>] = E[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] = 0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000" dirty="0"/>
                  <a:t>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000" dirty="0"/>
                  <a:t>]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2</a:t>
                </a:r>
                <a:r>
                  <a:rPr lang="ko-KR" altLang="en-US" sz="2000" dirty="0"/>
                  <a:t>차까지 테일러 전개하면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000" dirty="0"/>
                  <a:t>t+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(5)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를 더하고 빼면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47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2)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결합분포의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생각하자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000" dirty="0"/>
                  <a:t>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f>
                              <m:f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확률변수의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f>
                              <m:f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f>
                              <m:f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f>
                              <m:f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br>
                  <a:rPr lang="en-US" altLang="ko-KR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f>
                                <m:f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f>
                                <m:f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457200" indent="-457200">
                  <a:buAutoNum type="arabicParenBoth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동일한 분포에서 추출된 </a:t>
                </a:r>
                <a:r>
                  <a:rPr lang="ko-KR" altLang="en-US" sz="2000" dirty="0" err="1"/>
                  <a:t>확률표본이므로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f>
                                      <m:f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 M(t)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로 교체하면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b="0" dirty="0"/>
                              <m:t>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sup>
                        </m:sSup>
                      </m:e>
                    </m:fun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sup>
                        </m:sSup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정리를 이용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b="0" dirty="0"/>
                              <m:t>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극한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b="0" dirty="0"/>
                              <m:t> 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이 극한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N(0,1)</a:t>
                </a:r>
                <a:r>
                  <a:rPr lang="ko-KR" altLang="en-US" sz="2000" dirty="0"/>
                  <a:t>인 정규분포와 같다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5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분포로 확장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</a:t>
                </a:r>
                <a:r>
                  <a:rPr lang="ko-KR" altLang="en-US" sz="2000" dirty="0"/>
                  <a:t>차원 벡터의 열일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0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의 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한해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|≤||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임이 선형대수학에서 </a:t>
                </a:r>
                <a:r>
                  <a:rPr lang="ko-KR" altLang="en-US" sz="2000" dirty="0" err="1"/>
                  <a:t>증명되어있다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이를 이용하면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</m:acc>
                      </m:e>
                      <m:li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altLang="ko-KR" sz="2000" dirty="0"/>
                  <a:t>P[(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]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</m:acc>
                      </m:e>
                      <m:li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altLang="ko-KR" sz="2000" dirty="0"/>
                  <a:t>P[||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] = 0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162D9D-14A5-4BFD-86A9-A788951DAF4B}"/>
                  </a:ext>
                </a:extLst>
              </p:cNvPr>
              <p:cNvSpPr/>
              <p:nvPr/>
            </p:nvSpPr>
            <p:spPr>
              <a:xfrm>
                <a:off x="4434880" y="4192788"/>
                <a:ext cx="507383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162D9D-14A5-4BFD-86A9-A788951DA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80" y="4192788"/>
                <a:ext cx="5073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A49FE9A-42A8-47F4-B4F9-73CD7E454415}"/>
                  </a:ext>
                </a:extLst>
              </p:cNvPr>
              <p:cNvSpPr/>
              <p:nvPr/>
            </p:nvSpPr>
            <p:spPr>
              <a:xfrm>
                <a:off x="5140273" y="4184079"/>
                <a:ext cx="512704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A49FE9A-42A8-47F4-B4F9-73CD7E454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73" y="4184079"/>
                <a:ext cx="512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71EEC2-1501-414F-8D3A-21CCE739871D}"/>
                  </a:ext>
                </a:extLst>
              </p:cNvPr>
              <p:cNvSpPr/>
              <p:nvPr/>
            </p:nvSpPr>
            <p:spPr>
              <a:xfrm>
                <a:off x="6115632" y="4192396"/>
                <a:ext cx="526811" cy="36933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D71EEC2-1501-414F-8D3A-21CCE739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32" y="4192396"/>
                <a:ext cx="5268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ECE99D-D9B4-4121-83C2-898D5C176DDC}"/>
              </a:ext>
            </a:extLst>
          </p:cNvPr>
          <p:cNvSpPr/>
          <p:nvPr/>
        </p:nvSpPr>
        <p:spPr>
          <a:xfrm>
            <a:off x="4426171" y="3796937"/>
            <a:ext cx="2224981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CDCB0F-383A-4FD9-BAF4-5833306E6866}"/>
              </a:ext>
            </a:extLst>
          </p:cNvPr>
          <p:cNvSpPr/>
          <p:nvPr/>
        </p:nvSpPr>
        <p:spPr>
          <a:xfrm>
            <a:off x="6694735" y="3909461"/>
            <a:ext cx="357051" cy="16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50A0B1-59F7-4BA3-AEB9-F2198DFF2ED0}"/>
              </a:ext>
            </a:extLst>
          </p:cNvPr>
          <p:cNvSpPr/>
          <p:nvPr/>
        </p:nvSpPr>
        <p:spPr>
          <a:xfrm>
            <a:off x="7123610" y="3788228"/>
            <a:ext cx="357051" cy="3614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0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분포로 확장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 정리를 이용하면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공통인 평균벡터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와 공분산행렬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을 갖는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확률벡터 열이라고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를 표본평균들의 벡터라고 가정한다면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63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분포로 확장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1600" dirty="0"/>
                  <a:t>한편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이 분포함수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을 갖는 확률벡터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의 열이고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/>
                  <a:t>가 분포함수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를 가질 때</a:t>
                </a:r>
                <a:endParaRPr lang="en-US" altLang="ko-KR" sz="16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 </a:t>
                </a:r>
                <a:r>
                  <a:rPr lang="ko-KR" altLang="en-US" sz="2000" dirty="0" err="1"/>
                  <a:t>분포수렴</a:t>
                </a:r>
                <a:r>
                  <a:rPr lang="ko-KR" altLang="en-US" sz="2000" dirty="0"/>
                  <a:t> 한다고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1600" dirty="0"/>
                  <a:t>마찬가지로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이 분포함수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과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mgf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/>
                  <a:t> 갖는 확률벡터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의 열이고</a:t>
                </a:r>
                <a:r>
                  <a:rPr lang="en-US" altLang="ko-KR" sz="16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/>
                  <a:t>가 분포함수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/>
                  <a:t>와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mgf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ko-KR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를 가질 때 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한해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 </a:t>
                </a:r>
                <a:r>
                  <a:rPr lang="ko-KR" altLang="en-US" sz="2000" dirty="0" err="1"/>
                  <a:t>분포수렴한다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7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DDDA-C39D-4987-8D6F-C584AF5D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다변량 중심극한정리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공통인 평균벡터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와 공분산행렬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을 갖는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확률벡터 열이라고 한다면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(0,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의 적률생성함수 일 때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놓으면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평균 </a:t>
                </a:r>
                <a:r>
                  <a:rPr lang="en-US" altLang="ko-KR" sz="2000" dirty="0"/>
                  <a:t>0, </a:t>
                </a:r>
                <a:r>
                  <a:rPr lang="ko-KR" altLang="en-US" sz="2000" dirty="0"/>
                  <a:t>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중심극한정리에 따라 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(0,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6AD9F-B422-40E0-B1BB-B86098D37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798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중심극한정리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중심극한정리</dc:title>
  <dc:creator>Kwon JongIk</dc:creator>
  <cp:lastModifiedBy>Kwon JongIk</cp:lastModifiedBy>
  <cp:revision>16</cp:revision>
  <dcterms:created xsi:type="dcterms:W3CDTF">2019-12-31T01:53:16Z</dcterms:created>
  <dcterms:modified xsi:type="dcterms:W3CDTF">2019-12-31T04:18:08Z</dcterms:modified>
</cp:coreProperties>
</file>