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1F177-3A2A-4483-ADED-45FAFC211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1A26D-8DA8-4620-AC91-3AB75C0D4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814F0-7584-4A62-8593-A80D2CF3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26BD9-A8BB-4201-899E-3598902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2BFE-6FE3-46F6-8D67-036ED7E7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5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A7BC-012C-43F9-85FA-5D27D0DD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5046D-282B-4B32-BD83-02EEFFB8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AAD1C-C3A9-4CC6-8232-4C12E7F1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604F6-FD11-45FA-902F-9DC974A5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EFF68-7034-4F61-8563-CBF9E14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4B7EA-5872-41EC-A498-3E525864A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563CC-2E68-4439-902A-D5E702D4A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9A111-7F51-40AA-A336-786D0C5B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FBC81-0CB2-492A-A5B9-23D3066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291C5-7ACA-4AE0-9D30-2FF4FFA8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2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332CF-DA6A-4550-A23C-DAE7E3FA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F7503-5E4B-405D-83C3-1BCEC7CE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558EE-7CD4-4DB9-88EF-30B453CD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BA447-0AE1-42ED-A677-58EF45EF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57491-A7AF-48CE-8E45-E51F2202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0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0AB08-9511-4CAA-970D-620C3AAB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6285-5F71-4CDF-BC58-386DECE6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96F35-B87C-4162-9641-9C5BAE5B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B6732-2494-4861-A439-C395DB0C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B069A-058D-4A10-85F5-3AC4739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9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53E47-A4EA-42A4-9F8F-F1694609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22BC-FB29-48E4-8B70-FE555F399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1580FA-AFD3-4770-8D87-FC80D0AF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F4BF3-38EE-422E-B779-A235139B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103E0-DA50-411F-A1ED-AC4012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5DB6F-6E08-4EF5-A4CC-48D9891A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1388F-E025-4F9B-84B9-13D2E2A7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29647-1918-4FAA-A4F1-29548E032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E634C-8807-4C1C-87EA-0545E9F4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387FE0-3BFD-423F-8169-11A6CC7A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448D00-2B41-4F44-B308-4E8BD6FA3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FF15EA-E72C-47DE-866F-03C6E84F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4CEE6F-75A7-43A8-9477-394AE68E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5A83E9-1CAE-42BE-B905-DA607D0C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447B8-E137-473B-ABFD-5BF3F7C9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A874B1-E1A0-4EBC-AB57-E72EACFE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2D032-055E-4455-ADFA-68C9FEF0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7EE345-7C12-4DEF-BA01-01565039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1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F9C428-BDE4-4CB4-941B-A061802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41C96C-5E4F-4E16-B70F-4C394AB8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4E96A-809C-490F-A3F9-F98B5AA6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77A3C-C3B0-4D06-A1B7-B00EF691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A7997-9673-444A-8A7E-F6BA29C3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A9C45-6CFA-41E3-843D-07C5792D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73184-8872-4568-AF6A-E710F575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677FD-8513-4F4B-AE3A-B7786068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1AF2C-4EED-40FA-897C-C06F44B9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8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7DB7E-7E58-4BA2-A410-E0B1EBD2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39D4A-DB39-4A6D-8914-F44B90F9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3E5E5-0130-43AF-B840-76FE4139A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F81C6-D651-4557-9170-57AD6708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7AA8B-795E-4D2A-83C9-3D16D7D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63824-4DF8-4343-9211-69DCFDFA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1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84CDD6-F147-40C5-A330-FF2FF579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4799B-5237-4F1D-AE8C-135332D56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D49B8-3CB2-45EF-AEF8-B12A02366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E235-9920-472A-A425-3D625EE71BC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7A90C-2E08-459B-98C9-808013B93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2BECF-B7E6-4ADE-8C03-1499BFE7B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2E01-BBC5-4BDA-BE19-DC3F95E38C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0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8743B-A3EC-4170-A8E1-82484340A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이산형 분포의 </a:t>
            </a:r>
            <a:br>
              <a:rPr lang="en-US" altLang="ko-KR" dirty="0"/>
            </a:br>
            <a:r>
              <a:rPr lang="ko-KR" altLang="en-US" dirty="0" err="1"/>
              <a:t>모수에</a:t>
            </a:r>
            <a:r>
              <a:rPr lang="ko-KR" altLang="en-US" dirty="0"/>
              <a:t> 대한 신뢰구간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531ECB-F8CF-43D6-96D9-81BC989B7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0675F-365F-4036-B01F-412709FE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5ED92C-E5BA-47AF-9C1D-869DC8CD7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pmf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갖는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T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 err="1"/>
                  <a:t>cdf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를 갖는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추정량이고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모든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 대해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연속인 비증가함수이다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전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범위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t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차시 이전 범위</a:t>
                </a:r>
                <a:r>
                  <a:rPr lang="ko-KR" altLang="en-US" sz="2000" dirty="0"/>
                  <a:t>를 갖는 통계량이라고 한다면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그 상한과 하한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는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전</m:t>
                        </m:r>
                      </m:sub>
                    </m:sSub>
                  </m:oMath>
                </a14:m>
                <a:r>
                  <a:rPr lang="en-US" altLang="ko-KR" sz="2000" dirty="0"/>
                  <a:t>;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) =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F(T;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(1-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) = P(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]) </a:t>
                </a:r>
                <a:r>
                  <a:rPr lang="ko-KR" altLang="en-US" sz="2000" dirty="0"/>
                  <a:t>인 신뢰구간이다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35ED92C-E5BA-47AF-9C1D-869DC8CD7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3CA656-58D8-4127-AD33-D89793B68875}"/>
              </a:ext>
            </a:extLst>
          </p:cNvPr>
          <p:cNvGrpSpPr/>
          <p:nvPr/>
        </p:nvGrpSpPr>
        <p:grpSpPr>
          <a:xfrm>
            <a:off x="1854634" y="4437784"/>
            <a:ext cx="3657329" cy="2260095"/>
            <a:chOff x="975631" y="4232780"/>
            <a:chExt cx="2953135" cy="156851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A64F77E7-1627-497E-B8D9-ACF6A073291D}"/>
                </a:ext>
              </a:extLst>
            </p:cNvPr>
            <p:cNvCxnSpPr/>
            <p:nvPr/>
          </p:nvCxnSpPr>
          <p:spPr>
            <a:xfrm flipV="1">
              <a:off x="1854926" y="4484914"/>
              <a:ext cx="0" cy="128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B08795D-29B5-4A94-BB12-EEC8E73727D7}"/>
                </a:ext>
              </a:extLst>
            </p:cNvPr>
            <p:cNvCxnSpPr>
              <a:cxnSpLocks/>
            </p:cNvCxnSpPr>
            <p:nvPr/>
          </p:nvCxnSpPr>
          <p:spPr>
            <a:xfrm>
              <a:off x="1593669" y="5425440"/>
              <a:ext cx="2002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D577057-88D4-4CC0-B7AF-EC68252E01B6}"/>
                    </a:ext>
                  </a:extLst>
                </p:cNvPr>
                <p:cNvSpPr/>
                <p:nvPr/>
              </p:nvSpPr>
              <p:spPr>
                <a:xfrm>
                  <a:off x="3525772" y="5240774"/>
                  <a:ext cx="40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D577057-88D4-4CC0-B7AF-EC68252E01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772" y="5240774"/>
                  <a:ext cx="4029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AE4563-56E9-4039-A62B-E617F13AAAA3}"/>
                    </a:ext>
                  </a:extLst>
                </p:cNvPr>
                <p:cNvSpPr txBox="1"/>
                <p:nvPr/>
              </p:nvSpPr>
              <p:spPr>
                <a:xfrm>
                  <a:off x="1550126" y="4232780"/>
                  <a:ext cx="398713" cy="223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1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ko-KR" altLang="en-US" sz="1000" i="1" dirty="0">
                                    <a:latin typeface="Cambria Math" panose="02040503050406030204" pitchFamily="18" charset="0"/>
                                  </a:rPr>
                                  <m:t>전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AE4563-56E9-4039-A62B-E617F13AA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6" y="4232780"/>
                  <a:ext cx="398713" cy="223789"/>
                </a:xfrm>
                <a:prstGeom prst="rect">
                  <a:avLst/>
                </a:prstGeom>
                <a:blipFill>
                  <a:blip r:embed="rId4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4755D2FC-984C-44CA-A1AD-8AE8E01AFAE4}"/>
                </a:ext>
              </a:extLst>
            </p:cNvPr>
            <p:cNvSpPr/>
            <p:nvPr/>
          </p:nvSpPr>
          <p:spPr>
            <a:xfrm>
              <a:off x="2037806" y="4656545"/>
              <a:ext cx="1393371" cy="751478"/>
            </a:xfrm>
            <a:custGeom>
              <a:avLst/>
              <a:gdLst>
                <a:gd name="connsiteX0" fmla="*/ 0 w 1393371"/>
                <a:gd name="connsiteY0" fmla="*/ 28666 h 751478"/>
                <a:gd name="connsiteX1" fmla="*/ 496388 w 1393371"/>
                <a:gd name="connsiteY1" fmla="*/ 19958 h 751478"/>
                <a:gd name="connsiteX2" fmla="*/ 1114697 w 1393371"/>
                <a:gd name="connsiteY2" fmla="*/ 255089 h 751478"/>
                <a:gd name="connsiteX3" fmla="*/ 1393371 w 1393371"/>
                <a:gd name="connsiteY3" fmla="*/ 751478 h 75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371" h="751478">
                  <a:moveTo>
                    <a:pt x="0" y="28666"/>
                  </a:moveTo>
                  <a:cubicBezTo>
                    <a:pt x="155302" y="5443"/>
                    <a:pt x="310605" y="-17779"/>
                    <a:pt x="496388" y="19958"/>
                  </a:cubicBezTo>
                  <a:cubicBezTo>
                    <a:pt x="682171" y="57695"/>
                    <a:pt x="965200" y="133169"/>
                    <a:pt x="1114697" y="255089"/>
                  </a:cubicBezTo>
                  <a:cubicBezTo>
                    <a:pt x="1264194" y="377009"/>
                    <a:pt x="1328782" y="564243"/>
                    <a:pt x="1393371" y="7514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46AFF68-737F-46BB-96BF-2B0638B09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55" y="4945198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36A31B-3F3F-423C-A8A1-0AE8FD0943A7}"/>
                </a:ext>
              </a:extLst>
            </p:cNvPr>
            <p:cNvSpPr txBox="1"/>
            <p:nvPr/>
          </p:nvSpPr>
          <p:spPr>
            <a:xfrm>
              <a:off x="1386528" y="4759188"/>
              <a:ext cx="46839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1-a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EC70A87-D012-489E-9586-812F0971E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55" y="5082353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A282E49-8F4A-4173-A40A-77EA9BB85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5637" y="4794024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BFF7A0-D00E-4B41-939B-BE266DF51C0D}"/>
                </a:ext>
              </a:extLst>
            </p:cNvPr>
            <p:cNvSpPr txBox="1"/>
            <p:nvPr/>
          </p:nvSpPr>
          <p:spPr>
            <a:xfrm>
              <a:off x="1022216" y="4927295"/>
              <a:ext cx="79220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1-a </a:t>
              </a:r>
              <a:r>
                <a:rPr lang="en-US" altLang="ko-KR" sz="1500" dirty="0"/>
                <a:t>- h</a:t>
              </a:r>
              <a:endParaRPr lang="ko-KR" altLang="en-US" sz="15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C0B16C-877F-4C3D-BC76-22B7E4F1001A}"/>
                </a:ext>
              </a:extLst>
            </p:cNvPr>
            <p:cNvSpPr txBox="1"/>
            <p:nvPr/>
          </p:nvSpPr>
          <p:spPr>
            <a:xfrm>
              <a:off x="975631" y="4595178"/>
              <a:ext cx="84830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1-a +</a:t>
              </a:r>
              <a:r>
                <a:rPr lang="en-US" altLang="ko-KR" sz="1500" dirty="0"/>
                <a:t> h</a:t>
              </a:r>
              <a:endParaRPr lang="ko-KR" altLang="en-US" sz="1500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0DC42A-B93F-4CF3-B9E5-F6136E902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79" y="4794023"/>
              <a:ext cx="932273" cy="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34ADCA6-0AF8-4ACE-B45B-4DE27821C9CE}"/>
                </a:ext>
              </a:extLst>
            </p:cNvPr>
            <p:cNvCxnSpPr>
              <a:cxnSpLocks/>
            </p:cNvCxnSpPr>
            <p:nvPr/>
          </p:nvCxnSpPr>
          <p:spPr>
            <a:xfrm>
              <a:off x="2871652" y="4811441"/>
              <a:ext cx="0" cy="631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47A2C65-29E6-496E-8C8A-81AF90B97A6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848" y="5073645"/>
              <a:ext cx="1396409" cy="1523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CD7F4E09-8512-43D0-949B-84F1A0F5898A}"/>
                </a:ext>
              </a:extLst>
            </p:cNvPr>
            <p:cNvCxnSpPr>
              <a:cxnSpLocks/>
            </p:cNvCxnSpPr>
            <p:nvPr/>
          </p:nvCxnSpPr>
          <p:spPr>
            <a:xfrm>
              <a:off x="3272246" y="5073645"/>
              <a:ext cx="0" cy="3343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AB2602-E671-440D-90DF-F122AF58A64E}"/>
                </a:ext>
              </a:extLst>
            </p:cNvPr>
            <p:cNvSpPr txBox="1"/>
            <p:nvPr/>
          </p:nvSpPr>
          <p:spPr>
            <a:xfrm>
              <a:off x="2734491" y="543196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333798-809A-4C76-837A-DF434ADC2AFA}"/>
                </a:ext>
              </a:extLst>
            </p:cNvPr>
            <p:cNvSpPr txBox="1"/>
            <p:nvPr/>
          </p:nvSpPr>
          <p:spPr>
            <a:xfrm>
              <a:off x="3161890" y="543196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0F2CCA8-E075-4227-A2DC-3D604D179C09}"/>
                    </a:ext>
                  </a:extLst>
                </p:cNvPr>
                <p:cNvSpPr/>
                <p:nvPr/>
              </p:nvSpPr>
              <p:spPr>
                <a:xfrm>
                  <a:off x="2922862" y="5414545"/>
                  <a:ext cx="402995" cy="382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bar>
                        <m:bar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ko-KR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</m:oMath>
                  </a14:m>
                  <a:r>
                    <a:rPr lang="ko-KR" altLang="en-US" dirty="0">
                      <a:solidFill>
                        <a:srgbClr val="FF0000"/>
                      </a:solidFill>
                    </a:rPr>
                    <a:t> 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0F2CCA8-E075-4227-A2DC-3D604D179C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862" y="5414545"/>
                  <a:ext cx="402995" cy="3824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21CDDC3-C653-4339-88D3-C07664224D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4926" y="4945198"/>
              <a:ext cx="12997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646A5C5-2D18-4B72-B8D5-FF7A9FA1709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3124359" y="4945198"/>
              <a:ext cx="1" cy="4693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8A87863-3AFA-4C14-AC49-BE6D6E144A4C}"/>
              </a:ext>
            </a:extLst>
          </p:cNvPr>
          <p:cNvGrpSpPr/>
          <p:nvPr/>
        </p:nvGrpSpPr>
        <p:grpSpPr>
          <a:xfrm>
            <a:off x="6625410" y="4904604"/>
            <a:ext cx="3345905" cy="1896792"/>
            <a:chOff x="1227092" y="4484914"/>
            <a:chExt cx="2701674" cy="1316381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BDC528B-AD71-4B7C-AC28-AE1D7427A36E}"/>
                </a:ext>
              </a:extLst>
            </p:cNvPr>
            <p:cNvCxnSpPr/>
            <p:nvPr/>
          </p:nvCxnSpPr>
          <p:spPr>
            <a:xfrm flipV="1">
              <a:off x="1854926" y="4484914"/>
              <a:ext cx="0" cy="1280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A17EE2A-FA52-4505-B027-D92C1ADA33E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669" y="5425440"/>
              <a:ext cx="2002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EBB0682-393D-4C72-8985-DAA36982D55E}"/>
                    </a:ext>
                  </a:extLst>
                </p:cNvPr>
                <p:cNvSpPr/>
                <p:nvPr/>
              </p:nvSpPr>
              <p:spPr>
                <a:xfrm>
                  <a:off x="3525772" y="5240774"/>
                  <a:ext cx="4029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CEBB0682-393D-4C72-8985-DAA36982D5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772" y="5240774"/>
                  <a:ext cx="40299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D65F086-F0CA-4D27-BACA-F34FDD7F5FEE}"/>
                </a:ext>
              </a:extLst>
            </p:cNvPr>
            <p:cNvSpPr/>
            <p:nvPr/>
          </p:nvSpPr>
          <p:spPr>
            <a:xfrm>
              <a:off x="2037806" y="4656545"/>
              <a:ext cx="1393371" cy="751478"/>
            </a:xfrm>
            <a:custGeom>
              <a:avLst/>
              <a:gdLst>
                <a:gd name="connsiteX0" fmla="*/ 0 w 1393371"/>
                <a:gd name="connsiteY0" fmla="*/ 28666 h 751478"/>
                <a:gd name="connsiteX1" fmla="*/ 496388 w 1393371"/>
                <a:gd name="connsiteY1" fmla="*/ 19958 h 751478"/>
                <a:gd name="connsiteX2" fmla="*/ 1114697 w 1393371"/>
                <a:gd name="connsiteY2" fmla="*/ 255089 h 751478"/>
                <a:gd name="connsiteX3" fmla="*/ 1393371 w 1393371"/>
                <a:gd name="connsiteY3" fmla="*/ 751478 h 75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371" h="751478">
                  <a:moveTo>
                    <a:pt x="0" y="28666"/>
                  </a:moveTo>
                  <a:cubicBezTo>
                    <a:pt x="155302" y="5443"/>
                    <a:pt x="310605" y="-17779"/>
                    <a:pt x="496388" y="19958"/>
                  </a:cubicBezTo>
                  <a:cubicBezTo>
                    <a:pt x="682171" y="57695"/>
                    <a:pt x="965200" y="133169"/>
                    <a:pt x="1114697" y="255089"/>
                  </a:cubicBezTo>
                  <a:cubicBezTo>
                    <a:pt x="1264194" y="377009"/>
                    <a:pt x="1328782" y="564243"/>
                    <a:pt x="1393371" y="75147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C1DD8B6-8E86-4332-B9E6-B26AB756E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55" y="4945198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D74041-3297-4D68-877F-6F187B2C42C5}"/>
                </a:ext>
              </a:extLst>
            </p:cNvPr>
            <p:cNvSpPr txBox="1"/>
            <p:nvPr/>
          </p:nvSpPr>
          <p:spPr>
            <a:xfrm>
              <a:off x="1535517" y="4819289"/>
              <a:ext cx="229360" cy="22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a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7789ECD-9A08-477A-9C05-EC72740DC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055" y="5082353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78829F7-0028-46BC-A202-312271A106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5637" y="4794024"/>
              <a:ext cx="2037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AC0141-A93F-4307-AEDF-0777FA574EFA}"/>
                </a:ext>
              </a:extLst>
            </p:cNvPr>
            <p:cNvSpPr txBox="1"/>
            <p:nvPr/>
          </p:nvSpPr>
          <p:spPr>
            <a:xfrm>
              <a:off x="1275664" y="4963085"/>
              <a:ext cx="490820" cy="22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a </a:t>
              </a:r>
              <a:r>
                <a:rPr lang="en-US" altLang="ko-KR" sz="1500" dirty="0"/>
                <a:t>- h</a:t>
              </a:r>
              <a:endParaRPr lang="ko-KR" altLang="en-US" sz="15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716BF3-C996-43C5-A19C-D6A0F5BBA7FC}"/>
                </a:ext>
              </a:extLst>
            </p:cNvPr>
            <p:cNvSpPr txBox="1"/>
            <p:nvPr/>
          </p:nvSpPr>
          <p:spPr>
            <a:xfrm>
              <a:off x="1227092" y="4674097"/>
              <a:ext cx="536122" cy="224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a +</a:t>
              </a:r>
              <a:r>
                <a:rPr lang="en-US" altLang="ko-KR" sz="1500" dirty="0"/>
                <a:t> h</a:t>
              </a:r>
              <a:endParaRPr lang="ko-KR" altLang="en-US" sz="1500" dirty="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20AA831-FAD9-48D8-9E87-4AF306E87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379" y="4794023"/>
              <a:ext cx="932273" cy="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50E8551-6BC9-43E6-BA43-A67A5331C3B3}"/>
                </a:ext>
              </a:extLst>
            </p:cNvPr>
            <p:cNvCxnSpPr>
              <a:cxnSpLocks/>
            </p:cNvCxnSpPr>
            <p:nvPr/>
          </p:nvCxnSpPr>
          <p:spPr>
            <a:xfrm>
              <a:off x="2871652" y="4811441"/>
              <a:ext cx="0" cy="631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2BE6C50-3FE1-41E9-8CD8-7AF8B66CF331}"/>
                </a:ext>
              </a:extLst>
            </p:cNvPr>
            <p:cNvCxnSpPr>
              <a:cxnSpLocks/>
            </p:cNvCxnSpPr>
            <p:nvPr/>
          </p:nvCxnSpPr>
          <p:spPr>
            <a:xfrm>
              <a:off x="1912848" y="5073645"/>
              <a:ext cx="1396409" cy="1523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3A1030C-2507-4DE5-85F0-5D661E77A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72246" y="5073645"/>
              <a:ext cx="0" cy="33437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2A20AB-FD64-425D-A799-857BFB2BCAC7}"/>
                </a:ext>
              </a:extLst>
            </p:cNvPr>
            <p:cNvSpPr txBox="1"/>
            <p:nvPr/>
          </p:nvSpPr>
          <p:spPr>
            <a:xfrm>
              <a:off x="2734491" y="543196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9F6F1E-34E8-4369-A9DE-645838CFAC55}"/>
                </a:ext>
              </a:extLst>
            </p:cNvPr>
            <p:cNvSpPr txBox="1"/>
            <p:nvPr/>
          </p:nvSpPr>
          <p:spPr>
            <a:xfrm>
              <a:off x="3161890" y="543196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FA6A129-0EB9-459D-8D37-75F0E5326EAB}"/>
                    </a:ext>
                  </a:extLst>
                </p:cNvPr>
                <p:cNvSpPr/>
                <p:nvPr/>
              </p:nvSpPr>
              <p:spPr>
                <a:xfrm>
                  <a:off x="2922862" y="5414545"/>
                  <a:ext cx="325400" cy="2805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FA6A129-0EB9-459D-8D37-75F0E5326E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862" y="5414545"/>
                  <a:ext cx="325400" cy="28057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3FB31AB-D708-4B62-8DFF-14929E4222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4926" y="4945198"/>
              <a:ext cx="12997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8B42A31-B18A-4AB7-9AD9-6E6147B623F3}"/>
                </a:ext>
              </a:extLst>
            </p:cNvPr>
            <p:cNvCxnSpPr>
              <a:cxnSpLocks/>
            </p:cNvCxnSpPr>
            <p:nvPr/>
          </p:nvCxnSpPr>
          <p:spPr>
            <a:xfrm>
              <a:off x="3154723" y="4952888"/>
              <a:ext cx="7167" cy="4790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9474A-A911-4518-9E55-64F73134EC9A}"/>
                  </a:ext>
                </a:extLst>
              </p:cNvPr>
              <p:cNvSpPr txBox="1"/>
              <p:nvPr/>
            </p:nvSpPr>
            <p:spPr>
              <a:xfrm>
                <a:off x="7175793" y="4581700"/>
                <a:ext cx="45365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9474A-A911-4518-9E55-64F73134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93" y="4581700"/>
                <a:ext cx="453650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B36F0E6F-BDEA-4863-9449-72B8AC2B8E91}"/>
              </a:ext>
            </a:extLst>
          </p:cNvPr>
          <p:cNvSpPr/>
          <p:nvPr/>
        </p:nvSpPr>
        <p:spPr>
          <a:xfrm>
            <a:off x="4202773" y="6525909"/>
            <a:ext cx="195812" cy="9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AE8BFCDB-826C-4359-A050-2D126E7F9713}"/>
              </a:ext>
            </a:extLst>
          </p:cNvPr>
          <p:cNvSpPr/>
          <p:nvPr/>
        </p:nvSpPr>
        <p:spPr>
          <a:xfrm rot="10800000">
            <a:off x="4507039" y="6525909"/>
            <a:ext cx="195812" cy="9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AE0D03DA-D10C-445A-98CA-7E34209898E5}"/>
              </a:ext>
            </a:extLst>
          </p:cNvPr>
          <p:cNvSpPr/>
          <p:nvPr/>
        </p:nvSpPr>
        <p:spPr>
          <a:xfrm>
            <a:off x="8693416" y="6582465"/>
            <a:ext cx="195812" cy="9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319A819C-43B0-4FFE-9E27-69F5C2F06DE5}"/>
              </a:ext>
            </a:extLst>
          </p:cNvPr>
          <p:cNvSpPr/>
          <p:nvPr/>
        </p:nvSpPr>
        <p:spPr>
          <a:xfrm rot="10800000">
            <a:off x="8997682" y="6582465"/>
            <a:ext cx="195812" cy="90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4CAB-1242-4E12-AE31-1AED3CEA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07C08A-F0B7-4D14-ABD2-95C8735E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이분법 알고리즘의 절차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이분법 알고리즘의 목적은 </a:t>
                </a:r>
                <a:r>
                  <a:rPr lang="ko-KR" altLang="en-US" sz="1800" u="sng" dirty="0"/>
                  <a:t>상한과 하한을 점점 좁혀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참모수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m:rPr>
                        <m:nor/>
                      </m:rPr>
                      <a:rPr lang="en-US" altLang="ko-KR" sz="1800" dirty="0">
                        <a:solidFill>
                          <a:srgbClr val="FF0000"/>
                        </a:solidFill>
                      </a:rPr>
                      <m:t>, </m:t>
                    </m:r>
                    <m:bar>
                      <m:bar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]</a:t>
                </a:r>
                <a:r>
                  <a:rPr lang="ko-KR" altLang="en-US" sz="1800" dirty="0"/>
                  <a:t>에 가깝게 하는 것이다</a:t>
                </a:r>
                <a:r>
                  <a:rPr lang="en-US" altLang="ko-KR" sz="1800" dirty="0"/>
                  <a:t>.</a:t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/>
                  <a:t>) = d</a:t>
                </a:r>
                <a:r>
                  <a:rPr lang="ko-KR" altLang="en-US" sz="1800" dirty="0"/>
                  <a:t>의 근을 구하기 위하여</a:t>
                </a:r>
                <a:r>
                  <a:rPr lang="en-US" altLang="ko-KR" sz="1800" dirty="0"/>
                  <a:t>, a&lt;b</a:t>
                </a:r>
                <a:r>
                  <a:rPr lang="ko-KR" altLang="en-US" sz="1800" dirty="0"/>
                  <a:t>의 구간이 근을 포함한다고 할 때</a:t>
                </a:r>
                <a:endParaRPr lang="en-US" altLang="ko-KR" sz="18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800" dirty="0"/>
                  <a:t>) &gt; d </a:t>
                </a:r>
                <a:r>
                  <a:rPr lang="ko-KR" altLang="en-US" sz="1800" dirty="0"/>
                  <a:t>라면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a&lt;b</a:t>
                </a:r>
                <a:r>
                  <a:rPr lang="ko-KR" altLang="en-US" sz="1800" dirty="0"/>
                  <a:t>에서 </a:t>
                </a:r>
                <a:r>
                  <a:rPr lang="en-US" altLang="ko-KR" sz="1800" dirty="0"/>
                  <a:t>a</a:t>
                </a:r>
                <a:r>
                  <a:rPr lang="ko-KR" altLang="en-US" sz="1800" dirty="0"/>
                  <a:t>를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로 교체한다</a:t>
                </a:r>
                <a:endParaRPr lang="en-US" altLang="ko-KR" sz="18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800" dirty="0"/>
                  <a:t>) &lt; d </a:t>
                </a:r>
                <a:r>
                  <a:rPr lang="ko-KR" altLang="en-US" sz="1800" dirty="0"/>
                  <a:t>라면</a:t>
                </a:r>
                <a:r>
                  <a:rPr lang="en-US" altLang="ko-KR" sz="1800" dirty="0"/>
                  <a:t>, b</a:t>
                </a:r>
                <a:r>
                  <a:rPr lang="ko-KR" altLang="en-US" sz="1800" dirty="0"/>
                  <a:t>를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로 교체한다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2) a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800" dirty="0"/>
                  <a:t> 가 사전에 정한 역치 이하가 될 때까지 알고리즘을 반복한다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07C08A-F0B7-4D14-ABD2-95C8735E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29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5954-D335-4080-B8FC-D029C21F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베르누이 비율에 대한 신뢰구간 구하기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n = 30,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0.6</a:t>
                </a:r>
                <a:r>
                  <a:rPr lang="ko-KR" altLang="en-US" sz="2000" dirty="0"/>
                  <a:t> 성공 확률이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인 베르누이 분포를 갖는다고 하자</a:t>
                </a:r>
                <a:r>
                  <a:rPr lang="en-US" altLang="ko-KR" sz="2000" dirty="0"/>
                  <a:t>.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(0,1) </a:t>
                </a:r>
                <a:r>
                  <a:rPr lang="ko-KR" altLang="en-US" sz="2000" dirty="0"/>
                  <a:t>이라고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는 그 확률표본이다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불편추정량이고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(n,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베르누이 분포를 따르므로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알고리즘을 작성하면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a=0.05 </a:t>
                </a:r>
                <a:r>
                  <a:rPr lang="ko-KR" altLang="en-US" sz="2000" dirty="0"/>
                  <a:t>가정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09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5954-D335-4080-B8FC-D029C21F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베르누이 비율에 대한 신뢰구간 구하기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하한 구하기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전</m:t>
                        </m:r>
                      </m:sub>
                    </m:sSub>
                  </m:oMath>
                </a14:m>
                <a:r>
                  <a:rPr lang="en-US" altLang="ko-KR" sz="2000" dirty="0"/>
                  <a:t>;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0.95, </a:t>
                </a:r>
                <a:r>
                  <a:rPr lang="ko-KR" altLang="en-US" sz="2000" dirty="0"/>
                  <a:t>이번 받침은 이번 받침은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0&lt;j&lt;17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1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US" altLang="ko-KR" sz="2000" dirty="0"/>
                  <a:t>) =0.9787,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US" altLang="ko-KR" sz="2000" dirty="0"/>
                  <a:t>) =0.9286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0.4+0.45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0.425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= 0.425) = 0.96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&gt; 0.95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a = 0.4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0.425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2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0.96,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US" altLang="ko-KR" sz="2000" dirty="0"/>
                  <a:t>) =0.9286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+0.45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0.4375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= 0.4375) = 0.945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&lt; 0.95 </a:t>
                </a:r>
                <a:r>
                  <a:rPr lang="ko-KR" altLang="en-US" sz="2000" dirty="0"/>
                  <a:t>이므로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b = 0.45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0.4375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3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ko-KR" sz="2000" dirty="0"/>
                  <a:t> &lt; 17) = 0.96,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30,0.4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375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&lt;17</m:t>
                    </m:r>
                  </m:oMath>
                </a14:m>
                <a:r>
                  <a:rPr lang="en-US" altLang="ko-KR" sz="2000" dirty="0"/>
                  <a:t>) =0.945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0.425+0.4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375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= 0.43125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= 0.4375) = 0.953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&gt; 0.95 </a:t>
                </a:r>
                <a:r>
                  <a:rPr lang="ko-KR" altLang="en-US" sz="2000" dirty="0"/>
                  <a:t>이므로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a = 0.425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0.43125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n 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/>
                  <a:t> = 0.434</a:t>
                </a:r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a-b</a:t>
                </a:r>
                <a:r>
                  <a:rPr lang="ko-KR" altLang="en-US" sz="2000" dirty="0"/>
                  <a:t>가 역치 이하로 떨어지므로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알고리즘을 중단한다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18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5954-D335-4080-B8FC-D029C21F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베르누이 비율에 대한 신뢰구간 구하기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상한 구하기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F(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altLang="ko-KR" sz="2000" dirty="0"/>
                  <a:t>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0.05 , </a:t>
                </a:r>
                <a:r>
                  <a:rPr lang="ko-KR" altLang="en-US" sz="2000" dirty="0"/>
                  <a:t>이번 받침은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0&lt;j&lt;18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1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30,0.7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&lt;18</m:t>
                    </m:r>
                  </m:oMath>
                </a14:m>
                <a:r>
                  <a:rPr lang="en-US" altLang="ko-KR" sz="2000" dirty="0"/>
                  <a:t>) =0.1594,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2000" dirty="0"/>
                  <a:t>) =0.1594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0.7+0.8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0.75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 0.75) = 0.0506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&gt; 0.05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a = 0.7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0.75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2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0.0506,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en-US" altLang="ko-KR" sz="2000" dirty="0"/>
                  <a:t>) =0.1594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0.775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 0.775) = 0.023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&lt; 0.05 </a:t>
                </a:r>
                <a:r>
                  <a:rPr lang="ko-KR" altLang="en-US" sz="2000" dirty="0"/>
                  <a:t>이므로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b = 0.8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0.775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3 :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30,0.75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&lt;18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0.0506, F(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𝑖𝑛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30,0.8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&lt;18</m:t>
                    </m:r>
                  </m:oMath>
                </a14:m>
                <a:r>
                  <a:rPr lang="en-US" altLang="ko-KR" sz="2000" dirty="0"/>
                  <a:t>) =0.023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0.75+0.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775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= 0.7625 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 0.7625) = 0.0353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&lt; 0.05 </a:t>
                </a:r>
                <a:r>
                  <a:rPr lang="ko-KR" altLang="en-US" sz="2000" dirty="0"/>
                  <a:t>이므로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b = 0.775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0.7625</a:t>
                </a:r>
                <a:r>
                  <a:rPr lang="ko-KR" altLang="en-US" sz="2000" dirty="0"/>
                  <a:t>로 교체한다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Iter</a:t>
                </a:r>
                <a:r>
                  <a:rPr lang="en-US" altLang="ko-KR" sz="2000" dirty="0"/>
                  <a:t> n :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0.750</a:t>
                </a:r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a-b</a:t>
                </a:r>
                <a:r>
                  <a:rPr lang="ko-KR" altLang="en-US" sz="2000" dirty="0"/>
                  <a:t>가 역치 이하로 떨어지므로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알고리즘을 중단한다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5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5954-D335-4080-B8FC-D029C21F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베르누이 비율에 대한 신뢰구간 구하기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</m:oMath>
                </a14:m>
                <a:r>
                  <a:rPr lang="en-US" altLang="ko-KR" sz="2000" dirty="0"/>
                  <a:t> = 0.434 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bar>
                      </m:e>
                    </m:acc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= 0.750 </a:t>
                </a:r>
                <a:r>
                  <a:rPr lang="ko-KR" altLang="en-US" sz="2000" dirty="0"/>
                  <a:t>일 때 해가 수렴하므로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90% </a:t>
                </a:r>
                <a:r>
                  <a:rPr lang="ko-KR" altLang="en-US" sz="2000" dirty="0"/>
                  <a:t>신뢰구간은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- 0.9= P(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0.434</m:t>
                    </m:r>
                  </m:oMath>
                </a14:m>
                <a:r>
                  <a:rPr lang="en-US" altLang="ko-KR" sz="2000" dirty="0"/>
                  <a:t>, 0.750])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B049A1-32AD-4431-963A-95022DA38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7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287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이산형 분포의  모수에 대한 신뢰구간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이산형 분포의  모수에 대한 신뢰구간</dc:title>
  <dc:creator>Kwon JongIk</dc:creator>
  <cp:lastModifiedBy>Kwon JongIk</cp:lastModifiedBy>
  <cp:revision>10</cp:revision>
  <dcterms:created xsi:type="dcterms:W3CDTF">2019-12-29T07:25:45Z</dcterms:created>
  <dcterms:modified xsi:type="dcterms:W3CDTF">2019-12-29T08:41:28Z</dcterms:modified>
</cp:coreProperties>
</file>