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3" r:id="rId6"/>
    <p:sldId id="271" r:id="rId7"/>
    <p:sldId id="269" r:id="rId8"/>
    <p:sldId id="266" r:id="rId9"/>
    <p:sldId id="267" r:id="rId10"/>
    <p:sldId id="268" r:id="rId11"/>
    <p:sldId id="270" r:id="rId12"/>
    <p:sldId id="265" r:id="rId13"/>
    <p:sldId id="272" r:id="rId14"/>
    <p:sldId id="275" r:id="rId15"/>
    <p:sldId id="274" r:id="rId16"/>
    <p:sldId id="276" r:id="rId17"/>
    <p:sldId id="277" r:id="rId18"/>
    <p:sldId id="278" r:id="rId19"/>
    <p:sldId id="279" r:id="rId20"/>
    <p:sldId id="280" r:id="rId21"/>
    <p:sldId id="282" r:id="rId22"/>
    <p:sldId id="281" r:id="rId23"/>
    <p:sldId id="25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2D08-E9AB-4768-AE04-44C7FDD9F92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831-3784-49A7-9ECC-3D47FE4927F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0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2D08-E9AB-4768-AE04-44C7FDD9F92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831-3784-49A7-9ECC-3D47FE492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1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2D08-E9AB-4768-AE04-44C7FDD9F92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831-3784-49A7-9ECC-3D47FE492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2D08-E9AB-4768-AE04-44C7FDD9F92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831-3784-49A7-9ECC-3D47FE492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93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2D08-E9AB-4768-AE04-44C7FDD9F92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831-3784-49A7-9ECC-3D47FE4927F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48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2D08-E9AB-4768-AE04-44C7FDD9F92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831-3784-49A7-9ECC-3D47FE492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6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2D08-E9AB-4768-AE04-44C7FDD9F92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831-3784-49A7-9ECC-3D47FE492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90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2D08-E9AB-4768-AE04-44C7FDD9F92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831-3784-49A7-9ECC-3D47FE492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35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2D08-E9AB-4768-AE04-44C7FDD9F92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831-3784-49A7-9ECC-3D47FE492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5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2F2D08-E9AB-4768-AE04-44C7FDD9F92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FB8831-3784-49A7-9ECC-3D47FE492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9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2D08-E9AB-4768-AE04-44C7FDD9F92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B8831-3784-49A7-9ECC-3D47FE492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84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2F2D08-E9AB-4768-AE04-44C7FDD9F92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FB8831-3784-49A7-9ECC-3D47FE4927F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6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29C9E-6BCD-4068-9D99-9280987BBD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000" dirty="0"/>
              <a:t>코스타리카 보조금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977E19-F719-4498-8E20-DBA81230D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50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0F969-F424-442A-8025-B6730B05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245FF-1B81-465D-ACDC-B1E2CFF2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maxedu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남성 가장 최고학력과</a:t>
            </a:r>
            <a:r>
              <a:rPr lang="en-US" altLang="ko-KR" sz="1800" dirty="0"/>
              <a:t>, </a:t>
            </a:r>
            <a:r>
              <a:rPr lang="ko-KR" altLang="en-US" sz="1800" dirty="0"/>
              <a:t>여성 가장 최고학력을 통합하여 </a:t>
            </a:r>
            <a:r>
              <a:rPr lang="en-US" altLang="ko-KR" sz="1800" dirty="0" err="1"/>
              <a:t>maxedu</a:t>
            </a:r>
            <a:r>
              <a:rPr lang="en-US" altLang="ko-KR" sz="1800" dirty="0"/>
              <a:t> </a:t>
            </a:r>
            <a:r>
              <a:rPr lang="ko-KR" altLang="en-US" sz="1800" dirty="0"/>
              <a:t>변수를 만들어준다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F3FA07-C331-4481-8E1B-0D656093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51" y="3902017"/>
            <a:ext cx="1457325" cy="1428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76823F-F4EB-47C3-8795-F43CAAF39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152" y="3902017"/>
            <a:ext cx="1123950" cy="135255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E7F8B4A-B9E8-48B4-AA99-392C2A12A933}"/>
              </a:ext>
            </a:extLst>
          </p:cNvPr>
          <p:cNvSpPr/>
          <p:nvPr/>
        </p:nvSpPr>
        <p:spPr>
          <a:xfrm>
            <a:off x="4789488" y="4488873"/>
            <a:ext cx="2401454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3525F-AEFC-480A-835C-55B181709487}"/>
              </a:ext>
            </a:extLst>
          </p:cNvPr>
          <p:cNvSpPr txBox="1"/>
          <p:nvPr/>
        </p:nvSpPr>
        <p:spPr>
          <a:xfrm>
            <a:off x="5623248" y="4169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통합</a:t>
            </a:r>
          </a:p>
        </p:txBody>
      </p:sp>
    </p:spTree>
    <p:extLst>
      <p:ext uri="{BB962C8B-B14F-4D97-AF65-F5344CB8AC3E}">
        <p14:creationId xmlns:p14="http://schemas.microsoft.com/office/powerpoint/2010/main" val="158579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33B01-C1E7-418D-AC0B-5E0EACB4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636F4-CC10-490C-A821-DAD39DAA1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910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Rez_esc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전체 나이 중 </a:t>
            </a:r>
            <a:r>
              <a:rPr lang="ko-KR" altLang="en-US" sz="1800" dirty="0" err="1"/>
              <a:t>미취학년도를</a:t>
            </a:r>
            <a:r>
              <a:rPr lang="ko-KR" altLang="en-US" sz="1800" dirty="0"/>
              <a:t> 나타내는 변수</a:t>
            </a:r>
            <a:endParaRPr lang="en-US" altLang="ko-KR" sz="18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FE2643-20F9-4C34-ABBF-71CBE5D6CF6F}"/>
              </a:ext>
            </a:extLst>
          </p:cNvPr>
          <p:cNvGrpSpPr/>
          <p:nvPr/>
        </p:nvGrpSpPr>
        <p:grpSpPr>
          <a:xfrm>
            <a:off x="930478" y="3270119"/>
            <a:ext cx="9773873" cy="2846242"/>
            <a:chOff x="838200" y="3530177"/>
            <a:chExt cx="8402958" cy="284624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E5FB0D1-3515-4BA7-8AD8-246B6D989F8E}"/>
                </a:ext>
              </a:extLst>
            </p:cNvPr>
            <p:cNvGrpSpPr/>
            <p:nvPr/>
          </p:nvGrpSpPr>
          <p:grpSpPr>
            <a:xfrm>
              <a:off x="838200" y="3530177"/>
              <a:ext cx="4919022" cy="2846242"/>
              <a:chOff x="1519878" y="3950442"/>
              <a:chExt cx="4919022" cy="2846242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DF23F24A-EFB4-401A-AB14-CD366785E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19878" y="4005859"/>
                <a:ext cx="2000250" cy="2790825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088BB64-6928-49DE-9D8A-42E645D3C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3100" y="3950442"/>
                <a:ext cx="685800" cy="2838450"/>
              </a:xfrm>
              <a:prstGeom prst="rect">
                <a:avLst/>
              </a:prstGeom>
            </p:spPr>
          </p:pic>
          <p:sp>
            <p:nvSpPr>
              <p:cNvPr id="6" name="화살표: 오른쪽 5">
                <a:extLst>
                  <a:ext uri="{FF2B5EF4-FFF2-40B4-BE49-F238E27FC236}">
                    <a16:creationId xmlns:a16="http://schemas.microsoft.com/office/drawing/2014/main" id="{1DF5E668-48CA-454E-B413-B4D3AE3C1293}"/>
                  </a:ext>
                </a:extLst>
              </p:cNvPr>
              <p:cNvSpPr/>
              <p:nvPr/>
            </p:nvSpPr>
            <p:spPr>
              <a:xfrm>
                <a:off x="3798414" y="4968545"/>
                <a:ext cx="1570182" cy="53236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CBCFC2-8A68-4125-BFE0-2903663E7F0C}"/>
                  </a:ext>
                </a:extLst>
              </p:cNvPr>
              <p:cNvSpPr txBox="1"/>
              <p:nvPr/>
            </p:nvSpPr>
            <p:spPr>
              <a:xfrm>
                <a:off x="3682457" y="5570290"/>
                <a:ext cx="1802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(Age – </a:t>
                </a:r>
                <a:r>
                  <a:rPr lang="en-US" altLang="ko-KR" dirty="0" err="1"/>
                  <a:t>Escolari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p:grp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15880845-7188-4A9D-A74A-C5858B920C49}"/>
                </a:ext>
              </a:extLst>
            </p:cNvPr>
            <p:cNvSpPr/>
            <p:nvPr/>
          </p:nvSpPr>
          <p:spPr>
            <a:xfrm>
              <a:off x="5972934" y="4674546"/>
              <a:ext cx="2209101" cy="435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184647-8BF3-4C3C-97E2-CAF28277A51A}"/>
                </a:ext>
              </a:extLst>
            </p:cNvPr>
            <p:cNvSpPr txBox="1"/>
            <p:nvPr/>
          </p:nvSpPr>
          <p:spPr>
            <a:xfrm>
              <a:off x="6025769" y="4017755"/>
              <a:ext cx="2257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If</a:t>
              </a:r>
              <a:r>
                <a:rPr lang="ko-KR" altLang="en-US" dirty="0"/>
                <a:t> </a:t>
              </a:r>
              <a:r>
                <a:rPr lang="en-US" altLang="ko-KR" dirty="0"/>
                <a:t>(Age-</a:t>
              </a:r>
              <a:r>
                <a:rPr lang="en-US" altLang="ko-KR" dirty="0" err="1"/>
                <a:t>Escolari</a:t>
              </a:r>
              <a:r>
                <a:rPr lang="en-US" altLang="ko-KR" dirty="0"/>
                <a:t>)</a:t>
              </a:r>
              <a:r>
                <a:rPr lang="ko-KR" altLang="en-US" dirty="0"/>
                <a:t> </a:t>
              </a:r>
              <a:r>
                <a:rPr lang="en-US" altLang="ko-KR" dirty="0"/>
                <a:t>&gt; 5 : 5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5D954F-27A4-4298-AF5F-FD24BBD0595B}"/>
                </a:ext>
              </a:extLst>
            </p:cNvPr>
            <p:cNvSpPr txBox="1"/>
            <p:nvPr/>
          </p:nvSpPr>
          <p:spPr>
            <a:xfrm>
              <a:off x="6025769" y="5238936"/>
              <a:ext cx="2257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If</a:t>
              </a:r>
              <a:r>
                <a:rPr lang="ko-KR" altLang="en-US" dirty="0"/>
                <a:t> </a:t>
              </a:r>
              <a:r>
                <a:rPr lang="en-US" altLang="ko-KR" dirty="0"/>
                <a:t>(Age-</a:t>
              </a:r>
              <a:r>
                <a:rPr lang="en-US" altLang="ko-KR" dirty="0" err="1"/>
                <a:t>Escolari</a:t>
              </a:r>
              <a:r>
                <a:rPr lang="en-US" altLang="ko-KR" dirty="0"/>
                <a:t>)</a:t>
              </a:r>
              <a:r>
                <a:rPr lang="ko-KR" altLang="en-US" dirty="0"/>
                <a:t> </a:t>
              </a:r>
              <a:r>
                <a:rPr lang="en-US" altLang="ko-KR" dirty="0"/>
                <a:t>= 5 : 0</a:t>
              </a:r>
              <a:endParaRPr lang="ko-KR" altLang="en-US" dirty="0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B5E465D-2371-49E1-88D1-917EC70EF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50608" y="3530177"/>
              <a:ext cx="590550" cy="2724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149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D11D1-E406-4F38-B827-14B68C0B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2F5CA-A995-4CBE-864B-17E1E280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V2a1(</a:t>
            </a:r>
            <a:r>
              <a:rPr lang="ko-KR" altLang="en-US" sz="1800" dirty="0"/>
              <a:t>임대료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r>
              <a:rPr lang="en-US" altLang="ko-KR" sz="1800" dirty="0" err="1"/>
              <a:t>XtreeRegressor</a:t>
            </a:r>
            <a:r>
              <a:rPr lang="ko-KR" altLang="en-US" sz="1800" dirty="0"/>
              <a:t>를 이용해 특성들이 비슷한 것으로 분류된 샘플들의 </a:t>
            </a:r>
            <a:r>
              <a:rPr lang="en-US" altLang="ko-KR" sz="1800" dirty="0"/>
              <a:t>v2a1</a:t>
            </a:r>
            <a:r>
              <a:rPr lang="ko-KR" altLang="en-US" sz="1800" dirty="0"/>
              <a:t> 평균값으로 </a:t>
            </a:r>
            <a:r>
              <a:rPr lang="en-US" altLang="ko-KR" sz="1800" dirty="0"/>
              <a:t>v2a1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결측값을</a:t>
            </a:r>
            <a:r>
              <a:rPr lang="ko-KR" altLang="en-US" sz="1800" dirty="0"/>
              <a:t> 예측한다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앙상블 기법에 기반한 트리모형의 회귀예측은 여러 약분류기</a:t>
            </a:r>
            <a:r>
              <a:rPr lang="en-US" altLang="ko-KR" sz="1800" dirty="0"/>
              <a:t>(</a:t>
            </a:r>
            <a:r>
              <a:rPr lang="ko-KR" altLang="en-US" sz="1800" dirty="0"/>
              <a:t>트리</a:t>
            </a:r>
            <a:r>
              <a:rPr lang="en-US" altLang="ko-KR" sz="1800" dirty="0"/>
              <a:t>)</a:t>
            </a:r>
            <a:r>
              <a:rPr lang="ko-KR" altLang="en-US" sz="1800" dirty="0"/>
              <a:t>들의 동일 그룹 평균값의 평균값을 토대로 예측치를 생산한다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</p:txBody>
      </p:sp>
      <p:pic>
        <p:nvPicPr>
          <p:cNvPr id="1026" name="Picture 2" descr="ensemble tree regressorì ëí ì´ë¯¸ì§ ê²ìê²°ê³¼">
            <a:extLst>
              <a:ext uri="{FF2B5EF4-FFF2-40B4-BE49-F238E27FC236}">
                <a16:creationId xmlns:a16="http://schemas.microsoft.com/office/drawing/2014/main" id="{83D9C73A-D722-4BFD-8D9D-0E523F28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97" y="3644901"/>
            <a:ext cx="4517646" cy="233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semble tree regressorì ëí ì´ë¯¸ì§ ê²ìê²°ê³¼">
            <a:extLst>
              <a:ext uri="{FF2B5EF4-FFF2-40B4-BE49-F238E27FC236}">
                <a16:creationId xmlns:a16="http://schemas.microsoft.com/office/drawing/2014/main" id="{4CA7C359-0AC4-43F1-BDEA-CA5D6C177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61" y="3644900"/>
            <a:ext cx="3810000" cy="222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D43D2E-1C7C-4832-8A77-42BF2E8A429D}"/>
              </a:ext>
            </a:extLst>
          </p:cNvPr>
          <p:cNvSpPr txBox="1"/>
          <p:nvPr/>
        </p:nvSpPr>
        <p:spPr>
          <a:xfrm>
            <a:off x="1721714" y="5977468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앙상블 모형의 회귀 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33D83-B453-4ED4-85F4-5CA2E8FFDE5D}"/>
              </a:ext>
            </a:extLst>
          </p:cNvPr>
          <p:cNvSpPr txBox="1"/>
          <p:nvPr/>
        </p:nvSpPr>
        <p:spPr>
          <a:xfrm>
            <a:off x="8072180" y="597746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회귀선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50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94944-C166-4EC7-8A58-1B889EE1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1541A-2E08-4491-A1B2-B50DC73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V18q1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F6020A-8715-4643-8C89-48C2AFA5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98" y="2225392"/>
            <a:ext cx="4193905" cy="2519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9D7DA0-6789-44B9-B3AD-0F4679E958F5}"/>
              </a:ext>
            </a:extLst>
          </p:cNvPr>
          <p:cNvSpPr txBox="1"/>
          <p:nvPr/>
        </p:nvSpPr>
        <p:spPr>
          <a:xfrm>
            <a:off x="7159897" y="3105834"/>
            <a:ext cx="472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“0</a:t>
            </a:r>
            <a:r>
              <a:rPr lang="ko-KR" altLang="en-US" dirty="0"/>
              <a:t>대</a:t>
            </a:r>
            <a:r>
              <a:rPr lang="en-US" altLang="ko-KR" dirty="0"/>
              <a:t>”</a:t>
            </a:r>
            <a:r>
              <a:rPr lang="ko-KR" altLang="en-US" dirty="0"/>
              <a:t>라고 응답한 경우가 없는 것으로 봐서</a:t>
            </a:r>
            <a:r>
              <a:rPr lang="en-US" altLang="ko-KR" dirty="0"/>
              <a:t>, </a:t>
            </a:r>
          </a:p>
          <a:p>
            <a:r>
              <a:rPr lang="ko-KR" altLang="en-US" u="sng" dirty="0" err="1">
                <a:solidFill>
                  <a:srgbClr val="FF0000"/>
                </a:solidFill>
              </a:rPr>
              <a:t>결측치가</a:t>
            </a:r>
            <a:r>
              <a:rPr lang="ko-KR" altLang="en-US" u="sng" dirty="0">
                <a:solidFill>
                  <a:srgbClr val="FF0000"/>
                </a:solidFill>
              </a:rPr>
              <a:t> 곧 </a:t>
            </a:r>
            <a:r>
              <a:rPr lang="en-US" altLang="ko-KR" u="sng" dirty="0">
                <a:solidFill>
                  <a:srgbClr val="FF0000"/>
                </a:solidFill>
              </a:rPr>
              <a:t>0</a:t>
            </a:r>
            <a:r>
              <a:rPr lang="ko-KR" altLang="en-US" u="sng" dirty="0">
                <a:solidFill>
                  <a:srgbClr val="FF0000"/>
                </a:solidFill>
              </a:rPr>
              <a:t>대임을 의심해볼 수 있다</a:t>
            </a:r>
            <a:r>
              <a:rPr lang="en-US" altLang="ko-KR" u="sng" dirty="0">
                <a:solidFill>
                  <a:srgbClr val="FF0000"/>
                </a:solidFill>
              </a:rPr>
              <a:t>.</a:t>
            </a:r>
            <a:endParaRPr lang="ko-KR" altLang="en-US" u="sng" dirty="0">
              <a:solidFill>
                <a:srgbClr val="FF0000"/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5A4C65-94A0-49F4-A4E7-E64305B20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755926"/>
              </p:ext>
            </p:extLst>
          </p:nvPr>
        </p:nvGraphicFramePr>
        <p:xfrm>
          <a:off x="5586603" y="4690602"/>
          <a:ext cx="64857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1933">
                  <a:extLst>
                    <a:ext uri="{9D8B030D-6E8A-4147-A177-3AD203B41FA5}">
                      <a16:colId xmlns:a16="http://schemas.microsoft.com/office/drawing/2014/main" val="52027053"/>
                    </a:ext>
                  </a:extLst>
                </a:gridCol>
                <a:gridCol w="2161933">
                  <a:extLst>
                    <a:ext uri="{9D8B030D-6E8A-4147-A177-3AD203B41FA5}">
                      <a16:colId xmlns:a16="http://schemas.microsoft.com/office/drawing/2014/main" val="2433708673"/>
                    </a:ext>
                  </a:extLst>
                </a:gridCol>
                <a:gridCol w="2161933">
                  <a:extLst>
                    <a:ext uri="{9D8B030D-6E8A-4147-A177-3AD203B41FA5}">
                      <a16:colId xmlns:a16="http://schemas.microsoft.com/office/drawing/2014/main" val="928706350"/>
                    </a:ext>
                  </a:extLst>
                </a:gridCol>
              </a:tblGrid>
              <a:tr h="147758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결측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비결측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88900"/>
                  </a:ext>
                </a:extLst>
              </a:tr>
              <a:tr h="147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“</a:t>
                      </a:r>
                      <a:r>
                        <a:rPr lang="ko-KR" altLang="en-US" sz="1800" dirty="0"/>
                        <a:t>보유했다</a:t>
                      </a:r>
                      <a:r>
                        <a:rPr lang="en-US" altLang="ko-KR" sz="1800" dirty="0"/>
                        <a:t>”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2215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332574"/>
                  </a:ext>
                </a:extLst>
              </a:tr>
              <a:tr h="147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“</a:t>
                      </a:r>
                      <a:r>
                        <a:rPr lang="ko-KR" altLang="en-US" sz="1800" dirty="0"/>
                        <a:t>보유하지 않았다</a:t>
                      </a:r>
                      <a:r>
                        <a:rPr lang="en-US" altLang="ko-KR" sz="1800" dirty="0"/>
                        <a:t>”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7342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39145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E034A21-0989-4179-A04C-FCF2C670FB58}"/>
              </a:ext>
            </a:extLst>
          </p:cNvPr>
          <p:cNvSpPr/>
          <p:nvPr/>
        </p:nvSpPr>
        <p:spPr>
          <a:xfrm>
            <a:off x="5468688" y="3195766"/>
            <a:ext cx="1443839" cy="425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11E7893-2E3A-4B75-ADF2-9341EF3E5F7C}"/>
              </a:ext>
            </a:extLst>
          </p:cNvPr>
          <p:cNvSpPr/>
          <p:nvPr/>
        </p:nvSpPr>
        <p:spPr>
          <a:xfrm>
            <a:off x="8548382" y="4001295"/>
            <a:ext cx="486561" cy="553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867D9-E0AE-4235-99FA-C03863629E08}"/>
              </a:ext>
            </a:extLst>
          </p:cNvPr>
          <p:cNvSpPr txBox="1"/>
          <p:nvPr/>
        </p:nvSpPr>
        <p:spPr>
          <a:xfrm>
            <a:off x="7407478" y="5923261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결측</a:t>
            </a:r>
            <a:r>
              <a:rPr lang="en-US" altLang="ko-KR" dirty="0"/>
              <a:t>-</a:t>
            </a:r>
            <a:r>
              <a:rPr lang="ko-KR" altLang="en-US" dirty="0"/>
              <a:t>비결측 비교 행렬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5675277-8DE2-4896-B7D6-FF8B29E02D00}"/>
              </a:ext>
            </a:extLst>
          </p:cNvPr>
          <p:cNvSpPr/>
          <p:nvPr/>
        </p:nvSpPr>
        <p:spPr>
          <a:xfrm rot="10800000">
            <a:off x="4650925" y="5628430"/>
            <a:ext cx="747227" cy="274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C619F5-89C9-4DB4-80F9-B4ACB293DEB1}"/>
              </a:ext>
            </a:extLst>
          </p:cNvPr>
          <p:cNvSpPr txBox="1"/>
          <p:nvPr/>
        </p:nvSpPr>
        <p:spPr>
          <a:xfrm>
            <a:off x="1765871" y="5253633"/>
            <a:ext cx="278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미보유</a:t>
            </a:r>
            <a:r>
              <a:rPr lang="ko-KR" altLang="en-US" dirty="0"/>
              <a:t> 응답자 </a:t>
            </a:r>
            <a:r>
              <a:rPr lang="en-US" altLang="ko-KR" dirty="0"/>
              <a:t>= </a:t>
            </a:r>
            <a:r>
              <a:rPr lang="ko-KR" altLang="en-US" dirty="0" err="1"/>
              <a:t>결측치</a:t>
            </a:r>
            <a:endParaRPr lang="en-US" altLang="ko-KR" dirty="0"/>
          </a:p>
          <a:p>
            <a:endParaRPr lang="en-US" altLang="ko-KR" u="sng" dirty="0">
              <a:solidFill>
                <a:srgbClr val="FF0000"/>
              </a:solidFill>
            </a:endParaRPr>
          </a:p>
          <a:p>
            <a:r>
              <a:rPr lang="ko-KR" altLang="en-US" u="sng" dirty="0">
                <a:solidFill>
                  <a:srgbClr val="FF0000"/>
                </a:solidFill>
              </a:rPr>
              <a:t>∴ </a:t>
            </a:r>
            <a:r>
              <a:rPr lang="ko-KR" altLang="en-US" u="sng" dirty="0" err="1">
                <a:solidFill>
                  <a:srgbClr val="FF0000"/>
                </a:solidFill>
              </a:rPr>
              <a:t>결측을</a:t>
            </a:r>
            <a:r>
              <a:rPr lang="ko-KR" altLang="en-US" u="sng" dirty="0">
                <a:solidFill>
                  <a:srgbClr val="FF0000"/>
                </a:solidFill>
              </a:rPr>
              <a:t> 전부</a:t>
            </a:r>
            <a:r>
              <a:rPr lang="en-US" altLang="ko-KR" u="sng" dirty="0">
                <a:solidFill>
                  <a:srgbClr val="FF0000"/>
                </a:solidFill>
              </a:rPr>
              <a:t>0</a:t>
            </a:r>
            <a:r>
              <a:rPr lang="ko-KR" altLang="en-US" u="sng" dirty="0">
                <a:solidFill>
                  <a:srgbClr val="FF0000"/>
                </a:solidFill>
              </a:rPr>
              <a:t>으로 처리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74228B4-B6A3-442C-A686-86BA6C95D2CC}"/>
              </a:ext>
            </a:extLst>
          </p:cNvPr>
          <p:cNvSpPr/>
          <p:nvPr/>
        </p:nvSpPr>
        <p:spPr>
          <a:xfrm>
            <a:off x="7776178" y="5448270"/>
            <a:ext cx="596035" cy="3290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1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94944-C166-4EC7-8A58-1B889EE1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1541A-2E08-4491-A1B2-B50DC73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그 외 변수들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3987F7-9115-4D2A-A47D-9E93A1F6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636"/>
            <a:ext cx="4532744" cy="1200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A448A5-8A9B-4A02-BA2F-756D908FCE42}"/>
              </a:ext>
            </a:extLst>
          </p:cNvPr>
          <p:cNvSpPr txBox="1"/>
          <p:nvPr/>
        </p:nvSpPr>
        <p:spPr>
          <a:xfrm>
            <a:off x="6517547" y="2793958"/>
            <a:ext cx="4897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정보성</a:t>
            </a:r>
            <a:r>
              <a:rPr lang="ko-KR" altLang="en-US" dirty="0"/>
              <a:t> </a:t>
            </a:r>
            <a:r>
              <a:rPr lang="ko-KR" altLang="en-US" dirty="0" err="1"/>
              <a:t>결측치들을</a:t>
            </a:r>
            <a:r>
              <a:rPr lang="ko-KR" altLang="en-US" dirty="0"/>
              <a:t> 대부분 </a:t>
            </a:r>
            <a:r>
              <a:rPr lang="ko-KR" altLang="en-US" dirty="0" err="1"/>
              <a:t>전처리</a:t>
            </a:r>
            <a:r>
              <a:rPr lang="ko-KR" altLang="en-US" dirty="0"/>
              <a:t> 하였으므로</a:t>
            </a:r>
            <a:endParaRPr lang="en-US" altLang="ko-KR" dirty="0"/>
          </a:p>
          <a:p>
            <a:pPr algn="ctr"/>
            <a:r>
              <a:rPr lang="ko-KR" altLang="en-US" dirty="0"/>
              <a:t>의미가 없다고 판단된 나머지 </a:t>
            </a:r>
            <a:r>
              <a:rPr lang="ko-KR" altLang="en-US" dirty="0" err="1"/>
              <a:t>결측치들은</a:t>
            </a:r>
            <a:endParaRPr lang="en-US" altLang="ko-KR" dirty="0"/>
          </a:p>
          <a:p>
            <a:pPr algn="ctr"/>
            <a:r>
              <a:rPr lang="ko-KR" altLang="en-US" dirty="0"/>
              <a:t>전부 </a:t>
            </a:r>
            <a:r>
              <a:rPr lang="en-US" altLang="ko-KR" dirty="0"/>
              <a:t>0</a:t>
            </a:r>
            <a:r>
              <a:rPr lang="ko-KR" altLang="en-US" dirty="0"/>
              <a:t>으로 일괄 처리</a:t>
            </a:r>
          </a:p>
        </p:txBody>
      </p:sp>
    </p:spTree>
    <p:extLst>
      <p:ext uri="{BB962C8B-B14F-4D97-AF65-F5344CB8AC3E}">
        <p14:creationId xmlns:p14="http://schemas.microsoft.com/office/powerpoint/2010/main" val="374619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94944-C166-4EC7-8A58-1B889EE1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1541A-2E08-4491-A1B2-B50DC736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전처리</a:t>
            </a:r>
            <a:r>
              <a:rPr lang="ko-KR" altLang="en-US" sz="1800" dirty="0"/>
              <a:t> 결과 </a:t>
            </a:r>
            <a:r>
              <a:rPr lang="en-US" altLang="ko-KR" sz="1800" dirty="0"/>
              <a:t>(Missing Value </a:t>
            </a:r>
            <a:r>
              <a:rPr lang="ko-KR" altLang="en-US" sz="1800" dirty="0"/>
              <a:t>표시기</a:t>
            </a:r>
            <a:r>
              <a:rPr lang="en-US" altLang="ko-KR" sz="1800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597D22-0EBA-43C6-B52D-2062F4F68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726" y="2362473"/>
            <a:ext cx="2305050" cy="27336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E9C9F3-6921-4F60-BB1A-C38206B54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2466"/>
            <a:ext cx="5229225" cy="14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6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D5BF9-F7EA-4B40-A7C7-CFDD893D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58A0A-5E7F-4DD5-A1AF-5280D549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타겟 불균형의 처리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B97666-B604-4107-90C3-099F19E5B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997" y="2733762"/>
            <a:ext cx="3657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667EA8-C122-4035-8FD6-C2BAEC578E48}"/>
              </a:ext>
            </a:extLst>
          </p:cNvPr>
          <p:cNvSpPr txBox="1"/>
          <p:nvPr/>
        </p:nvSpPr>
        <p:spPr>
          <a:xfrm>
            <a:off x="6096000" y="3007150"/>
            <a:ext cx="62969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보통</a:t>
            </a:r>
            <a:r>
              <a:rPr lang="en-US" altLang="ko-KR" dirty="0"/>
              <a:t>(4)”</a:t>
            </a:r>
            <a:r>
              <a:rPr lang="ko-KR" altLang="en-US" dirty="0"/>
              <a:t>이 전체의 </a:t>
            </a:r>
            <a:r>
              <a:rPr lang="en-US" altLang="ko-KR" dirty="0"/>
              <a:t>62%</a:t>
            </a:r>
            <a:r>
              <a:rPr lang="ko-KR" altLang="en-US" dirty="0"/>
              <a:t>를 차지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타겟수가</a:t>
            </a:r>
            <a:r>
              <a:rPr lang="ko-KR" altLang="en-US" dirty="0"/>
              <a:t> 적은 타겟에 대해선 학습기회를 별로 갖지 못하고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F1 Score</a:t>
            </a:r>
            <a:r>
              <a:rPr lang="ko-KR" altLang="en-US" dirty="0">
                <a:solidFill>
                  <a:srgbClr val="FF0000"/>
                </a:solidFill>
              </a:rPr>
              <a:t>상 </a:t>
            </a:r>
            <a:r>
              <a:rPr lang="ko-KR" altLang="en-US" dirty="0" err="1">
                <a:solidFill>
                  <a:srgbClr val="FF0000"/>
                </a:solidFill>
              </a:rPr>
              <a:t>오분류된</a:t>
            </a:r>
            <a:r>
              <a:rPr lang="ko-KR" altLang="en-US" dirty="0">
                <a:solidFill>
                  <a:srgbClr val="FF0000"/>
                </a:solidFill>
              </a:rPr>
              <a:t> 샘플에 대한 평가치가 크게 상승함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985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D5BF9-F7EA-4B40-A7C7-CFDD893D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58A0A-5E7F-4DD5-A1AF-5280D549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타겟 불균형의 처리</a:t>
            </a:r>
          </a:p>
        </p:txBody>
      </p: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77E0970A-23A6-4F44-ACB1-E86455184F2C}"/>
              </a:ext>
            </a:extLst>
          </p:cNvPr>
          <p:cNvGrpSpPr/>
          <p:nvPr/>
        </p:nvGrpSpPr>
        <p:grpSpPr>
          <a:xfrm>
            <a:off x="3636683" y="2414582"/>
            <a:ext cx="2103174" cy="1999585"/>
            <a:chOff x="838200" y="3358975"/>
            <a:chExt cx="2819400" cy="298627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61D85F9-7BB9-4A15-BF6B-9A8D0F2CDBAD}"/>
                </a:ext>
              </a:extLst>
            </p:cNvPr>
            <p:cNvSpPr/>
            <p:nvPr/>
          </p:nvSpPr>
          <p:spPr>
            <a:xfrm>
              <a:off x="838200" y="3358975"/>
              <a:ext cx="2819400" cy="29862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E541C98-2B46-4092-9AED-CE409C548434}"/>
                </a:ext>
              </a:extLst>
            </p:cNvPr>
            <p:cNvSpPr/>
            <p:nvPr/>
          </p:nvSpPr>
          <p:spPr>
            <a:xfrm>
              <a:off x="2659309" y="493671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B6EFB94-42CA-4719-AA96-1DDFBD99A4D9}"/>
                </a:ext>
              </a:extLst>
            </p:cNvPr>
            <p:cNvSpPr/>
            <p:nvPr/>
          </p:nvSpPr>
          <p:spPr>
            <a:xfrm>
              <a:off x="2810313" y="459205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70092D9-D038-4B0C-8275-5B4B0EC56E0B}"/>
                </a:ext>
              </a:extLst>
            </p:cNvPr>
            <p:cNvSpPr/>
            <p:nvPr/>
          </p:nvSpPr>
          <p:spPr>
            <a:xfrm>
              <a:off x="2811709" y="508911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D7120E6-0E50-49ED-B363-D50BB8116E50}"/>
                </a:ext>
              </a:extLst>
            </p:cNvPr>
            <p:cNvSpPr/>
            <p:nvPr/>
          </p:nvSpPr>
          <p:spPr>
            <a:xfrm>
              <a:off x="2962713" y="474445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065AC78-D24A-4599-896B-9DF8EA5CEC29}"/>
                </a:ext>
              </a:extLst>
            </p:cNvPr>
            <p:cNvSpPr/>
            <p:nvPr/>
          </p:nvSpPr>
          <p:spPr>
            <a:xfrm>
              <a:off x="2964109" y="524151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F8F70FA-AF36-4F1F-8C83-9025F44A4EEA}"/>
                </a:ext>
              </a:extLst>
            </p:cNvPr>
            <p:cNvSpPr/>
            <p:nvPr/>
          </p:nvSpPr>
          <p:spPr>
            <a:xfrm>
              <a:off x="3115113" y="489685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EF7693D-040E-4098-8F42-E5CA0BB4EDFA}"/>
                </a:ext>
              </a:extLst>
            </p:cNvPr>
            <p:cNvSpPr/>
            <p:nvPr/>
          </p:nvSpPr>
          <p:spPr>
            <a:xfrm>
              <a:off x="3116509" y="539391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60CD591-5F81-4802-AFED-596D0D16812D}"/>
                </a:ext>
              </a:extLst>
            </p:cNvPr>
            <p:cNvSpPr/>
            <p:nvPr/>
          </p:nvSpPr>
          <p:spPr>
            <a:xfrm>
              <a:off x="3267513" y="504925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86A1F8C-5787-4D83-8D0D-FCBE9FDF7AF7}"/>
                </a:ext>
              </a:extLst>
            </p:cNvPr>
            <p:cNvSpPr/>
            <p:nvPr/>
          </p:nvSpPr>
          <p:spPr>
            <a:xfrm>
              <a:off x="2854352" y="537106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528AA0C1-4A59-4844-BBA9-4571B4FD557F}"/>
                </a:ext>
              </a:extLst>
            </p:cNvPr>
            <p:cNvSpPr/>
            <p:nvPr/>
          </p:nvSpPr>
          <p:spPr>
            <a:xfrm>
              <a:off x="3005356" y="502640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1F384A2-65B6-4C0D-8AFB-96DCEFD13498}"/>
                </a:ext>
              </a:extLst>
            </p:cNvPr>
            <p:cNvSpPr/>
            <p:nvPr/>
          </p:nvSpPr>
          <p:spPr>
            <a:xfrm>
              <a:off x="2640081" y="5282880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DA76DC2-BFE8-4C5A-9B80-193BBCD4DE43}"/>
                </a:ext>
              </a:extLst>
            </p:cNvPr>
            <p:cNvSpPr/>
            <p:nvPr/>
          </p:nvSpPr>
          <p:spPr>
            <a:xfrm>
              <a:off x="2791085" y="4938217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3C68ECE-E0EC-409B-8555-6E7C25402C60}"/>
                </a:ext>
              </a:extLst>
            </p:cNvPr>
            <p:cNvSpPr/>
            <p:nvPr/>
          </p:nvSpPr>
          <p:spPr>
            <a:xfrm>
              <a:off x="2927405" y="4884798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9D7A7F6-751A-4C3E-B858-4269A7DA3124}"/>
                </a:ext>
              </a:extLst>
            </p:cNvPr>
            <p:cNvSpPr/>
            <p:nvPr/>
          </p:nvSpPr>
          <p:spPr>
            <a:xfrm>
              <a:off x="3078409" y="4540135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B5971AC-6128-4D39-BA34-585A0A70517D}"/>
                </a:ext>
              </a:extLst>
            </p:cNvPr>
            <p:cNvSpPr/>
            <p:nvPr/>
          </p:nvSpPr>
          <p:spPr>
            <a:xfrm>
              <a:off x="2522984" y="508911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882EFF5-F306-44C5-809F-2BE561BEC1E6}"/>
                </a:ext>
              </a:extLst>
            </p:cNvPr>
            <p:cNvSpPr/>
            <p:nvPr/>
          </p:nvSpPr>
          <p:spPr>
            <a:xfrm>
              <a:off x="2673988" y="474445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C13A480-D5F7-445B-B30E-A8FA0E9CEAC1}"/>
                </a:ext>
              </a:extLst>
            </p:cNvPr>
            <p:cNvSpPr/>
            <p:nvPr/>
          </p:nvSpPr>
          <p:spPr>
            <a:xfrm>
              <a:off x="2480168" y="489146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C171FA1-85D9-499C-848F-047E8666BBC9}"/>
                </a:ext>
              </a:extLst>
            </p:cNvPr>
            <p:cNvSpPr/>
            <p:nvPr/>
          </p:nvSpPr>
          <p:spPr>
            <a:xfrm>
              <a:off x="2631172" y="454680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0FD70A9-FD7A-4ECF-8E2E-3AD19F939F06}"/>
                </a:ext>
              </a:extLst>
            </p:cNvPr>
            <p:cNvSpPr/>
            <p:nvPr/>
          </p:nvSpPr>
          <p:spPr>
            <a:xfrm>
              <a:off x="2280403" y="5074436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2FDF082-681B-4C97-BB30-A6BB655C57F8}"/>
                </a:ext>
              </a:extLst>
            </p:cNvPr>
            <p:cNvSpPr/>
            <p:nvPr/>
          </p:nvSpPr>
          <p:spPr>
            <a:xfrm>
              <a:off x="2431407" y="4729773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D4CAB12-6314-496A-8011-DEFA8F3C5320}"/>
                </a:ext>
              </a:extLst>
            </p:cNvPr>
            <p:cNvSpPr/>
            <p:nvPr/>
          </p:nvSpPr>
          <p:spPr>
            <a:xfrm>
              <a:off x="2342446" y="532687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EF52BC7-5928-48D7-BD3D-CCA82B19C894}"/>
                </a:ext>
              </a:extLst>
            </p:cNvPr>
            <p:cNvSpPr/>
            <p:nvPr/>
          </p:nvSpPr>
          <p:spPr>
            <a:xfrm>
              <a:off x="2493450" y="4982216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9369C86-EE88-4E49-9F2E-2C433B32EFD5}"/>
                </a:ext>
              </a:extLst>
            </p:cNvPr>
            <p:cNvSpPr/>
            <p:nvPr/>
          </p:nvSpPr>
          <p:spPr>
            <a:xfrm>
              <a:off x="2494846" y="547927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90D3F203-F530-495B-955F-23A334ED26A6}"/>
                </a:ext>
              </a:extLst>
            </p:cNvPr>
            <p:cNvSpPr/>
            <p:nvPr/>
          </p:nvSpPr>
          <p:spPr>
            <a:xfrm>
              <a:off x="2645850" y="5134616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E579469-856E-45B1-A69E-3FB1FC61280C}"/>
                </a:ext>
              </a:extLst>
            </p:cNvPr>
            <p:cNvSpPr/>
            <p:nvPr/>
          </p:nvSpPr>
          <p:spPr>
            <a:xfrm>
              <a:off x="2647246" y="563167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A36A466-ABDD-4D43-98D6-399EFCE65863}"/>
                </a:ext>
              </a:extLst>
            </p:cNvPr>
            <p:cNvSpPr/>
            <p:nvPr/>
          </p:nvSpPr>
          <p:spPr>
            <a:xfrm>
              <a:off x="2798250" y="5287016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0A5CA3F-71AF-4623-97A8-1D653B9713E2}"/>
                </a:ext>
              </a:extLst>
            </p:cNvPr>
            <p:cNvSpPr/>
            <p:nvPr/>
          </p:nvSpPr>
          <p:spPr>
            <a:xfrm>
              <a:off x="2799646" y="578407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306DE5A-835A-4FF2-8B0A-C2C756AD04D4}"/>
                </a:ext>
              </a:extLst>
            </p:cNvPr>
            <p:cNvSpPr/>
            <p:nvPr/>
          </p:nvSpPr>
          <p:spPr>
            <a:xfrm>
              <a:off x="2537489" y="576122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10927ED2-6FEC-40C0-84CA-63CD927B6D6D}"/>
                </a:ext>
              </a:extLst>
            </p:cNvPr>
            <p:cNvSpPr/>
            <p:nvPr/>
          </p:nvSpPr>
          <p:spPr>
            <a:xfrm>
              <a:off x="2688493" y="5416566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328BEB8-7D20-479D-8D8B-906EFD9242AC}"/>
                </a:ext>
              </a:extLst>
            </p:cNvPr>
            <p:cNvSpPr/>
            <p:nvPr/>
          </p:nvSpPr>
          <p:spPr>
            <a:xfrm>
              <a:off x="2323218" y="5673042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EBF961E-F64A-426F-8205-7776C820A752}"/>
                </a:ext>
              </a:extLst>
            </p:cNvPr>
            <p:cNvSpPr/>
            <p:nvPr/>
          </p:nvSpPr>
          <p:spPr>
            <a:xfrm>
              <a:off x="2474222" y="5328379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0DA23D5-7BA0-450E-9379-A5AC76F419FC}"/>
                </a:ext>
              </a:extLst>
            </p:cNvPr>
            <p:cNvSpPr/>
            <p:nvPr/>
          </p:nvSpPr>
          <p:spPr>
            <a:xfrm>
              <a:off x="2610542" y="5274960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801E44B-3E6F-4216-A96F-A22658C3D750}"/>
                </a:ext>
              </a:extLst>
            </p:cNvPr>
            <p:cNvSpPr/>
            <p:nvPr/>
          </p:nvSpPr>
          <p:spPr>
            <a:xfrm>
              <a:off x="2761546" y="4930297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E2A35D4-1F87-4E7B-BFA4-ABE7C78BA8DE}"/>
                </a:ext>
              </a:extLst>
            </p:cNvPr>
            <p:cNvSpPr/>
            <p:nvPr/>
          </p:nvSpPr>
          <p:spPr>
            <a:xfrm>
              <a:off x="2206121" y="547927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942B24B-9520-4B63-BC29-03FCAAE63DE1}"/>
                </a:ext>
              </a:extLst>
            </p:cNvPr>
            <p:cNvSpPr/>
            <p:nvPr/>
          </p:nvSpPr>
          <p:spPr>
            <a:xfrm>
              <a:off x="2357125" y="5134616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366844C-C72B-472A-BCAD-DAE72653AE09}"/>
                </a:ext>
              </a:extLst>
            </p:cNvPr>
            <p:cNvSpPr/>
            <p:nvPr/>
          </p:nvSpPr>
          <p:spPr>
            <a:xfrm>
              <a:off x="2163305" y="528162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6B82CED-4C5C-4974-9103-E2F8AA7FF982}"/>
                </a:ext>
              </a:extLst>
            </p:cNvPr>
            <p:cNvSpPr/>
            <p:nvPr/>
          </p:nvSpPr>
          <p:spPr>
            <a:xfrm>
              <a:off x="2314309" y="4936966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7325ACE-4E07-4598-B336-15AC5C5B0FA8}"/>
                </a:ext>
              </a:extLst>
            </p:cNvPr>
            <p:cNvSpPr/>
            <p:nvPr/>
          </p:nvSpPr>
          <p:spPr>
            <a:xfrm>
              <a:off x="1963540" y="5464598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7F4E6A3-B5E2-4167-A1C6-92B4384B4CBC}"/>
                </a:ext>
              </a:extLst>
            </p:cNvPr>
            <p:cNvSpPr/>
            <p:nvPr/>
          </p:nvSpPr>
          <p:spPr>
            <a:xfrm>
              <a:off x="2114544" y="5119935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5D7AFE9-839C-469C-828E-90208923B65B}"/>
                </a:ext>
              </a:extLst>
            </p:cNvPr>
            <p:cNvSpPr/>
            <p:nvPr/>
          </p:nvSpPr>
          <p:spPr>
            <a:xfrm>
              <a:off x="1400096" y="3735066"/>
              <a:ext cx="159391" cy="167779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9B93F41-6EFA-4298-9BB0-F6BD43F4C076}"/>
                </a:ext>
              </a:extLst>
            </p:cNvPr>
            <p:cNvSpPr/>
            <p:nvPr/>
          </p:nvSpPr>
          <p:spPr>
            <a:xfrm>
              <a:off x="1137403" y="5016020"/>
              <a:ext cx="159391" cy="167779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5809940-56D4-4052-BAD8-8826EFFE22D7}"/>
                </a:ext>
              </a:extLst>
            </p:cNvPr>
            <p:cNvSpPr/>
            <p:nvPr/>
          </p:nvSpPr>
          <p:spPr>
            <a:xfrm>
              <a:off x="2673987" y="3818956"/>
              <a:ext cx="159391" cy="167779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5D3B11D-1F3E-4E3E-A605-11DF090D0085}"/>
                </a:ext>
              </a:extLst>
            </p:cNvPr>
            <p:cNvCxnSpPr>
              <a:cxnSpLocks/>
              <a:stCxn id="9" idx="3"/>
              <a:endCxn id="51" idx="0"/>
            </p:cNvCxnSpPr>
            <p:nvPr/>
          </p:nvCxnSpPr>
          <p:spPr>
            <a:xfrm flipH="1">
              <a:off x="1217099" y="3878274"/>
              <a:ext cx="206339" cy="1137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C945192-1147-4503-89B9-6CC0EF391F58}"/>
                </a:ext>
              </a:extLst>
            </p:cNvPr>
            <p:cNvCxnSpPr>
              <a:cxnSpLocks/>
              <a:stCxn id="9" idx="6"/>
              <a:endCxn id="52" idx="2"/>
            </p:cNvCxnSpPr>
            <p:nvPr/>
          </p:nvCxnSpPr>
          <p:spPr>
            <a:xfrm>
              <a:off x="1559487" y="3818956"/>
              <a:ext cx="1114500" cy="838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696AB77-E9EB-48CB-9A82-FF978D1D3727}"/>
                </a:ext>
              </a:extLst>
            </p:cNvPr>
            <p:cNvCxnSpPr>
              <a:cxnSpLocks/>
              <a:stCxn id="51" idx="6"/>
              <a:endCxn id="52" idx="3"/>
            </p:cNvCxnSpPr>
            <p:nvPr/>
          </p:nvCxnSpPr>
          <p:spPr>
            <a:xfrm flipV="1">
              <a:off x="1296794" y="3962164"/>
              <a:ext cx="1400535" cy="1137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" name="타원 1024">
              <a:extLst>
                <a:ext uri="{FF2B5EF4-FFF2-40B4-BE49-F238E27FC236}">
                  <a16:creationId xmlns:a16="http://schemas.microsoft.com/office/drawing/2014/main" id="{381E1655-386C-4D74-8059-BAC9ADF76747}"/>
                </a:ext>
              </a:extLst>
            </p:cNvPr>
            <p:cNvSpPr/>
            <p:nvPr/>
          </p:nvSpPr>
          <p:spPr>
            <a:xfrm>
              <a:off x="1668456" y="3774183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9AD5987F-2ED2-407A-8B6D-74133EFC7F35}"/>
                </a:ext>
              </a:extLst>
            </p:cNvPr>
            <p:cNvSpPr/>
            <p:nvPr/>
          </p:nvSpPr>
          <p:spPr>
            <a:xfrm>
              <a:off x="1876502" y="3787334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5814ECA-6A3B-4E96-BA4B-99DBC82FBF58}"/>
                </a:ext>
              </a:extLst>
            </p:cNvPr>
            <p:cNvSpPr/>
            <p:nvPr/>
          </p:nvSpPr>
          <p:spPr>
            <a:xfrm>
              <a:off x="2077596" y="3794573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609A443-BFF8-4061-992D-D621F7CB1B1B}"/>
                </a:ext>
              </a:extLst>
            </p:cNvPr>
            <p:cNvSpPr/>
            <p:nvPr/>
          </p:nvSpPr>
          <p:spPr>
            <a:xfrm>
              <a:off x="2278690" y="3812483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032C7B4-C301-4D11-A9E3-C4830E11BBE1}"/>
                </a:ext>
              </a:extLst>
            </p:cNvPr>
            <p:cNvSpPr/>
            <p:nvPr/>
          </p:nvSpPr>
          <p:spPr>
            <a:xfrm>
              <a:off x="2472068" y="3830213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2F5EC01-6C3B-4D65-8953-F9812A5AADEF}"/>
                </a:ext>
              </a:extLst>
            </p:cNvPr>
            <p:cNvSpPr/>
            <p:nvPr/>
          </p:nvSpPr>
          <p:spPr>
            <a:xfrm>
              <a:off x="2516089" y="4001294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CB53F0D-0A03-4DE9-9CDB-966F8EE4410F}"/>
                </a:ext>
              </a:extLst>
            </p:cNvPr>
            <p:cNvSpPr/>
            <p:nvPr/>
          </p:nvSpPr>
          <p:spPr>
            <a:xfrm>
              <a:off x="2364924" y="4135226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33F58BA5-DCE7-447D-9727-A19279B3A28B}"/>
                </a:ext>
              </a:extLst>
            </p:cNvPr>
            <p:cNvSpPr/>
            <p:nvPr/>
          </p:nvSpPr>
          <p:spPr>
            <a:xfrm>
              <a:off x="2206121" y="4269495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F7E5473-2720-4761-9D67-8A6091BA3402}"/>
                </a:ext>
              </a:extLst>
            </p:cNvPr>
            <p:cNvSpPr/>
            <p:nvPr/>
          </p:nvSpPr>
          <p:spPr>
            <a:xfrm>
              <a:off x="2047318" y="4380704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7AC8A97-9BE8-450E-9927-7A63955C67BF}"/>
                </a:ext>
              </a:extLst>
            </p:cNvPr>
            <p:cNvSpPr/>
            <p:nvPr/>
          </p:nvSpPr>
          <p:spPr>
            <a:xfrm>
              <a:off x="1905501" y="4513589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BF4763B-4EE3-4CBD-97A2-F3FCACFEB41E}"/>
                </a:ext>
              </a:extLst>
            </p:cNvPr>
            <p:cNvSpPr/>
            <p:nvPr/>
          </p:nvSpPr>
          <p:spPr>
            <a:xfrm>
              <a:off x="1762907" y="4632383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4B2D4D9B-7F23-4704-9071-0968A5BBC7EA}"/>
                </a:ext>
              </a:extLst>
            </p:cNvPr>
            <p:cNvSpPr/>
            <p:nvPr/>
          </p:nvSpPr>
          <p:spPr>
            <a:xfrm>
              <a:off x="1620313" y="4758160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DBAD9AE-6D0E-4933-83D5-7A6FF9ECE88B}"/>
                </a:ext>
              </a:extLst>
            </p:cNvPr>
            <p:cNvSpPr/>
            <p:nvPr/>
          </p:nvSpPr>
          <p:spPr>
            <a:xfrm>
              <a:off x="1459679" y="4870274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2939A81-F409-4EAE-9466-085C145503DD}"/>
                </a:ext>
              </a:extLst>
            </p:cNvPr>
            <p:cNvSpPr/>
            <p:nvPr/>
          </p:nvSpPr>
          <p:spPr>
            <a:xfrm>
              <a:off x="1190898" y="4767858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24A02531-8A7C-4D7E-BD04-F343B15C9382}"/>
                </a:ext>
              </a:extLst>
            </p:cNvPr>
            <p:cNvSpPr/>
            <p:nvPr/>
          </p:nvSpPr>
          <p:spPr>
            <a:xfrm>
              <a:off x="1215440" y="4557624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F0A02525-2A95-43AE-8B41-0EDA988D03D5}"/>
                </a:ext>
              </a:extLst>
            </p:cNvPr>
            <p:cNvSpPr/>
            <p:nvPr/>
          </p:nvSpPr>
          <p:spPr>
            <a:xfrm>
              <a:off x="1254832" y="4367100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EA3F9B0-D0F7-4CA6-B928-4F4F8BF86B2C}"/>
                </a:ext>
              </a:extLst>
            </p:cNvPr>
            <p:cNvSpPr/>
            <p:nvPr/>
          </p:nvSpPr>
          <p:spPr>
            <a:xfrm>
              <a:off x="1296794" y="4163835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4D9C3136-F322-4DCD-8B4A-6FB9892D693F}"/>
                </a:ext>
              </a:extLst>
            </p:cNvPr>
            <p:cNvSpPr/>
            <p:nvPr/>
          </p:nvSpPr>
          <p:spPr>
            <a:xfrm>
              <a:off x="1321270" y="3961273"/>
              <a:ext cx="128525" cy="13288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4" name="Picture 2">
            <a:extLst>
              <a:ext uri="{FF2B5EF4-FFF2-40B4-BE49-F238E27FC236}">
                <a16:creationId xmlns:a16="http://schemas.microsoft.com/office/drawing/2014/main" id="{56D256A0-8E52-415B-8148-CF9D36B79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0" y="4442879"/>
            <a:ext cx="2787596" cy="191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794531-BDF8-48F9-A7F5-CDB913692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01" y="4474008"/>
            <a:ext cx="2898528" cy="190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359D5E8-99EF-4989-9244-E83EF1F5BF9A}"/>
              </a:ext>
            </a:extLst>
          </p:cNvPr>
          <p:cNvGrpSpPr/>
          <p:nvPr/>
        </p:nvGrpSpPr>
        <p:grpSpPr>
          <a:xfrm>
            <a:off x="520126" y="2440187"/>
            <a:ext cx="2103174" cy="1973980"/>
            <a:chOff x="838200" y="3358975"/>
            <a:chExt cx="2819400" cy="2986277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39FF9DA5-0150-4ECB-9420-A55FE3507CA0}"/>
                </a:ext>
              </a:extLst>
            </p:cNvPr>
            <p:cNvSpPr/>
            <p:nvPr/>
          </p:nvSpPr>
          <p:spPr>
            <a:xfrm>
              <a:off x="838200" y="3358975"/>
              <a:ext cx="2819400" cy="29862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824E3E7A-EB8D-40AB-B419-2580A9CFCB66}"/>
                </a:ext>
              </a:extLst>
            </p:cNvPr>
            <p:cNvSpPr/>
            <p:nvPr/>
          </p:nvSpPr>
          <p:spPr>
            <a:xfrm>
              <a:off x="2659309" y="493671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6BA2CEF-F7DD-4660-9BE6-756D2CE9E338}"/>
                </a:ext>
              </a:extLst>
            </p:cNvPr>
            <p:cNvSpPr/>
            <p:nvPr/>
          </p:nvSpPr>
          <p:spPr>
            <a:xfrm>
              <a:off x="2810313" y="459205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E5272C55-6610-42A3-BC16-A74CFF3278BE}"/>
                </a:ext>
              </a:extLst>
            </p:cNvPr>
            <p:cNvSpPr/>
            <p:nvPr/>
          </p:nvSpPr>
          <p:spPr>
            <a:xfrm>
              <a:off x="2811709" y="508911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8EF4AE46-1DFC-4323-A79F-0DB8FE266537}"/>
                </a:ext>
              </a:extLst>
            </p:cNvPr>
            <p:cNvSpPr/>
            <p:nvPr/>
          </p:nvSpPr>
          <p:spPr>
            <a:xfrm>
              <a:off x="2962713" y="474445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7B2165B1-5180-4663-9C69-D59E64BB45F7}"/>
                </a:ext>
              </a:extLst>
            </p:cNvPr>
            <p:cNvSpPr/>
            <p:nvPr/>
          </p:nvSpPr>
          <p:spPr>
            <a:xfrm>
              <a:off x="2964109" y="524151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F5E7E3C-85B7-483D-99C7-19133AA98596}"/>
                </a:ext>
              </a:extLst>
            </p:cNvPr>
            <p:cNvSpPr/>
            <p:nvPr/>
          </p:nvSpPr>
          <p:spPr>
            <a:xfrm>
              <a:off x="3115113" y="489685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2D92E36-5E67-45B5-B53D-BBFD9FB3A945}"/>
                </a:ext>
              </a:extLst>
            </p:cNvPr>
            <p:cNvSpPr/>
            <p:nvPr/>
          </p:nvSpPr>
          <p:spPr>
            <a:xfrm>
              <a:off x="3116509" y="539391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C479C4D5-4A7D-4C9B-BCBF-3BEA3D7364A4}"/>
                </a:ext>
              </a:extLst>
            </p:cNvPr>
            <p:cNvSpPr/>
            <p:nvPr/>
          </p:nvSpPr>
          <p:spPr>
            <a:xfrm>
              <a:off x="3267513" y="504925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C455418D-5E2C-404A-A40A-FF805D689B0C}"/>
                </a:ext>
              </a:extLst>
            </p:cNvPr>
            <p:cNvSpPr/>
            <p:nvPr/>
          </p:nvSpPr>
          <p:spPr>
            <a:xfrm>
              <a:off x="2854352" y="537106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9CBB271B-3E3C-482A-B049-570152397A23}"/>
                </a:ext>
              </a:extLst>
            </p:cNvPr>
            <p:cNvSpPr/>
            <p:nvPr/>
          </p:nvSpPr>
          <p:spPr>
            <a:xfrm>
              <a:off x="3005356" y="502640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EA89093C-9139-4D6B-B5E7-1BFD1853B668}"/>
                </a:ext>
              </a:extLst>
            </p:cNvPr>
            <p:cNvSpPr/>
            <p:nvPr/>
          </p:nvSpPr>
          <p:spPr>
            <a:xfrm>
              <a:off x="2640081" y="5282880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01C3E28E-89C0-452C-B311-05EFC269E15F}"/>
                </a:ext>
              </a:extLst>
            </p:cNvPr>
            <p:cNvSpPr/>
            <p:nvPr/>
          </p:nvSpPr>
          <p:spPr>
            <a:xfrm>
              <a:off x="2791085" y="4938217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58E73E4-A57A-411B-BC92-127A2C9822EC}"/>
                </a:ext>
              </a:extLst>
            </p:cNvPr>
            <p:cNvSpPr/>
            <p:nvPr/>
          </p:nvSpPr>
          <p:spPr>
            <a:xfrm>
              <a:off x="2927405" y="4884798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7BEE4177-EC76-45C8-A976-44D9F584C47A}"/>
                </a:ext>
              </a:extLst>
            </p:cNvPr>
            <p:cNvSpPr/>
            <p:nvPr/>
          </p:nvSpPr>
          <p:spPr>
            <a:xfrm>
              <a:off x="3078409" y="4540135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72B25AF9-CBD8-4227-9FE2-4D7D50261054}"/>
                </a:ext>
              </a:extLst>
            </p:cNvPr>
            <p:cNvSpPr/>
            <p:nvPr/>
          </p:nvSpPr>
          <p:spPr>
            <a:xfrm>
              <a:off x="2522984" y="508911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5BF0421-922D-4700-9CDA-2AF96F8560E4}"/>
                </a:ext>
              </a:extLst>
            </p:cNvPr>
            <p:cNvSpPr/>
            <p:nvPr/>
          </p:nvSpPr>
          <p:spPr>
            <a:xfrm>
              <a:off x="2673988" y="474445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E3F294D9-F2E4-46CF-96D5-986938B3F5BD}"/>
                </a:ext>
              </a:extLst>
            </p:cNvPr>
            <p:cNvSpPr/>
            <p:nvPr/>
          </p:nvSpPr>
          <p:spPr>
            <a:xfrm>
              <a:off x="2480168" y="4891467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A1E3305B-FC86-4324-82B6-DC9AEB3EE555}"/>
                </a:ext>
              </a:extLst>
            </p:cNvPr>
            <p:cNvSpPr/>
            <p:nvPr/>
          </p:nvSpPr>
          <p:spPr>
            <a:xfrm>
              <a:off x="2631172" y="4546804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FBF5946-6E2C-4EFC-A3D9-C2F3264ED25D}"/>
                </a:ext>
              </a:extLst>
            </p:cNvPr>
            <p:cNvSpPr/>
            <p:nvPr/>
          </p:nvSpPr>
          <p:spPr>
            <a:xfrm>
              <a:off x="2280403" y="5074436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24A224F2-5F81-42BE-969A-9CFFD0C3F82C}"/>
                </a:ext>
              </a:extLst>
            </p:cNvPr>
            <p:cNvSpPr/>
            <p:nvPr/>
          </p:nvSpPr>
          <p:spPr>
            <a:xfrm>
              <a:off x="2431407" y="4729773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33CBD357-565A-47D2-8DA0-4D178F7C02EE}"/>
                </a:ext>
              </a:extLst>
            </p:cNvPr>
            <p:cNvSpPr/>
            <p:nvPr/>
          </p:nvSpPr>
          <p:spPr>
            <a:xfrm>
              <a:off x="2342446" y="532687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CF3B9F85-D59C-4E9A-9A31-351FEBB70C60}"/>
                </a:ext>
              </a:extLst>
            </p:cNvPr>
            <p:cNvSpPr/>
            <p:nvPr/>
          </p:nvSpPr>
          <p:spPr>
            <a:xfrm>
              <a:off x="2493450" y="4982216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479D302B-09A8-4AEB-80EE-7DEA44708319}"/>
                </a:ext>
              </a:extLst>
            </p:cNvPr>
            <p:cNvSpPr/>
            <p:nvPr/>
          </p:nvSpPr>
          <p:spPr>
            <a:xfrm>
              <a:off x="2494846" y="547927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CDD690-282F-41CE-8FA5-D880D35BBEE0}"/>
                </a:ext>
              </a:extLst>
            </p:cNvPr>
            <p:cNvSpPr/>
            <p:nvPr/>
          </p:nvSpPr>
          <p:spPr>
            <a:xfrm>
              <a:off x="2645850" y="5134616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590521EC-6931-4D4F-A3D2-A3D9863214B3}"/>
                </a:ext>
              </a:extLst>
            </p:cNvPr>
            <p:cNvSpPr/>
            <p:nvPr/>
          </p:nvSpPr>
          <p:spPr>
            <a:xfrm>
              <a:off x="2647246" y="563167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43517D1-9CAD-48B9-AE6C-869EF78921C9}"/>
                </a:ext>
              </a:extLst>
            </p:cNvPr>
            <p:cNvSpPr/>
            <p:nvPr/>
          </p:nvSpPr>
          <p:spPr>
            <a:xfrm>
              <a:off x="2798250" y="5287016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E7092EB-2633-4741-84EE-676AEDDE1C52}"/>
                </a:ext>
              </a:extLst>
            </p:cNvPr>
            <p:cNvSpPr/>
            <p:nvPr/>
          </p:nvSpPr>
          <p:spPr>
            <a:xfrm>
              <a:off x="2799646" y="578407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B11AF75-C70A-429E-A62E-A80574FCE7F5}"/>
                </a:ext>
              </a:extLst>
            </p:cNvPr>
            <p:cNvSpPr/>
            <p:nvPr/>
          </p:nvSpPr>
          <p:spPr>
            <a:xfrm>
              <a:off x="2537489" y="576122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5C675A6-B457-4B67-882E-DBFBC1D7FE62}"/>
                </a:ext>
              </a:extLst>
            </p:cNvPr>
            <p:cNvSpPr/>
            <p:nvPr/>
          </p:nvSpPr>
          <p:spPr>
            <a:xfrm>
              <a:off x="2688493" y="5416566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941390FB-3C9E-407C-8F80-25C78906410C}"/>
                </a:ext>
              </a:extLst>
            </p:cNvPr>
            <p:cNvSpPr/>
            <p:nvPr/>
          </p:nvSpPr>
          <p:spPr>
            <a:xfrm>
              <a:off x="2323218" y="5673042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90DD4D00-A54C-4A33-AF5F-38FE3B43DBCC}"/>
                </a:ext>
              </a:extLst>
            </p:cNvPr>
            <p:cNvSpPr/>
            <p:nvPr/>
          </p:nvSpPr>
          <p:spPr>
            <a:xfrm>
              <a:off x="2474222" y="5328379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3E0ACE46-FFD0-474C-AE6D-EAEC48EB7269}"/>
                </a:ext>
              </a:extLst>
            </p:cNvPr>
            <p:cNvSpPr/>
            <p:nvPr/>
          </p:nvSpPr>
          <p:spPr>
            <a:xfrm>
              <a:off x="2610542" y="5274960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9AD03CC0-AA0D-4499-A493-6FDE812FB524}"/>
                </a:ext>
              </a:extLst>
            </p:cNvPr>
            <p:cNvSpPr/>
            <p:nvPr/>
          </p:nvSpPr>
          <p:spPr>
            <a:xfrm>
              <a:off x="2761546" y="4930297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9F00351-BB1C-40DF-BF85-7F15DC24CC19}"/>
                </a:ext>
              </a:extLst>
            </p:cNvPr>
            <p:cNvSpPr/>
            <p:nvPr/>
          </p:nvSpPr>
          <p:spPr>
            <a:xfrm>
              <a:off x="2206121" y="547927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63EB3963-0C4F-4EF7-89D2-354B4159FFE7}"/>
                </a:ext>
              </a:extLst>
            </p:cNvPr>
            <p:cNvSpPr/>
            <p:nvPr/>
          </p:nvSpPr>
          <p:spPr>
            <a:xfrm>
              <a:off x="2357125" y="5134616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24B429B-0701-46C3-B5B2-998C328DA50D}"/>
                </a:ext>
              </a:extLst>
            </p:cNvPr>
            <p:cNvSpPr/>
            <p:nvPr/>
          </p:nvSpPr>
          <p:spPr>
            <a:xfrm>
              <a:off x="2163305" y="5281629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1DCCB6C-03C6-4B16-A832-488F0475E862}"/>
                </a:ext>
              </a:extLst>
            </p:cNvPr>
            <p:cNvSpPr/>
            <p:nvPr/>
          </p:nvSpPr>
          <p:spPr>
            <a:xfrm>
              <a:off x="2314309" y="4936966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7DA8ECBD-602F-4B9E-B5A2-94EC0046F443}"/>
                </a:ext>
              </a:extLst>
            </p:cNvPr>
            <p:cNvSpPr/>
            <p:nvPr/>
          </p:nvSpPr>
          <p:spPr>
            <a:xfrm>
              <a:off x="1963540" y="5464598"/>
              <a:ext cx="151003" cy="147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CF431706-C164-4E22-8E8D-3D1E1C8874F5}"/>
                </a:ext>
              </a:extLst>
            </p:cNvPr>
            <p:cNvSpPr/>
            <p:nvPr/>
          </p:nvSpPr>
          <p:spPr>
            <a:xfrm>
              <a:off x="2114544" y="5119935"/>
              <a:ext cx="151004" cy="1470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E25938F-08D9-4933-9BFD-15F21F3CC094}"/>
                </a:ext>
              </a:extLst>
            </p:cNvPr>
            <p:cNvSpPr/>
            <p:nvPr/>
          </p:nvSpPr>
          <p:spPr>
            <a:xfrm>
              <a:off x="1400096" y="3735066"/>
              <a:ext cx="159391" cy="167779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617D1F3E-DC97-47F9-AE43-30B731F0B1E9}"/>
                </a:ext>
              </a:extLst>
            </p:cNvPr>
            <p:cNvSpPr/>
            <p:nvPr/>
          </p:nvSpPr>
          <p:spPr>
            <a:xfrm>
              <a:off x="1137403" y="5016020"/>
              <a:ext cx="159391" cy="167779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C8C07248-6272-46E1-B3BB-4BB1902CE569}"/>
                </a:ext>
              </a:extLst>
            </p:cNvPr>
            <p:cNvSpPr/>
            <p:nvPr/>
          </p:nvSpPr>
          <p:spPr>
            <a:xfrm>
              <a:off x="2673987" y="3818956"/>
              <a:ext cx="159391" cy="167779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AF84D162-414E-4F51-9916-23DC564F7764}"/>
                </a:ext>
              </a:extLst>
            </p:cNvPr>
            <p:cNvCxnSpPr>
              <a:cxnSpLocks/>
              <a:stCxn id="147" idx="3"/>
              <a:endCxn id="148" idx="0"/>
            </p:cNvCxnSpPr>
            <p:nvPr/>
          </p:nvCxnSpPr>
          <p:spPr>
            <a:xfrm flipH="1">
              <a:off x="1217099" y="3878274"/>
              <a:ext cx="206339" cy="1137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C38E1FEF-3CC7-41C0-9327-E403CAF1DE5A}"/>
                </a:ext>
              </a:extLst>
            </p:cNvPr>
            <p:cNvCxnSpPr>
              <a:cxnSpLocks/>
              <a:stCxn id="147" idx="6"/>
              <a:endCxn id="149" idx="2"/>
            </p:cNvCxnSpPr>
            <p:nvPr/>
          </p:nvCxnSpPr>
          <p:spPr>
            <a:xfrm>
              <a:off x="1559487" y="3818956"/>
              <a:ext cx="1114500" cy="8389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E22346AD-7C93-4BEB-82B2-882F34A67256}"/>
                </a:ext>
              </a:extLst>
            </p:cNvPr>
            <p:cNvCxnSpPr>
              <a:cxnSpLocks/>
              <a:stCxn id="148" idx="6"/>
              <a:endCxn id="149" idx="3"/>
            </p:cNvCxnSpPr>
            <p:nvPr/>
          </p:nvCxnSpPr>
          <p:spPr>
            <a:xfrm flipV="1">
              <a:off x="1296794" y="3962164"/>
              <a:ext cx="1400535" cy="11377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99734162-FC0A-48A7-AFA8-9F36F3005DFB}"/>
              </a:ext>
            </a:extLst>
          </p:cNvPr>
          <p:cNvSpPr txBox="1"/>
          <p:nvPr/>
        </p:nvSpPr>
        <p:spPr>
          <a:xfrm>
            <a:off x="6096000" y="3007150"/>
            <a:ext cx="5739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SMOTE </a:t>
            </a:r>
            <a:r>
              <a:rPr lang="ko-KR" altLang="en-US" dirty="0"/>
              <a:t>알고리즘을 통해 </a:t>
            </a:r>
            <a:r>
              <a:rPr lang="ko-KR" altLang="en-US" dirty="0" err="1"/>
              <a:t>업샘플링</a:t>
            </a:r>
            <a:r>
              <a:rPr lang="en-US" altLang="ko-KR" dirty="0"/>
              <a:t>(Up-sampling)</a:t>
            </a:r>
            <a:r>
              <a:rPr lang="ko-KR" altLang="en-US" dirty="0"/>
              <a:t> 실시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39" name="화살표: 오른쪽 1038">
            <a:extLst>
              <a:ext uri="{FF2B5EF4-FFF2-40B4-BE49-F238E27FC236}">
                <a16:creationId xmlns:a16="http://schemas.microsoft.com/office/drawing/2014/main" id="{1995223F-15BC-4F0A-96F8-A6FEF72DDBCF}"/>
              </a:ext>
            </a:extLst>
          </p:cNvPr>
          <p:cNvSpPr/>
          <p:nvPr/>
        </p:nvSpPr>
        <p:spPr>
          <a:xfrm>
            <a:off x="2919457" y="4043222"/>
            <a:ext cx="317903" cy="5703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9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D5BF9-F7EA-4B40-A7C7-CFDD893D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58A0A-5E7F-4DD5-A1AF-5280D549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파라미터 검색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802BF0-E5F5-4B79-A4E4-7F95D95AB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058784"/>
              </p:ext>
            </p:extLst>
          </p:nvPr>
        </p:nvGraphicFramePr>
        <p:xfrm>
          <a:off x="210076" y="2271743"/>
          <a:ext cx="5732480" cy="3905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851">
                  <a:extLst>
                    <a:ext uri="{9D8B030D-6E8A-4147-A177-3AD203B41FA5}">
                      <a16:colId xmlns:a16="http://schemas.microsoft.com/office/drawing/2014/main" val="3286490677"/>
                    </a:ext>
                  </a:extLst>
                </a:gridCol>
                <a:gridCol w="1051420">
                  <a:extLst>
                    <a:ext uri="{9D8B030D-6E8A-4147-A177-3AD203B41FA5}">
                      <a16:colId xmlns:a16="http://schemas.microsoft.com/office/drawing/2014/main" val="1291070259"/>
                    </a:ext>
                  </a:extLst>
                </a:gridCol>
                <a:gridCol w="1750503">
                  <a:extLst>
                    <a:ext uri="{9D8B030D-6E8A-4147-A177-3AD203B41FA5}">
                      <a16:colId xmlns:a16="http://schemas.microsoft.com/office/drawing/2014/main" val="841671501"/>
                    </a:ext>
                  </a:extLst>
                </a:gridCol>
                <a:gridCol w="1747706">
                  <a:extLst>
                    <a:ext uri="{9D8B030D-6E8A-4147-A177-3AD203B41FA5}">
                      <a16:colId xmlns:a16="http://schemas.microsoft.com/office/drawing/2014/main" val="1000110424"/>
                    </a:ext>
                  </a:extLst>
                </a:gridCol>
              </a:tblGrid>
              <a:tr h="34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파라미터명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Min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11881"/>
                  </a:ext>
                </a:extLst>
              </a:tr>
              <a:tr h="3359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Learning_rate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경사하강법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학습률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수렴 속도 상승</a:t>
                      </a:r>
                      <a:endParaRPr lang="en-US" altLang="ko-KR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수렴 속도 하락</a:t>
                      </a:r>
                      <a:endParaRPr lang="en-US" altLang="ko-KR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557413"/>
                  </a:ext>
                </a:extLst>
              </a:tr>
              <a:tr h="418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정확도 하락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수렴 실패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정확도 상승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047561"/>
                  </a:ext>
                </a:extLst>
              </a:tr>
              <a:tr h="33596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N_estimator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약분류기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과적합</a:t>
                      </a:r>
                      <a:r>
                        <a:rPr lang="ko-KR" alt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방지</a:t>
                      </a:r>
                      <a:endParaRPr lang="en-US" altLang="ko-KR" sz="12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과적합</a:t>
                      </a:r>
                      <a:endParaRPr lang="en-US" altLang="ko-KR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782579"/>
                  </a:ext>
                </a:extLst>
              </a:tr>
              <a:tr h="3359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학습 속도 하락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학습속도 상승</a:t>
                      </a:r>
                      <a:endParaRPr lang="en-US" altLang="ko-KR" sz="12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21258"/>
                  </a:ext>
                </a:extLst>
              </a:tr>
              <a:tr h="4180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Num_leaves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분류기당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가지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정확도 상승</a:t>
                      </a:r>
                      <a:endParaRPr lang="en-US" altLang="ko-KR" sz="1200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정확도 하락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과소적합</a:t>
                      </a:r>
                      <a:endParaRPr lang="en-US" altLang="ko-KR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060024"/>
                  </a:ext>
                </a:extLst>
              </a:tr>
              <a:tr h="3359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과적합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학습속도 하락</a:t>
                      </a:r>
                      <a:endParaRPr lang="en-US" altLang="ko-KR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학습속도 상승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541"/>
                  </a:ext>
                </a:extLst>
              </a:tr>
              <a:tr h="2519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Colsample_bytree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무작위 변수 선택 확률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정확도 상승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정확도 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773656"/>
                  </a:ext>
                </a:extLst>
              </a:tr>
              <a:tr h="418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과적합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학습속도 하락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학습속도 상승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602629"/>
                  </a:ext>
                </a:extLst>
              </a:tr>
              <a:tr h="25197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subsample</a:t>
                      </a:r>
                      <a:endParaRPr lang="ko-KR" altLang="en-US" sz="12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무작위 샘플 선택 확률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정확도 상승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정확도 하락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605682"/>
                  </a:ext>
                </a:extLst>
              </a:tr>
              <a:tr h="418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과적합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학습속도 하락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학습속도 상승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516224"/>
                  </a:ext>
                </a:extLst>
              </a:tr>
            </a:tbl>
          </a:graphicData>
        </a:graphic>
      </p:graphicFrame>
      <p:pic>
        <p:nvPicPr>
          <p:cNvPr id="54" name="그림 53">
            <a:extLst>
              <a:ext uri="{FF2B5EF4-FFF2-40B4-BE49-F238E27FC236}">
                <a16:creationId xmlns:a16="http://schemas.microsoft.com/office/drawing/2014/main" id="{7AD42496-CCF7-4DD5-A7F2-C90D3048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760" y="2271743"/>
            <a:ext cx="4353858" cy="1745544"/>
          </a:xfrm>
          <a:prstGeom prst="rect">
            <a:avLst/>
          </a:prstGeom>
        </p:spPr>
      </p:pic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59437D0-8C42-412F-9BC5-F734EDDD25A8}"/>
              </a:ext>
            </a:extLst>
          </p:cNvPr>
          <p:cNvSpPr/>
          <p:nvPr/>
        </p:nvSpPr>
        <p:spPr>
          <a:xfrm>
            <a:off x="6126480" y="3857414"/>
            <a:ext cx="554182" cy="471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2D3EF5-010B-4520-A6D3-BFAA6035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01891"/>
              </p:ext>
            </p:extLst>
          </p:nvPr>
        </p:nvGraphicFramePr>
        <p:xfrm>
          <a:off x="6829760" y="4224352"/>
          <a:ext cx="4353856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928">
                  <a:extLst>
                    <a:ext uri="{9D8B030D-6E8A-4147-A177-3AD203B41FA5}">
                      <a16:colId xmlns:a16="http://schemas.microsoft.com/office/drawing/2014/main" val="3605223171"/>
                    </a:ext>
                  </a:extLst>
                </a:gridCol>
                <a:gridCol w="2176928">
                  <a:extLst>
                    <a:ext uri="{9D8B030D-6E8A-4147-A177-3AD203B41FA5}">
                      <a16:colId xmlns:a16="http://schemas.microsoft.com/office/drawing/2014/main" val="3016822930"/>
                    </a:ext>
                  </a:extLst>
                </a:gridCol>
              </a:tblGrid>
              <a:tr h="2786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변수명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그리드 </a:t>
                      </a:r>
                      <a:r>
                        <a:rPr lang="ko-KR" altLang="en-US" sz="1400" dirty="0" err="1"/>
                        <a:t>서치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추천값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59180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colsample_bytree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0.66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55576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learning_rate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0.01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154327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n_estimators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06260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Num_leaves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91403"/>
                  </a:ext>
                </a:extLst>
              </a:tr>
              <a:tr h="278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Subsample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0.7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751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360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D5BF9-F7EA-4B40-A7C7-CFDD893D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58A0A-5E7F-4DD5-A1AF-5280D549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모델 적합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9C652D-74F7-49F9-B8AD-59B43683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47" y="2806310"/>
            <a:ext cx="3876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00B502-CEC8-4698-8500-28F533F8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035" y="2806310"/>
            <a:ext cx="38957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165D5-1FC1-4852-B76B-79418CF28726}"/>
              </a:ext>
            </a:extLst>
          </p:cNvPr>
          <p:cNvSpPr txBox="1"/>
          <p:nvPr/>
        </p:nvSpPr>
        <p:spPr>
          <a:xfrm>
            <a:off x="2080470" y="2436978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원본 데이터셋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BF94E-C0D6-419C-BBF3-7BE8D7ED9226}"/>
              </a:ext>
            </a:extLst>
          </p:cNvPr>
          <p:cNvSpPr txBox="1"/>
          <p:nvPr/>
        </p:nvSpPr>
        <p:spPr>
          <a:xfrm>
            <a:off x="7826929" y="2436978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 err="1"/>
              <a:t>업샘플링</a:t>
            </a:r>
            <a:r>
              <a:rPr lang="ko-KR" altLang="en-US" dirty="0"/>
              <a:t> 데이터셋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9D1C9-902C-44E4-A0B4-85551EEE2BD9}"/>
              </a:ext>
            </a:extLst>
          </p:cNvPr>
          <p:cNvSpPr txBox="1"/>
          <p:nvPr/>
        </p:nvSpPr>
        <p:spPr>
          <a:xfrm>
            <a:off x="3043473" y="5738070"/>
            <a:ext cx="600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f1_score 0.5</a:t>
            </a:r>
            <a:r>
              <a:rPr lang="ko-KR" altLang="en-US" dirty="0"/>
              <a:t>점 상승 확인</a:t>
            </a:r>
            <a:r>
              <a:rPr lang="en-US" altLang="ko-KR" dirty="0"/>
              <a:t>, Kaggle </a:t>
            </a:r>
            <a:r>
              <a:rPr lang="ko-KR" altLang="en-US" dirty="0" err="1"/>
              <a:t>최다점</a:t>
            </a:r>
            <a:r>
              <a:rPr lang="ko-KR" altLang="en-US" dirty="0"/>
              <a:t> </a:t>
            </a:r>
            <a:r>
              <a:rPr lang="en-US" altLang="ko-KR" dirty="0"/>
              <a:t>0.410</a:t>
            </a:r>
            <a:r>
              <a:rPr lang="ko-KR" altLang="en-US" dirty="0"/>
              <a:t>점에 근접</a:t>
            </a:r>
          </a:p>
        </p:txBody>
      </p:sp>
    </p:spTree>
    <p:extLst>
      <p:ext uri="{BB962C8B-B14F-4D97-AF65-F5344CB8AC3E}">
        <p14:creationId xmlns:p14="http://schemas.microsoft.com/office/powerpoint/2010/main" val="84189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0CC2A-E058-4A77-80B7-E8364BF4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FD348-DAAB-434E-BDCD-1760FD33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선정 배경</a:t>
            </a:r>
            <a:endParaRPr lang="en-US" altLang="ko-KR" dirty="0"/>
          </a:p>
          <a:p>
            <a:r>
              <a:rPr lang="en-US" altLang="ko-KR" dirty="0"/>
              <a:t>EDA </a:t>
            </a:r>
            <a:r>
              <a:rPr lang="ko-KR" altLang="en-US" dirty="0"/>
              <a:t>및 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r>
              <a:rPr lang="ko-KR" altLang="en-US" dirty="0"/>
              <a:t>모델 적합</a:t>
            </a:r>
            <a:endParaRPr lang="en-US" altLang="ko-KR" dirty="0"/>
          </a:p>
          <a:p>
            <a:r>
              <a:rPr lang="ko-KR" altLang="en-US" dirty="0"/>
              <a:t>부록 </a:t>
            </a:r>
            <a:r>
              <a:rPr lang="en-US" altLang="ko-KR" dirty="0"/>
              <a:t>: </a:t>
            </a:r>
            <a:r>
              <a:rPr lang="ko-KR" altLang="en-US" dirty="0" err="1"/>
              <a:t>변수표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83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474A4-48A7-4848-9C96-E6CAE6116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9EA866-8860-42F9-BB02-6BA492B68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26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A0F7D9F-FF3C-42AF-872C-7EF8A5E0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C56088-B5AF-4D21-9919-5172A95BE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변수표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9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506DDB1-E5C0-4143-A077-9A8417EF7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35787"/>
              </p:ext>
            </p:extLst>
          </p:nvPr>
        </p:nvGraphicFramePr>
        <p:xfrm>
          <a:off x="1260213" y="473554"/>
          <a:ext cx="9553194" cy="5776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742">
                  <a:extLst>
                    <a:ext uri="{9D8B030D-6E8A-4147-A177-3AD203B41FA5}">
                      <a16:colId xmlns:a16="http://schemas.microsoft.com/office/drawing/2014/main" val="4007548556"/>
                    </a:ext>
                  </a:extLst>
                </a:gridCol>
                <a:gridCol w="1364742">
                  <a:extLst>
                    <a:ext uri="{9D8B030D-6E8A-4147-A177-3AD203B41FA5}">
                      <a16:colId xmlns:a16="http://schemas.microsoft.com/office/drawing/2014/main" val="232475363"/>
                    </a:ext>
                  </a:extLst>
                </a:gridCol>
                <a:gridCol w="1364742">
                  <a:extLst>
                    <a:ext uri="{9D8B030D-6E8A-4147-A177-3AD203B41FA5}">
                      <a16:colId xmlns:a16="http://schemas.microsoft.com/office/drawing/2014/main" val="118894461"/>
                    </a:ext>
                  </a:extLst>
                </a:gridCol>
                <a:gridCol w="1364742">
                  <a:extLst>
                    <a:ext uri="{9D8B030D-6E8A-4147-A177-3AD203B41FA5}">
                      <a16:colId xmlns:a16="http://schemas.microsoft.com/office/drawing/2014/main" val="670489857"/>
                    </a:ext>
                  </a:extLst>
                </a:gridCol>
                <a:gridCol w="1364742">
                  <a:extLst>
                    <a:ext uri="{9D8B030D-6E8A-4147-A177-3AD203B41FA5}">
                      <a16:colId xmlns:a16="http://schemas.microsoft.com/office/drawing/2014/main" val="872643469"/>
                    </a:ext>
                  </a:extLst>
                </a:gridCol>
                <a:gridCol w="1364742">
                  <a:extLst>
                    <a:ext uri="{9D8B030D-6E8A-4147-A177-3AD203B41FA5}">
                      <a16:colId xmlns:a16="http://schemas.microsoft.com/office/drawing/2014/main" val="2186482910"/>
                    </a:ext>
                  </a:extLst>
                </a:gridCol>
                <a:gridCol w="1364742">
                  <a:extLst>
                    <a:ext uri="{9D8B030D-6E8A-4147-A177-3AD203B41FA5}">
                      <a16:colId xmlns:a16="http://schemas.microsoft.com/office/drawing/2014/main" val="2754755590"/>
                    </a:ext>
                  </a:extLst>
                </a:gridCol>
              </a:tblGrid>
              <a:tr h="646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개괄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가구특성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거주형태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가구특성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어린이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가구특성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생산가능인구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개별특성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 err="1"/>
                        <a:t>가구원</a:t>
                      </a:r>
                      <a:r>
                        <a:rPr lang="ko-KR" altLang="en-US" sz="1300" dirty="0"/>
                        <a:t> 지위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개별특성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결혼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개별특성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교육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52119"/>
                  </a:ext>
                </a:extLst>
              </a:tr>
              <a:tr h="449064"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ID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케이스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V2a1 : </a:t>
                      </a:r>
                    </a:p>
                    <a:p>
                      <a:pPr algn="ctr"/>
                      <a:r>
                        <a:rPr lang="ko-KR" altLang="en-US" sz="900" dirty="0"/>
                        <a:t>월간 임대료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R4h1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이하 남자 </a:t>
                      </a: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 err="1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Tamhog</a:t>
                      </a:r>
                      <a:r>
                        <a:rPr lang="en-US" sz="900" kern="100" dirty="0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</a:t>
                      </a:r>
                      <a:r>
                        <a:rPr lang="ko-KR" sz="900" kern="100" dirty="0" err="1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900" kern="100" dirty="0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미만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err="1"/>
                        <a:t>Escolari</a:t>
                      </a:r>
                      <a:r>
                        <a:rPr lang="en-US" altLang="ko-KR" sz="900" dirty="0"/>
                        <a:t> : </a:t>
                      </a:r>
                    </a:p>
                    <a:p>
                      <a:pPr algn="ctr"/>
                      <a:r>
                        <a:rPr lang="ko-KR" altLang="en-US" sz="900" dirty="0" err="1"/>
                        <a:t>취학년도</a:t>
                      </a:r>
                      <a:endParaRPr lang="ko-KR" altLang="en-US" sz="9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242765"/>
                  </a:ext>
                </a:extLst>
              </a:tr>
              <a:tr h="449064"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Target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소득 수준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Tipovivi1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자가소유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대출 없음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R4h2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이상 남자 </a:t>
                      </a: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 err="1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Hhsize</a:t>
                      </a:r>
                      <a:r>
                        <a:rPr lang="en-US" sz="900" kern="100" dirty="0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</a:t>
                      </a:r>
                      <a:r>
                        <a:rPr lang="ko-KR" sz="900" kern="100" dirty="0" err="1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900" kern="100" dirty="0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아내</a:t>
                      </a:r>
                      <a:r>
                        <a:rPr lang="en-US" alt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남편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동거인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err="1"/>
                        <a:t>Rez_esc</a:t>
                      </a:r>
                      <a:r>
                        <a:rPr lang="en-US" altLang="ko-KR" sz="900" dirty="0"/>
                        <a:t>:</a:t>
                      </a:r>
                    </a:p>
                    <a:p>
                      <a:pPr algn="ctr"/>
                      <a:r>
                        <a:rPr lang="ko-KR" altLang="en-US" sz="900" dirty="0" err="1"/>
                        <a:t>미취학년도</a:t>
                      </a:r>
                      <a:endParaRPr lang="ko-KR" altLang="en-US" sz="9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169561"/>
                  </a:ext>
                </a:extLst>
              </a:tr>
              <a:tr h="449064"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IDhoger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가구를 구분하는 </a:t>
                      </a: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구분자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Tipovivi2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자가소유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대출 있음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R4h3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남자 가구원수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Tamviv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가구와 함께 거주하는 사람의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Parentesco3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Estadocivil3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결혼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무학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647778"/>
                  </a:ext>
                </a:extLst>
              </a:tr>
              <a:tr h="44906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Tipovivi3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임대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R4m1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이하 여자 </a:t>
                      </a: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Hogar_nin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0~19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아동의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Parentesc4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의붓자녀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Estadocivil4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초등학교 중퇴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977764"/>
                  </a:ext>
                </a:extLst>
              </a:tr>
              <a:tr h="44906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Tipovivi4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불확실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R4m2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이상 여자 </a:t>
                      </a: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Hogar_adul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성인의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Parentesco5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사위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며느리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Estadocivil5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별거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Instlevel3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초등학교 졸업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829708"/>
                  </a:ext>
                </a:extLst>
              </a:tr>
              <a:tr h="44906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Tipovivi5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R4m3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여자 </a:t>
                      </a: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Hogar_mayor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이상 성인의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Parentesco6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손자녀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Estadocivil6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Instlevel4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인문계 중등과정 중퇴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364691"/>
                  </a:ext>
                </a:extLst>
              </a:tr>
              <a:tr h="34976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R4t1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이하 </a:t>
                      </a: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Hogar_total</a:t>
                      </a:r>
                      <a:r>
                        <a:rPr lang="en-US" sz="9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</a:t>
                      </a:r>
                      <a:r>
                        <a:rPr lang="ko-KR" sz="900" kern="1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9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Parentesco7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Estadocivil7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독신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Instlevel5 :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인문계 중등과정 졸업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630233"/>
                  </a:ext>
                </a:extLst>
              </a:tr>
              <a:tr h="44906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R4t2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이상 </a:t>
                      </a:r>
                      <a:r>
                        <a:rPr lang="ko-KR" sz="9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Dependency :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의존도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Parentesco8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장인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Instlevel6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실업계 중등과정 중퇴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246897"/>
                  </a:ext>
                </a:extLst>
              </a:tr>
              <a:tr h="44906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Parentesco9 :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형제자매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Instlevel7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실업계 중등과정 졸업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120612"/>
                  </a:ext>
                </a:extLst>
              </a:tr>
              <a:tr h="44906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Parentesco10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처남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매부</a:t>
                      </a: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Instlevel8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학부 졸업 혹은 석사과정 수료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757934"/>
                  </a:ext>
                </a:extLst>
              </a:tr>
              <a:tr h="34976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Parentesco11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 외 가족구성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Instlevel9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박사 과정 수료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294438"/>
                  </a:ext>
                </a:extLst>
              </a:tr>
              <a:tr h="349764"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Parentesco12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9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 외 비가족구성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3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36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028678-ABE0-422E-AD7E-7E91CFE3D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44899"/>
              </p:ext>
            </p:extLst>
          </p:nvPr>
        </p:nvGraphicFramePr>
        <p:xfrm>
          <a:off x="1149292" y="107270"/>
          <a:ext cx="10343621" cy="61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506">
                  <a:extLst>
                    <a:ext uri="{9D8B030D-6E8A-4147-A177-3AD203B41FA5}">
                      <a16:colId xmlns:a16="http://schemas.microsoft.com/office/drawing/2014/main" val="4007548556"/>
                    </a:ext>
                  </a:extLst>
                </a:gridCol>
                <a:gridCol w="1728823">
                  <a:extLst>
                    <a:ext uri="{9D8B030D-6E8A-4147-A177-3AD203B41FA5}">
                      <a16:colId xmlns:a16="http://schemas.microsoft.com/office/drawing/2014/main" val="232475363"/>
                    </a:ext>
                  </a:extLst>
                </a:gridCol>
                <a:gridCol w="1728823">
                  <a:extLst>
                    <a:ext uri="{9D8B030D-6E8A-4147-A177-3AD203B41FA5}">
                      <a16:colId xmlns:a16="http://schemas.microsoft.com/office/drawing/2014/main" val="118894461"/>
                    </a:ext>
                  </a:extLst>
                </a:gridCol>
                <a:gridCol w="1728823">
                  <a:extLst>
                    <a:ext uri="{9D8B030D-6E8A-4147-A177-3AD203B41FA5}">
                      <a16:colId xmlns:a16="http://schemas.microsoft.com/office/drawing/2014/main" val="670489857"/>
                    </a:ext>
                  </a:extLst>
                </a:gridCol>
                <a:gridCol w="1728823">
                  <a:extLst>
                    <a:ext uri="{9D8B030D-6E8A-4147-A177-3AD203B41FA5}">
                      <a16:colId xmlns:a16="http://schemas.microsoft.com/office/drawing/2014/main" val="872643469"/>
                    </a:ext>
                  </a:extLst>
                </a:gridCol>
                <a:gridCol w="1728823">
                  <a:extLst>
                    <a:ext uri="{9D8B030D-6E8A-4147-A177-3AD203B41FA5}">
                      <a16:colId xmlns:a16="http://schemas.microsoft.com/office/drawing/2014/main" val="2186482910"/>
                    </a:ext>
                  </a:extLst>
                </a:gridCol>
              </a:tblGrid>
              <a:tr h="444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가전제품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보유현황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벽의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바닥의 형태</a:t>
                      </a:r>
                      <a:endParaRPr lang="en-US" altLang="ko-KR" sz="1300" dirty="0"/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지붕의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인프라 연결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위생 시설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52119"/>
                  </a:ext>
                </a:extLst>
              </a:tr>
              <a:tr h="555224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V18q : </a:t>
                      </a:r>
                    </a:p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타블렛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보유 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/>
                        <a:t>Paredblolad</a:t>
                      </a:r>
                      <a:r>
                        <a:rPr lang="en-US" altLang="ko-KR" sz="1000" dirty="0"/>
                        <a:t> :</a:t>
                      </a:r>
                    </a:p>
                    <a:p>
                      <a:pPr algn="ctr"/>
                      <a:r>
                        <a:rPr lang="ko-KR" altLang="en-US" sz="1000" dirty="0"/>
                        <a:t>벽의 주된 재질이</a:t>
                      </a:r>
                      <a:endParaRPr lang="en-US" altLang="ko-KR" sz="1000" dirty="0"/>
                    </a:p>
                    <a:p>
                      <a:pPr algn="ctr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시멘트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블록이거나 </a:t>
                      </a:r>
                      <a:endParaRPr lang="en-US" altLang="ko-KR" sz="1000" dirty="0"/>
                    </a:p>
                    <a:p>
                      <a:pPr algn="ctr"/>
                      <a:r>
                        <a:rPr lang="ko-KR" altLang="en-US" sz="1000" dirty="0"/>
                        <a:t>벽돌</a:t>
                      </a:r>
                      <a:endParaRPr lang="en-US" altLang="ko-KR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Piscomoscer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바닥의 재질이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대리석 등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Techozinc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지붕의 재질이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금속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Abastaguadentro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수도시설이 집안 내부까지 연결됨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Sanitario1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집 내부에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화장실 없음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242765"/>
                  </a:ext>
                </a:extLst>
              </a:tr>
              <a:tr h="461186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V18q1 : </a:t>
                      </a:r>
                    </a:p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가구에서 보유한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타블렛의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Paredzocalo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벽의 주된 재질이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합판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(socket)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Pisocemento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바닥의 재질이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시멘트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Techoentrepiso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지붕의 재질이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직물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시멘트 등</a:t>
                      </a: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Abastaguafuera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수도시설이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외부하고만 연결됨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Sanitario2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화장실이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하수도와 직결됨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169561"/>
                  </a:ext>
                </a:extLst>
              </a:tr>
              <a:tr h="433653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refrig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냉장고 보유 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Paredpreb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벽의 주된 재질이 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조립식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Pisoother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바닥의 재질이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Techocane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지붕의 재질이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자연물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Abastaguano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수도시설 연결 안됨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Senitario3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화장실이 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정화조와 연결됨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647778"/>
                  </a:ext>
                </a:extLst>
              </a:tr>
              <a:tr h="461186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mobilephone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핸드폰 보유 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Pareddes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벽의 주된 재질이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폐기물</a:t>
                      </a: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(waste0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Pisonatur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바닥의 재질이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자연물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Techootro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지붕의 재질이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Public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전력 회사로부터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전력 공급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Senitario5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화장실이 단순 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구덩이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혹은 공중변소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977764"/>
                  </a:ext>
                </a:extLst>
              </a:tr>
              <a:tr h="514483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qmobilephone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핸드폰 보유 대수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Paredmad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벽의 주된 재질이 나무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Pisonotiene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 없음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Cielorazo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집이 천장을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가지고 있는지 여부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Planpri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발전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Senitario6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화장실이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다른 처리 시스템과 연결됨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829708"/>
                  </a:ext>
                </a:extLst>
              </a:tr>
              <a:tr h="433653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computer : </a:t>
                      </a:r>
                    </a:p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컴퓨터 보유 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Paredzinc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벽의 주된 지질이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아연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Pisomadera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바닥의 주된 재질이 나무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Etecho1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지붕 상태가 불량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Noelec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집안 내부까지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전력 공급 안됨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Elimbasu1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폐기물을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쓰레기차가 처리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364691"/>
                  </a:ext>
                </a:extLst>
              </a:tr>
              <a:tr h="433653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television : </a:t>
                      </a:r>
                    </a:p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TV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보유 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Paredfibras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벽의 주된 재질이 직물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Eviv1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 상태가 불량함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Eteco2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지붕 상태가 보통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Coopele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전력을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공동 생산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Elimbasu3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폐기물을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땅에 묻음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630233"/>
                  </a:ext>
                </a:extLst>
              </a:tr>
              <a:tr h="4997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Paredother</a:t>
                      </a:r>
                      <a:r>
                        <a:rPr lang="en-US" altLang="ko-KR" sz="1000" dirty="0"/>
                        <a:t>: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벽의 주된 재질이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기타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Eviv2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 상태가 보통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Eteco3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지중 상태가 좋음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Elimbasu3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폐기물을 소각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46897"/>
                  </a:ext>
                </a:extLst>
              </a:tr>
              <a:tr h="50581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Epared1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벽 상태가 불량함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Eviv3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바닥 상태가 좋음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Elimbasu4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폐기물을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빈 공간에 무단폐기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20612"/>
                  </a:ext>
                </a:extLst>
              </a:tr>
              <a:tr h="4997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Epared2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벽 상태가 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Elimbasu5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폐기물을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바다에 폐기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57934"/>
                  </a:ext>
                </a:extLst>
              </a:tr>
              <a:tr h="505811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Epared3: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벽 상태가 좋음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Elimbasu6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폐기물을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기타 방법으로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94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4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406F7-3FB8-4CAA-83BA-6E8A5060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E63B82-5F5F-41FC-A426-49A2F940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845734"/>
            <a:ext cx="4847159" cy="4023360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/>
              <a:t>데이터셋은 </a:t>
            </a:r>
            <a:r>
              <a:rPr lang="en-US" altLang="ko-KR" sz="1600" dirty="0"/>
              <a:t>&lt;</a:t>
            </a:r>
            <a:r>
              <a:rPr lang="ko-KR" altLang="en-US" sz="1600" dirty="0"/>
              <a:t>미주 개발 은행</a:t>
            </a:r>
            <a:r>
              <a:rPr lang="en-US" altLang="ko-KR" sz="1600" dirty="0"/>
              <a:t>(Inter-America Development Bank)&gt;</a:t>
            </a:r>
            <a:r>
              <a:rPr lang="ko-KR" altLang="en-US" sz="1600" dirty="0"/>
              <a:t>에서 가구의 빈곤 수준을 </a:t>
            </a:r>
            <a:endParaRPr lang="en-US" altLang="ko-KR" sz="1600" dirty="0"/>
          </a:p>
          <a:p>
            <a:pPr algn="ctr"/>
            <a:r>
              <a:rPr lang="ko-KR" altLang="en-US" sz="1600" dirty="0"/>
              <a:t>측정하기 위해 수집한 자료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복지 재원을 분배할 때 복지 사각지대를 줄이기 위해 </a:t>
            </a:r>
            <a:r>
              <a:rPr lang="en-US" altLang="ko-KR" sz="1600" dirty="0">
                <a:solidFill>
                  <a:srgbClr val="00B0F0"/>
                </a:solidFill>
              </a:rPr>
              <a:t>PMT(Proxy Mean Test) </a:t>
            </a:r>
            <a:r>
              <a:rPr lang="ko-KR" altLang="en-US" sz="1600" dirty="0"/>
              <a:t>기법을 주로 활용해옴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/>
              <a:t>PMT </a:t>
            </a:r>
            <a:r>
              <a:rPr lang="ko-KR" altLang="en-US" sz="1600" dirty="0"/>
              <a:t>기법의 오차율을 줄이기 위하여</a:t>
            </a:r>
            <a:r>
              <a:rPr lang="en-US" altLang="ko-KR" sz="1600" dirty="0"/>
              <a:t>, </a:t>
            </a:r>
            <a:r>
              <a:rPr lang="ko-KR" altLang="en-US" sz="1600" dirty="0"/>
              <a:t>은행이 보유한 데이터셋을 </a:t>
            </a:r>
            <a:r>
              <a:rPr lang="en-US" altLang="ko-KR" sz="1600" dirty="0"/>
              <a:t>Kaggle Competition</a:t>
            </a:r>
            <a:r>
              <a:rPr lang="ko-KR" altLang="en-US" sz="1600" dirty="0"/>
              <a:t>에 공개하여 전세계 데이터 분석가들의 참여를 유도함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37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1DF2-33FD-4C13-9639-E9E006D6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Proxy Means Test?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2B1A7-08F2-4BF6-A785-9496F2D0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298" y="1845734"/>
            <a:ext cx="4951111" cy="4023360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600" dirty="0"/>
              <a:t>- Proxy Mean Test</a:t>
            </a:r>
            <a:r>
              <a:rPr lang="ko-KR" altLang="en-US" sz="1600" dirty="0"/>
              <a:t>란 가구의 소득 수준을 정확하게 </a:t>
            </a:r>
            <a:endParaRPr lang="en-US" altLang="ko-KR" sz="1600" dirty="0"/>
          </a:p>
          <a:p>
            <a:pPr algn="ctr">
              <a:lnSpc>
                <a:spcPct val="100000"/>
              </a:lnSpc>
            </a:pPr>
            <a:r>
              <a:rPr lang="ko-KR" altLang="en-US" sz="1600" dirty="0"/>
              <a:t>파악하기 힘들 때</a:t>
            </a:r>
            <a:r>
              <a:rPr lang="en-US" altLang="ko-KR" sz="1600" dirty="0"/>
              <a:t>, </a:t>
            </a:r>
          </a:p>
          <a:p>
            <a:pPr algn="ctr">
              <a:lnSpc>
                <a:spcPct val="100000"/>
              </a:lnSpc>
            </a:pPr>
            <a:r>
              <a:rPr lang="ko-KR" altLang="en-US" sz="1600" dirty="0"/>
              <a:t>대신 그 </a:t>
            </a:r>
            <a:r>
              <a:rPr lang="ko-KR" altLang="en-US" sz="1600" dirty="0">
                <a:solidFill>
                  <a:srgbClr val="00B050"/>
                </a:solidFill>
              </a:rPr>
              <a:t>가구의 특성을 변수</a:t>
            </a:r>
            <a:r>
              <a:rPr lang="ko-KR" altLang="en-US" sz="1600" dirty="0"/>
              <a:t>로 이용하여 </a:t>
            </a:r>
            <a:endParaRPr lang="en-US" altLang="ko-KR" sz="1600" dirty="0"/>
          </a:p>
          <a:p>
            <a:pPr algn="ctr">
              <a:lnSpc>
                <a:spcPct val="100000"/>
              </a:lnSpc>
            </a:pPr>
            <a:r>
              <a:rPr lang="ko-KR" altLang="en-US" sz="1600" dirty="0"/>
              <a:t>복지 수급 대상 가구인지 </a:t>
            </a:r>
            <a:r>
              <a:rPr lang="ko-KR" altLang="en-US" sz="1600" dirty="0" err="1"/>
              <a:t>아니인지를</a:t>
            </a:r>
            <a:r>
              <a:rPr lang="ko-KR" altLang="en-US" sz="1600" dirty="0"/>
              <a:t> 분류하는 </a:t>
            </a:r>
            <a:endParaRPr lang="en-US" altLang="ko-KR" sz="1600" dirty="0"/>
          </a:p>
          <a:p>
            <a:pPr algn="ctr">
              <a:lnSpc>
                <a:spcPct val="100000"/>
              </a:lnSpc>
            </a:pPr>
            <a:r>
              <a:rPr lang="ko-KR" altLang="en-US" sz="1600" dirty="0"/>
              <a:t>테스트 기법이다</a:t>
            </a:r>
            <a:r>
              <a:rPr lang="en-US" altLang="ko-KR" sz="1600" dirty="0"/>
              <a:t>.(</a:t>
            </a:r>
            <a:r>
              <a:rPr lang="en-US" altLang="ko-KR" sz="1600" dirty="0" err="1"/>
              <a:t>worldbank</a:t>
            </a:r>
            <a:r>
              <a:rPr lang="en-US" altLang="ko-KR" sz="1600" dirty="0"/>
              <a:t>, 2018)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altLang="ko-KR" sz="1600" dirty="0"/>
          </a:p>
          <a:p>
            <a:pPr marL="0" indent="0" algn="ctr">
              <a:lnSpc>
                <a:spcPct val="100000"/>
              </a:lnSpc>
              <a:buNone/>
            </a:pPr>
            <a:endParaRPr lang="en-US" altLang="ko-KR" sz="1600" dirty="0"/>
          </a:p>
          <a:p>
            <a:pPr algn="ctr">
              <a:lnSpc>
                <a:spcPct val="100000"/>
              </a:lnSpc>
            </a:pPr>
            <a:r>
              <a:rPr lang="en-US" altLang="ko-KR" sz="1600" dirty="0"/>
              <a:t>- PMT</a:t>
            </a:r>
            <a:r>
              <a:rPr lang="ko-KR" altLang="en-US" sz="1600" dirty="0"/>
              <a:t> 기법은 소득 통계 확보가 미비한 저개발국의 </a:t>
            </a:r>
            <a:endParaRPr lang="en-US" altLang="ko-KR" sz="1600" dirty="0"/>
          </a:p>
          <a:p>
            <a:pPr algn="ctr">
              <a:lnSpc>
                <a:spcPct val="100000"/>
              </a:lnSpc>
            </a:pPr>
            <a:r>
              <a:rPr lang="ko-KR" altLang="en-US" sz="1600" dirty="0"/>
              <a:t>소득 수준을 측정하기 위하여 여러 국가에서 활용되어 왔으나</a:t>
            </a:r>
            <a:r>
              <a:rPr lang="en-US" altLang="ko-KR" sz="1600" dirty="0"/>
              <a:t>, </a:t>
            </a:r>
            <a:r>
              <a:rPr lang="ko-KR" altLang="en-US" sz="1600" dirty="0"/>
              <a:t>전통적인 회귀분석을 이용할 경우 </a:t>
            </a:r>
            <a:endParaRPr lang="en-US" altLang="ko-KR" sz="1600" dirty="0"/>
          </a:p>
          <a:p>
            <a:pPr algn="ctr">
              <a:lnSpc>
                <a:spcPct val="100000"/>
              </a:lnSpc>
            </a:pPr>
            <a:r>
              <a:rPr lang="ko-KR" altLang="en-US" sz="1600" dirty="0">
                <a:solidFill>
                  <a:srgbClr val="00B0F0"/>
                </a:solidFill>
              </a:rPr>
              <a:t>빈곤선 설정 수준</a:t>
            </a:r>
            <a:r>
              <a:rPr lang="ko-KR" altLang="en-US" sz="1600" dirty="0"/>
              <a:t>에 따라 </a:t>
            </a:r>
            <a:r>
              <a:rPr lang="en-US" altLang="ko-KR" sz="1600" dirty="0">
                <a:solidFill>
                  <a:srgbClr val="FF0000"/>
                </a:solidFill>
              </a:rPr>
              <a:t>40%~70%</a:t>
            </a:r>
            <a:r>
              <a:rPr lang="ko-KR" altLang="en-US" sz="1600" dirty="0">
                <a:solidFill>
                  <a:srgbClr val="FF0000"/>
                </a:solidFill>
              </a:rPr>
              <a:t>의 큰 오차율</a:t>
            </a:r>
            <a:r>
              <a:rPr lang="ko-KR" altLang="en-US" sz="1600" dirty="0"/>
              <a:t>을 보이는 </a:t>
            </a:r>
            <a:endParaRPr lang="en-US" altLang="ko-KR" sz="1600" dirty="0"/>
          </a:p>
          <a:p>
            <a:pPr algn="ctr">
              <a:lnSpc>
                <a:spcPct val="100000"/>
              </a:lnSpc>
            </a:pPr>
            <a:r>
              <a:rPr lang="ko-KR" altLang="en-US" sz="1600" dirty="0"/>
              <a:t>경우가 많았다</a:t>
            </a:r>
            <a:r>
              <a:rPr lang="en-US" altLang="ko-KR" sz="1600" dirty="0"/>
              <a:t>.(UNICEF, 2011)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2AD5D5-0FE6-451C-8CD1-A97EB023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73814"/>
            <a:ext cx="4951111" cy="3167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10C1E3-F36E-48A4-824C-570EDA68245D}"/>
              </a:ext>
            </a:extLst>
          </p:cNvPr>
          <p:cNvSpPr txBox="1"/>
          <p:nvPr/>
        </p:nvSpPr>
        <p:spPr>
          <a:xfrm>
            <a:off x="2608976" y="5256347"/>
            <a:ext cx="220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빈곤선 </a:t>
            </a:r>
            <a:r>
              <a:rPr lang="en-US" altLang="ko-KR" dirty="0" err="1"/>
              <a:t>threadhold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41330-CFBC-41F2-9D4E-131BF244F001}"/>
              </a:ext>
            </a:extLst>
          </p:cNvPr>
          <p:cNvSpPr txBox="1"/>
          <p:nvPr/>
        </p:nvSpPr>
        <p:spPr>
          <a:xfrm>
            <a:off x="805488" y="3229761"/>
            <a:ext cx="461665" cy="113428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dirty="0"/>
              <a:t>오차율</a:t>
            </a:r>
            <a:r>
              <a:rPr lang="en-US" altLang="ko-KR" dirty="0"/>
              <a:t>(%)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04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E8954-3934-46BB-96C7-3245211A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420BF-278F-4312-8EBB-F25967BD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Agg_df</a:t>
            </a:r>
            <a:r>
              <a:rPr lang="en-US" altLang="ko-KR" sz="1800" dirty="0"/>
              <a:t> </a:t>
            </a:r>
          </a:p>
          <a:p>
            <a:endParaRPr lang="en-US" altLang="ko-KR" sz="1800" dirty="0"/>
          </a:p>
          <a:p>
            <a:r>
              <a:rPr lang="ko-KR" altLang="en-US" sz="1800" dirty="0"/>
              <a:t>샘플들을 가구별 </a:t>
            </a:r>
            <a:r>
              <a:rPr lang="en-US" altLang="ko-KR" sz="1800" dirty="0"/>
              <a:t>ID</a:t>
            </a:r>
            <a:r>
              <a:rPr lang="ko-KR" altLang="en-US" sz="1800" dirty="0"/>
              <a:t>로 묶어준다</a:t>
            </a:r>
            <a:r>
              <a:rPr lang="en-US" altLang="ko-KR" sz="1800" dirty="0"/>
              <a:t>.(</a:t>
            </a:r>
            <a:r>
              <a:rPr lang="en-US" altLang="ko-KR" sz="1800" dirty="0" err="1"/>
              <a:t>Groupby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ko-KR" altLang="en-US" sz="1800" dirty="0"/>
              <a:t>다음의 기준으로 연산을 실시한다</a:t>
            </a:r>
            <a:r>
              <a:rPr lang="en-US" altLang="ko-KR" sz="1800" dirty="0"/>
              <a:t>.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267681D-7C67-42D3-BBF5-1149AD53E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2937"/>
              </p:ext>
            </p:extLst>
          </p:nvPr>
        </p:nvGraphicFramePr>
        <p:xfrm>
          <a:off x="2032000" y="3957003"/>
          <a:ext cx="81279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50024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58529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31003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1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'</a:t>
                      </a:r>
                      <a:r>
                        <a:rPr lang="en-US" altLang="ko-KR" dirty="0" err="1"/>
                        <a:t>estadocivil</a:t>
                      </a:r>
                      <a:r>
                        <a:rPr lang="en-US" altLang="ko-KR" dirty="0"/>
                        <a:t>'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결혼여부</a:t>
                      </a:r>
                      <a:r>
                        <a:rPr lang="en-US" altLang="ko-KR" dirty="0"/>
                        <a:t>(7</a:t>
                      </a:r>
                      <a:r>
                        <a:rPr lang="ko-KR" altLang="en-US" dirty="0"/>
                        <a:t>점 척도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빈도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536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'</a:t>
                      </a:r>
                      <a:r>
                        <a:rPr lang="en-US" altLang="ko-KR" dirty="0" err="1"/>
                        <a:t>parentesco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가정내 지위</a:t>
                      </a:r>
                      <a:r>
                        <a:rPr lang="en-US" altLang="ko-KR" dirty="0"/>
                        <a:t>(12</a:t>
                      </a:r>
                      <a:r>
                        <a:rPr lang="ko-KR" altLang="en-US" dirty="0"/>
                        <a:t>점 척도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빈도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8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'</a:t>
                      </a:r>
                      <a:r>
                        <a:rPr lang="en-US" altLang="ko-KR" dirty="0" err="1"/>
                        <a:t>instlevel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최종학력</a:t>
                      </a:r>
                      <a:r>
                        <a:rPr lang="en-US" altLang="ko-KR" dirty="0"/>
                        <a:t>(9</a:t>
                      </a:r>
                      <a:r>
                        <a:rPr lang="ko-KR" altLang="en-US" dirty="0"/>
                        <a:t>점 척도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빈도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4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‘age’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최소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‘</a:t>
                      </a:r>
                      <a:r>
                        <a:rPr lang="en-US" altLang="ko-KR" dirty="0" err="1"/>
                        <a:t>escolari</a:t>
                      </a:r>
                      <a:r>
                        <a:rPr lang="en-US" altLang="ko-KR" dirty="0"/>
                        <a:t>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취학년도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최소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2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26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E8954-3934-46BB-96C7-3245211A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8EBEA0-AB57-454D-8053-BC370F2D53AB}"/>
              </a:ext>
            </a:extLst>
          </p:cNvPr>
          <p:cNvGrpSpPr/>
          <p:nvPr/>
        </p:nvGrpSpPr>
        <p:grpSpPr>
          <a:xfrm>
            <a:off x="1540068" y="1829274"/>
            <a:ext cx="10422633" cy="2095223"/>
            <a:chOff x="289418" y="1449040"/>
            <a:chExt cx="8688943" cy="258735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F0F22A0-04AC-4D48-9152-F61E148FB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418" y="1787381"/>
              <a:ext cx="7496175" cy="1581150"/>
            </a:xfrm>
            <a:prstGeom prst="rect">
              <a:avLst/>
            </a:prstGeom>
          </p:spPr>
        </p:pic>
        <p:sp>
          <p:nvSpPr>
            <p:cNvPr id="11" name="왼쪽 중괄호 10">
              <a:extLst>
                <a:ext uri="{FF2B5EF4-FFF2-40B4-BE49-F238E27FC236}">
                  <a16:creationId xmlns:a16="http://schemas.microsoft.com/office/drawing/2014/main" id="{5DF1F54D-2102-4907-A7EE-8A90D05DEF9E}"/>
                </a:ext>
              </a:extLst>
            </p:cNvPr>
            <p:cNvSpPr/>
            <p:nvPr/>
          </p:nvSpPr>
          <p:spPr>
            <a:xfrm rot="16200000">
              <a:off x="1432423" y="2791546"/>
              <a:ext cx="360726" cy="939569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BB51B019-5FA8-4B1D-AFEA-DAFDBB2E0AFA}"/>
                </a:ext>
              </a:extLst>
            </p:cNvPr>
            <p:cNvSpPr/>
            <p:nvPr/>
          </p:nvSpPr>
          <p:spPr>
            <a:xfrm rot="16200000">
              <a:off x="3519131" y="2085876"/>
              <a:ext cx="360726" cy="234086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왼쪽 중괄호 12">
              <a:extLst>
                <a:ext uri="{FF2B5EF4-FFF2-40B4-BE49-F238E27FC236}">
                  <a16:creationId xmlns:a16="http://schemas.microsoft.com/office/drawing/2014/main" id="{51683A3E-4FFA-4D14-ABCF-784EBCAADA85}"/>
                </a:ext>
              </a:extLst>
            </p:cNvPr>
            <p:cNvSpPr/>
            <p:nvPr/>
          </p:nvSpPr>
          <p:spPr>
            <a:xfrm rot="16200000">
              <a:off x="6288462" y="2379410"/>
              <a:ext cx="360726" cy="1877313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49390-FD91-43E5-A208-0233826F65B1}"/>
                </a:ext>
              </a:extLst>
            </p:cNvPr>
            <p:cNvSpPr txBox="1"/>
            <p:nvPr/>
          </p:nvSpPr>
          <p:spPr>
            <a:xfrm>
              <a:off x="453359" y="1449040"/>
              <a:ext cx="2097552" cy="456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rgbClr val="FF0000"/>
                  </a:solidFill>
                </a:rPr>
                <a:t>Pd.groupby</a:t>
              </a:r>
              <a:r>
                <a:rPr lang="en-US" altLang="ko-KR" dirty="0">
                  <a:solidFill>
                    <a:srgbClr val="FF0000"/>
                  </a:solidFill>
                </a:rPr>
                <a:t>(“</a:t>
              </a:r>
              <a:r>
                <a:rPr lang="en-US" altLang="ko-KR" dirty="0" err="1">
                  <a:solidFill>
                    <a:srgbClr val="FF0000"/>
                  </a:solidFill>
                </a:rPr>
                <a:t>idhogar</a:t>
              </a:r>
              <a:r>
                <a:rPr lang="en-US" altLang="ko-KR" dirty="0">
                  <a:solidFill>
                    <a:srgbClr val="FF0000"/>
                  </a:solidFill>
                </a:rPr>
                <a:t>”)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8E47C8-CFDC-4894-8EC0-1B8BB6C76CB0}"/>
                </a:ext>
              </a:extLst>
            </p:cNvPr>
            <p:cNvSpPr txBox="1"/>
            <p:nvPr/>
          </p:nvSpPr>
          <p:spPr>
            <a:xfrm>
              <a:off x="7407482" y="3059669"/>
              <a:ext cx="1570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</a:rPr>
                <a:t>&lt;aggregate&gt;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A18F08-5E52-4A0E-A86B-F3E831D13E4D}"/>
                </a:ext>
              </a:extLst>
            </p:cNvPr>
            <p:cNvSpPr txBox="1"/>
            <p:nvPr/>
          </p:nvSpPr>
          <p:spPr>
            <a:xfrm>
              <a:off x="861877" y="3667063"/>
              <a:ext cx="183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en-US" altLang="ko-KR" dirty="0" err="1"/>
                <a:t>min,max,mean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AF41DB-0698-4A24-B126-0E293D038AD8}"/>
                </a:ext>
              </a:extLst>
            </p:cNvPr>
            <p:cNvSpPr txBox="1"/>
            <p:nvPr/>
          </p:nvSpPr>
          <p:spPr>
            <a:xfrm>
              <a:off x="3036191" y="3667063"/>
              <a:ext cx="15504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en-US" altLang="ko-KR" dirty="0" err="1"/>
                <a:t>mean,count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716A36-20C5-454E-8A38-08E4F681F285}"/>
                </a:ext>
              </a:extLst>
            </p:cNvPr>
            <p:cNvSpPr txBox="1"/>
            <p:nvPr/>
          </p:nvSpPr>
          <p:spPr>
            <a:xfrm>
              <a:off x="5693613" y="3667063"/>
              <a:ext cx="1257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(</a:t>
              </a:r>
              <a:r>
                <a:rPr lang="en-US" altLang="ko-KR" dirty="0" err="1"/>
                <a:t>mean,count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A71A3D8-3867-4302-B028-985FC1CA8A3E}"/>
              </a:ext>
            </a:extLst>
          </p:cNvPr>
          <p:cNvGrpSpPr/>
          <p:nvPr/>
        </p:nvGrpSpPr>
        <p:grpSpPr>
          <a:xfrm>
            <a:off x="1372442" y="4002738"/>
            <a:ext cx="9245779" cy="1760640"/>
            <a:chOff x="342316" y="4352324"/>
            <a:chExt cx="9525000" cy="20097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7DEF01E-535F-4A61-B3F4-222FF8C39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316" y="5066624"/>
              <a:ext cx="9525000" cy="1295400"/>
            </a:xfrm>
            <a:prstGeom prst="rect">
              <a:avLst/>
            </a:prstGeom>
          </p:spPr>
        </p:pic>
        <p:sp>
          <p:nvSpPr>
            <p:cNvPr id="21" name="화살표: 아래쪽 20">
              <a:extLst>
                <a:ext uri="{FF2B5EF4-FFF2-40B4-BE49-F238E27FC236}">
                  <a16:creationId xmlns:a16="http://schemas.microsoft.com/office/drawing/2014/main" id="{2307E85D-3459-45F3-A702-079618A58F38}"/>
                </a:ext>
              </a:extLst>
            </p:cNvPr>
            <p:cNvSpPr/>
            <p:nvPr/>
          </p:nvSpPr>
          <p:spPr>
            <a:xfrm rot="2105240">
              <a:off x="1266414" y="4357901"/>
              <a:ext cx="234892" cy="5593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7E900E29-A7C9-47B8-B8A9-8C757E1438AB}"/>
                </a:ext>
              </a:extLst>
            </p:cNvPr>
            <p:cNvSpPr/>
            <p:nvPr/>
          </p:nvSpPr>
          <p:spPr>
            <a:xfrm>
              <a:off x="2013625" y="4357901"/>
              <a:ext cx="234892" cy="5593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6AF541B0-302F-4C13-B514-6D1A9A71C967}"/>
                </a:ext>
              </a:extLst>
            </p:cNvPr>
            <p:cNvSpPr/>
            <p:nvPr/>
          </p:nvSpPr>
          <p:spPr>
            <a:xfrm rot="19617960">
              <a:off x="2769363" y="4360027"/>
              <a:ext cx="234892" cy="5593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387D2CC3-6D29-4B32-B147-A794720CBA77}"/>
                </a:ext>
              </a:extLst>
            </p:cNvPr>
            <p:cNvSpPr/>
            <p:nvPr/>
          </p:nvSpPr>
          <p:spPr>
            <a:xfrm rot="1929958">
              <a:off x="4348363" y="4364379"/>
              <a:ext cx="233968" cy="5593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F6422FB4-D1B3-4850-B070-BED46F76EA35}"/>
                </a:ext>
              </a:extLst>
            </p:cNvPr>
            <p:cNvSpPr/>
            <p:nvPr/>
          </p:nvSpPr>
          <p:spPr>
            <a:xfrm rot="19666282">
              <a:off x="5148378" y="4355292"/>
              <a:ext cx="233968" cy="5593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A69D7DE6-6FDA-4A41-A1F5-EDD97D61BF4D}"/>
                </a:ext>
              </a:extLst>
            </p:cNvPr>
            <p:cNvSpPr/>
            <p:nvPr/>
          </p:nvSpPr>
          <p:spPr>
            <a:xfrm rot="1929958">
              <a:off x="7371118" y="4355235"/>
              <a:ext cx="233968" cy="5593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10BEBBF0-E1F4-476E-8B6A-32CDE3548C97}"/>
                </a:ext>
              </a:extLst>
            </p:cNvPr>
            <p:cNvSpPr/>
            <p:nvPr/>
          </p:nvSpPr>
          <p:spPr>
            <a:xfrm rot="19495781">
              <a:off x="8363743" y="4352324"/>
              <a:ext cx="233968" cy="55937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8C2B997-62E0-4786-9CAA-30BAF3DBD0D5}"/>
              </a:ext>
            </a:extLst>
          </p:cNvPr>
          <p:cNvSpPr txBox="1"/>
          <p:nvPr/>
        </p:nvSpPr>
        <p:spPr>
          <a:xfrm>
            <a:off x="3009146" y="5855293"/>
            <a:ext cx="64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 가정 내 가구원들은 가족 모두 동일한 특성을 공유한다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D69990-ECF7-4DBF-AEC4-D464293ABDE0}"/>
              </a:ext>
            </a:extLst>
          </p:cNvPr>
          <p:cNvSpPr/>
          <p:nvPr/>
        </p:nvSpPr>
        <p:spPr>
          <a:xfrm>
            <a:off x="2110410" y="2380054"/>
            <a:ext cx="381120" cy="907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5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0F969-F424-442A-8025-B6730B05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245FF-1B81-465D-ACDC-B1E2CFF2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Missing Value </a:t>
            </a:r>
            <a:r>
              <a:rPr lang="ko-KR" altLang="en-US" dirty="0"/>
              <a:t>표시기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결측값이</a:t>
            </a:r>
            <a:r>
              <a:rPr lang="ko-KR" altLang="en-US" dirty="0"/>
              <a:t> 있는 컬럼과</a:t>
            </a:r>
            <a:r>
              <a:rPr lang="en-US" altLang="ko-KR" dirty="0"/>
              <a:t>, </a:t>
            </a:r>
            <a:r>
              <a:rPr lang="ko-KR" altLang="en-US" dirty="0"/>
              <a:t>해당 컬럼의 </a:t>
            </a:r>
            <a:r>
              <a:rPr lang="ko-KR" altLang="en-US" dirty="0" err="1"/>
              <a:t>결측값</a:t>
            </a:r>
            <a:r>
              <a:rPr lang="ko-KR" altLang="en-US" dirty="0"/>
              <a:t> 비율을 보여준다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2114D2-9975-4CE2-A462-DAEDED63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669" y="3632199"/>
            <a:ext cx="2305050" cy="1724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768DB4-0A95-4946-A388-93D7DA2E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06" y="3704502"/>
            <a:ext cx="5229225" cy="140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1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0F969-F424-442A-8025-B6730B05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245FF-1B81-465D-ACDC-B1E2CFF2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6434"/>
          </a:xfrm>
        </p:spPr>
        <p:txBody>
          <a:bodyPr>
            <a:normAutofit/>
          </a:bodyPr>
          <a:lstStyle/>
          <a:p>
            <a:r>
              <a:rPr lang="en-US" altLang="ko-KR" sz="1500" dirty="0"/>
              <a:t>Dependency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Dependency : (</a:t>
            </a:r>
            <a:r>
              <a:rPr lang="ko-KR" altLang="en-US" sz="1500" dirty="0"/>
              <a:t>가정 내 </a:t>
            </a:r>
            <a:r>
              <a:rPr lang="en-US" altLang="ko-KR" sz="1500" dirty="0"/>
              <a:t>18</a:t>
            </a:r>
            <a:r>
              <a:rPr lang="ko-KR" altLang="en-US" sz="1500" dirty="0"/>
              <a:t>세 이하</a:t>
            </a:r>
            <a:r>
              <a:rPr lang="en-US" altLang="ko-KR" sz="1500" dirty="0"/>
              <a:t>/64</a:t>
            </a:r>
            <a:r>
              <a:rPr lang="ko-KR" altLang="en-US" sz="1500" dirty="0"/>
              <a:t>세 이상 피부양자 수</a:t>
            </a:r>
            <a:r>
              <a:rPr lang="en-US" altLang="ko-KR" sz="1500" dirty="0"/>
              <a:t>) / (</a:t>
            </a:r>
            <a:r>
              <a:rPr lang="ko-KR" altLang="en-US" sz="1500" dirty="0"/>
              <a:t>가정 내 </a:t>
            </a:r>
            <a:r>
              <a:rPr lang="en-US" altLang="ko-KR" sz="1500" dirty="0"/>
              <a:t>18</a:t>
            </a:r>
            <a:r>
              <a:rPr lang="ko-KR" altLang="en-US" sz="1500" dirty="0"/>
              <a:t>세 이상 </a:t>
            </a:r>
            <a:r>
              <a:rPr lang="en-US" altLang="ko-KR" sz="1500" dirty="0"/>
              <a:t>64</a:t>
            </a:r>
            <a:r>
              <a:rPr lang="ko-KR" altLang="en-US" sz="1500" dirty="0"/>
              <a:t>세 이하 노동인구</a:t>
            </a:r>
            <a:r>
              <a:rPr lang="en-US" altLang="ko-KR" sz="1500" dirty="0"/>
              <a:t>)</a:t>
            </a:r>
          </a:p>
          <a:p>
            <a:endParaRPr lang="en-US" altLang="ko-KR" sz="1500" dirty="0"/>
          </a:p>
          <a:p>
            <a:r>
              <a:rPr lang="en-US" altLang="ko-KR" sz="1500" dirty="0" err="1"/>
              <a:t>SQBdependency</a:t>
            </a:r>
            <a:r>
              <a:rPr lang="ko-KR" altLang="en-US" sz="1500" dirty="0"/>
              <a:t>가 이미 존재하므로</a:t>
            </a:r>
            <a:r>
              <a:rPr lang="en-US" altLang="ko-KR" sz="1500" dirty="0"/>
              <a:t>, </a:t>
            </a:r>
            <a:r>
              <a:rPr lang="ko-KR" altLang="en-US" sz="1500" dirty="0"/>
              <a:t>이를 이용해 </a:t>
            </a:r>
            <a:r>
              <a:rPr lang="en-US" altLang="ko-KR" sz="1500" dirty="0"/>
              <a:t>Dependency</a:t>
            </a:r>
            <a:r>
              <a:rPr lang="ko-KR" altLang="en-US" sz="1500" dirty="0"/>
              <a:t>로 역연산을 한다</a:t>
            </a:r>
            <a:r>
              <a:rPr lang="en-US" altLang="ko-KR" sz="1500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10F66C3-3D45-4F38-8D85-3D40B4EFFBD0}"/>
              </a:ext>
            </a:extLst>
          </p:cNvPr>
          <p:cNvSpPr/>
          <p:nvPr/>
        </p:nvSpPr>
        <p:spPr>
          <a:xfrm>
            <a:off x="3141789" y="4966996"/>
            <a:ext cx="1463768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2EAB94-2471-4FAF-AB85-331549C7EB24}"/>
                  </a:ext>
                </a:extLst>
              </p:cNvPr>
              <p:cNvSpPr txBox="1"/>
              <p:nvPr/>
            </p:nvSpPr>
            <p:spPr>
              <a:xfrm>
                <a:off x="3435461" y="5448312"/>
                <a:ext cx="63228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2EAB94-2471-4FAF-AB85-331549C7E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461" y="5448312"/>
                <a:ext cx="632289" cy="477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52604344-DF5D-44A2-B8FC-419AE96F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380" y="4421683"/>
            <a:ext cx="2743200" cy="18307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85D4E2-FBD8-4BE1-A4BB-265A3D1F8AE1}"/>
              </a:ext>
            </a:extLst>
          </p:cNvPr>
          <p:cNvSpPr txBox="1"/>
          <p:nvPr/>
        </p:nvSpPr>
        <p:spPr>
          <a:xfrm>
            <a:off x="4709755" y="390277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SQBdependency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3953B-FA63-4E99-AB5B-1852F88E4045}"/>
              </a:ext>
            </a:extLst>
          </p:cNvPr>
          <p:cNvSpPr txBox="1"/>
          <p:nvPr/>
        </p:nvSpPr>
        <p:spPr>
          <a:xfrm>
            <a:off x="970444" y="3785359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&lt;dependency-original&gt;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D1C80EC-55ED-41F8-94E5-EE337CFCE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93" y="4299779"/>
            <a:ext cx="1133475" cy="195262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9F87250-F879-45F8-B78B-1AF4A0F7E6FD}"/>
              </a:ext>
            </a:extLst>
          </p:cNvPr>
          <p:cNvSpPr/>
          <p:nvPr/>
        </p:nvSpPr>
        <p:spPr>
          <a:xfrm>
            <a:off x="7191725" y="4832059"/>
            <a:ext cx="1432281" cy="512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F63F8B-07A8-44EE-AFCF-8AACE6069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505" y="4154691"/>
            <a:ext cx="1352550" cy="2028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8C19FF-3FD5-4B0C-9673-1873BF342079}"/>
                  </a:ext>
                </a:extLst>
              </p:cNvPr>
              <p:cNvSpPr txBox="1"/>
              <p:nvPr/>
            </p:nvSpPr>
            <p:spPr>
              <a:xfrm>
                <a:off x="7505969" y="5402193"/>
                <a:ext cx="355802" cy="2800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8C19FF-3FD5-4B0C-9673-1873BF34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969" y="5402193"/>
                <a:ext cx="355802" cy="280077"/>
              </a:xfrm>
              <a:prstGeom prst="rect">
                <a:avLst/>
              </a:prstGeom>
              <a:blipFill>
                <a:blip r:embed="rId6"/>
                <a:stretch>
                  <a:fillRect r="-3390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59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0F969-F424-442A-8025-B6730B05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245FF-1B81-465D-ACDC-B1E2CFF2D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Edjefe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edjefa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Yes</a:t>
            </a:r>
            <a:r>
              <a:rPr lang="ko-KR" altLang="en-US" sz="1800" dirty="0"/>
              <a:t>값과 </a:t>
            </a:r>
            <a:r>
              <a:rPr lang="en-US" altLang="ko-KR" sz="1800" dirty="0"/>
              <a:t>no</a:t>
            </a:r>
            <a:r>
              <a:rPr lang="ko-KR" altLang="en-US" sz="1800" dirty="0"/>
              <a:t>값이 있는 변수들인 </a:t>
            </a:r>
            <a:r>
              <a:rPr lang="en-US" altLang="ko-KR" sz="1800" dirty="0" err="1"/>
              <a:t>edjefa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edjefe</a:t>
            </a:r>
            <a:r>
              <a:rPr lang="en-US" altLang="ko-KR" sz="1800" dirty="0"/>
              <a:t> </a:t>
            </a:r>
            <a:r>
              <a:rPr lang="ko-KR" altLang="en-US" sz="1800" dirty="0"/>
              <a:t>변수를 </a:t>
            </a:r>
            <a:r>
              <a:rPr lang="en-US" altLang="ko-KR" sz="1800" dirty="0"/>
              <a:t>0</a:t>
            </a:r>
            <a:r>
              <a:rPr lang="ko-KR" altLang="en-US" sz="1800" dirty="0"/>
              <a:t> 또는 </a:t>
            </a:r>
            <a:r>
              <a:rPr lang="en-US" altLang="ko-KR" sz="1800" dirty="0"/>
              <a:t>1</a:t>
            </a:r>
            <a:r>
              <a:rPr lang="ko-KR" altLang="en-US" sz="1800" dirty="0"/>
              <a:t>로 전부 처리해준다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2916C8-53C0-43D9-B8A6-72B5B17DCA02}"/>
              </a:ext>
            </a:extLst>
          </p:cNvPr>
          <p:cNvGrpSpPr/>
          <p:nvPr/>
        </p:nvGrpSpPr>
        <p:grpSpPr>
          <a:xfrm>
            <a:off x="1987267" y="3081338"/>
            <a:ext cx="7103104" cy="3095625"/>
            <a:chOff x="1987267" y="3081338"/>
            <a:chExt cx="7103104" cy="30956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9C26F1A-7E29-449E-A073-BF4AE550F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7267" y="3081338"/>
              <a:ext cx="1495425" cy="3095625"/>
            </a:xfrm>
            <a:prstGeom prst="rect">
              <a:avLst/>
            </a:prstGeom>
          </p:spPr>
        </p:pic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B284234C-A09E-446A-9B95-C39605E26DFD}"/>
                </a:ext>
              </a:extLst>
            </p:cNvPr>
            <p:cNvSpPr/>
            <p:nvPr/>
          </p:nvSpPr>
          <p:spPr>
            <a:xfrm>
              <a:off x="4569627" y="3788857"/>
              <a:ext cx="1653309" cy="424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8E42B465-D3EF-4715-83D5-8BA61971F618}"/>
                </a:ext>
              </a:extLst>
            </p:cNvPr>
            <p:cNvSpPr/>
            <p:nvPr/>
          </p:nvSpPr>
          <p:spPr>
            <a:xfrm>
              <a:off x="4569627" y="5041378"/>
              <a:ext cx="1653309" cy="4248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4AF037-3031-4EFF-8971-0D5768161062}"/>
                </a:ext>
              </a:extLst>
            </p:cNvPr>
            <p:cNvSpPr txBox="1"/>
            <p:nvPr/>
          </p:nvSpPr>
          <p:spPr>
            <a:xfrm>
              <a:off x="5033394" y="3429000"/>
              <a:ext cx="967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Yes = 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A0895C-38DA-4120-9EED-C213153150B6}"/>
                </a:ext>
              </a:extLst>
            </p:cNvPr>
            <p:cNvSpPr txBox="1"/>
            <p:nvPr/>
          </p:nvSpPr>
          <p:spPr>
            <a:xfrm>
              <a:off x="5033394" y="4672046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No = 0</a:t>
              </a:r>
              <a:endParaRPr lang="ko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6786EF3-B037-467E-BC2C-10369AB0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3521" y="3181383"/>
              <a:ext cx="1466850" cy="2981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3084132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1074</TotalTime>
  <Words>1297</Words>
  <Application>Microsoft Office PowerPoint</Application>
  <PresentationFormat>와이드스크린</PresentationFormat>
  <Paragraphs>451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Cambria Math</vt:lpstr>
      <vt:lpstr>Times New Roman</vt:lpstr>
      <vt:lpstr>추억</vt:lpstr>
      <vt:lpstr>코스타리카 보조금 예측</vt:lpstr>
      <vt:lpstr>목차  </vt:lpstr>
      <vt:lpstr>프로젝트 선정 배경</vt:lpstr>
      <vt:lpstr>Proxy Means Test?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데이터 전처리</vt:lpstr>
      <vt:lpstr>모델 적합</vt:lpstr>
      <vt:lpstr>모델 적합</vt:lpstr>
      <vt:lpstr>모델 적합</vt:lpstr>
      <vt:lpstr>모델 적합</vt:lpstr>
      <vt:lpstr>감사합니다</vt:lpstr>
      <vt:lpstr>부록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코스타리카 보조금 예측</dc:title>
  <dc:creator>Kwon JongIk</dc:creator>
  <cp:lastModifiedBy>Kwon JongIk</cp:lastModifiedBy>
  <cp:revision>43</cp:revision>
  <dcterms:created xsi:type="dcterms:W3CDTF">2019-01-10T01:08:50Z</dcterms:created>
  <dcterms:modified xsi:type="dcterms:W3CDTF">2019-04-03T01:15:38Z</dcterms:modified>
</cp:coreProperties>
</file>