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26914-C875-46D4-8605-08BA71518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AA3F8F-D33D-4F0C-B257-D105F184B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E89BC-B250-46B8-95D3-CBDA10BB4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7EF0-C43F-43F7-AE1E-D8D8A61A2EA1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0437B-5867-44F9-A154-957BE1A5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6387C-398A-4A45-BC73-003DC3E8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0BABD-FDB8-4D9F-8F07-8B8BCE3FF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48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39226-2CB4-4F9C-A5EA-F4B1DA95F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E5679B-D713-4DC5-BB49-BC9B4CAC8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1EEB9B-276F-484B-92A3-0892E36C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7EF0-C43F-43F7-AE1E-D8D8A61A2EA1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22C62-BEBC-4983-B8DE-61C244FE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DF3DC-C0F9-440E-9041-AB8284C3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0BABD-FDB8-4D9F-8F07-8B8BCE3FF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92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C274B2-1323-4594-A01B-107EE3744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68799B-969D-4543-86A3-7D18B8FC8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7C37B-CA6A-448F-9C27-135484F59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7EF0-C43F-43F7-AE1E-D8D8A61A2EA1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AB809-00E1-4E0B-BF89-E1E3E144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3D744F-51E4-45CA-BA70-DE749B19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0BABD-FDB8-4D9F-8F07-8B8BCE3FF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0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721F3-DB09-47C7-A284-69AD2D65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BF98E6-919B-4BED-A270-CDF3440AA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D99C9-F836-4E4A-BC48-A7999808B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7EF0-C43F-43F7-AE1E-D8D8A61A2EA1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62D86-C587-4935-B965-272D7077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29438-B4A8-49CA-B31F-F66D5FC5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0BABD-FDB8-4D9F-8F07-8B8BCE3FF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6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8D166-C53F-4829-93D8-F1E08AA9D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698155-880F-4D46-BE9A-9DCF50604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9E6FA0-36D9-4EE3-A0E7-169105F3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7EF0-C43F-43F7-AE1E-D8D8A61A2EA1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F149AB-2A87-4D90-95A4-C1AD6093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A7392D-9CA8-4946-8550-08D4BDFD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0BABD-FDB8-4D9F-8F07-8B8BCE3FF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60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6DC4C-6D43-438D-8FF5-EB650B12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B6AAE6-42FB-4638-8C78-3092B91A3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331F54-1D5C-4C8D-AD51-CD7E9B95E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320BAC-3854-4AF5-9C6B-66DC24A2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7EF0-C43F-43F7-AE1E-D8D8A61A2EA1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3491D3-4A58-4A76-A51E-95605D494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5E9B3C-98E2-4B5E-93A0-9F8B40C5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0BABD-FDB8-4D9F-8F07-8B8BCE3FF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87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91495-4C9E-4FD0-AD3C-33AF65466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BB9530-4BC5-4F2F-9F71-C1D3F0363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2ED0F6-251A-4013-A112-0B469AEFB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6207E5-18AA-42DE-822C-3F1B8D183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B0991C-3805-4783-87E9-4647B0A96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75631D-4DB7-450F-99C0-0DE88759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7EF0-C43F-43F7-AE1E-D8D8A61A2EA1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CF6FF9-9501-4E93-BCCE-48233808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6C1DB4-CB0B-4EB1-A249-62248C7F0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0BABD-FDB8-4D9F-8F07-8B8BCE3FF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60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84E52-F7F1-4FB8-8225-8555C0B7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F2E7C4-3955-4E66-9C20-46CCFF68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7EF0-C43F-43F7-AE1E-D8D8A61A2EA1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CF3BB3-5647-4A99-B86A-27A6D49E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2DD11B-F02F-4218-A55B-5A4C997B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0BABD-FDB8-4D9F-8F07-8B8BCE3FF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677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6D47B6-79AF-4EE9-B21E-A0C73856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7EF0-C43F-43F7-AE1E-D8D8A61A2EA1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183E50-A4B8-4A4C-B49F-6EDC9E6F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2618D3-56BC-4483-89A0-AE84733D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0BABD-FDB8-4D9F-8F07-8B8BCE3FF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15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0F6B3-A3BA-4D12-B183-29DA8131C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DEC60-3108-4137-9A10-6D822A82B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2E6798-A549-46D8-A8D1-5AF7685DE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B530AA-B267-4DF5-97A0-976BDA0D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7EF0-C43F-43F7-AE1E-D8D8A61A2EA1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B782D8-4256-45A1-8785-81E52516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576F2-8838-4E10-86B7-89269921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0BABD-FDB8-4D9F-8F07-8B8BCE3FF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11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978C6-1303-4B39-B6B9-7C92DE1C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A30E32-CDFF-4B4F-9ACE-8A8546355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270DD3-D670-491A-9F8F-D6E8ABD93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4D870D-B71F-4E5E-8429-404957C3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57EF0-C43F-43F7-AE1E-D8D8A61A2EA1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6003C7-8C42-495B-89F9-80CC2848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A053B0-0E3E-4DFC-9ADD-D8219726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0BABD-FDB8-4D9F-8F07-8B8BCE3FF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85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528FE8-7E55-4FD5-B710-ABF4B85A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5192BA-2046-4456-9EB0-E745060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789CB-6209-40DB-837C-BABC8DA8F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57EF0-C43F-43F7-AE1E-D8D8A61A2EA1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C25F10-6A1A-4777-AA5F-AF8D728F0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28BC76-A38C-458E-A761-E9EF9F25A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0BABD-FDB8-4D9F-8F07-8B8BCE3FF1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65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073A1-76DC-4AE3-8FC4-4FA8B488D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다중 </a:t>
            </a:r>
            <a:r>
              <a:rPr lang="ko-KR" altLang="en-US" dirty="0" err="1"/>
              <a:t>모수의</a:t>
            </a:r>
            <a:r>
              <a:rPr lang="ko-KR" altLang="en-US" dirty="0"/>
              <a:t> </a:t>
            </a:r>
            <a:r>
              <a:rPr lang="ko-KR" altLang="en-US" dirty="0" err="1"/>
              <a:t>최대우도검정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583A56-0558-4FDF-85B3-03A8F66E05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94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A9E90-A556-4F5A-B202-0CA7A7D1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AE850-2C88-49CB-983C-60A91FEE9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개요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2000" dirty="0"/>
              <a:t>어떤 </a:t>
            </a:r>
            <a:r>
              <a:rPr lang="ko-KR" altLang="en-US" sz="2000" dirty="0" err="1"/>
              <a:t>모수들의</a:t>
            </a:r>
            <a:r>
              <a:rPr lang="ko-KR" altLang="en-US" sz="2000" dirty="0"/>
              <a:t> </a:t>
            </a:r>
            <a:r>
              <a:rPr lang="en-US" altLang="ko-KR" sz="2000" dirty="0"/>
              <a:t>MLE</a:t>
            </a:r>
            <a:r>
              <a:rPr lang="ko-KR" altLang="en-US" sz="2000" dirty="0"/>
              <a:t>값이 결정되면서 다른 </a:t>
            </a:r>
            <a:r>
              <a:rPr lang="ko-KR" altLang="en-US" sz="2000" dirty="0" err="1"/>
              <a:t>모수의</a:t>
            </a:r>
            <a:r>
              <a:rPr lang="ko-KR" altLang="en-US" sz="2000" dirty="0"/>
              <a:t> </a:t>
            </a:r>
            <a:r>
              <a:rPr lang="en-US" altLang="ko-KR" sz="2000" dirty="0"/>
              <a:t>MLE</a:t>
            </a:r>
            <a:r>
              <a:rPr lang="ko-KR" altLang="en-US" sz="2000" dirty="0"/>
              <a:t>값에 영향을 미친다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이 때</a:t>
            </a:r>
            <a:r>
              <a:rPr lang="en-US" altLang="ko-KR" sz="2000" dirty="0"/>
              <a:t>, </a:t>
            </a:r>
            <a:r>
              <a:rPr lang="ko-KR" altLang="en-US" sz="2000" dirty="0"/>
              <a:t>변화된 </a:t>
            </a:r>
            <a:r>
              <a:rPr lang="en-US" altLang="ko-KR" sz="2000" dirty="0"/>
              <a:t>MLE</a:t>
            </a:r>
            <a:r>
              <a:rPr lang="ko-KR" altLang="en-US" sz="2000" dirty="0"/>
              <a:t>값을 통해 특정 가설을 </a:t>
            </a:r>
            <a:r>
              <a:rPr lang="ko-KR" altLang="en-US" sz="2000" dirty="0" err="1"/>
              <a:t>내세우는것이</a:t>
            </a:r>
            <a:r>
              <a:rPr lang="ko-KR" altLang="en-US" sz="2000" dirty="0"/>
              <a:t> 유의미한 검정 차이를 만들어내는지 확인할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32F5286D-715B-4769-A47C-7B72C5C12E78}"/>
                  </a:ext>
                </a:extLst>
              </p:cNvPr>
              <p:cNvSpPr/>
              <p:nvPr/>
            </p:nvSpPr>
            <p:spPr>
              <a:xfrm>
                <a:off x="2950357" y="6057818"/>
                <a:ext cx="4067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32F5286D-715B-4769-A47C-7B72C5C12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0357" y="6057818"/>
                <a:ext cx="40671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그룹 57">
            <a:extLst>
              <a:ext uri="{FF2B5EF4-FFF2-40B4-BE49-F238E27FC236}">
                <a16:creationId xmlns:a16="http://schemas.microsoft.com/office/drawing/2014/main" id="{5269F743-6740-4B14-8337-7DB64BBB25B9}"/>
              </a:ext>
            </a:extLst>
          </p:cNvPr>
          <p:cNvGrpSpPr/>
          <p:nvPr/>
        </p:nvGrpSpPr>
        <p:grpSpPr>
          <a:xfrm>
            <a:off x="1322739" y="3360457"/>
            <a:ext cx="4761164" cy="2859514"/>
            <a:chOff x="1648703" y="3998486"/>
            <a:chExt cx="4040715" cy="2280394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D0958C94-D413-45CC-B71F-A99EBA7A7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9097" y="4389120"/>
              <a:ext cx="0" cy="1410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D6F14F4B-67ED-449E-912A-95D218994BF0}"/>
                </a:ext>
              </a:extLst>
            </p:cNvPr>
            <p:cNvCxnSpPr>
              <a:cxnSpLocks/>
            </p:cNvCxnSpPr>
            <p:nvPr/>
          </p:nvCxnSpPr>
          <p:spPr>
            <a:xfrm>
              <a:off x="2029098" y="5320937"/>
              <a:ext cx="1045029" cy="957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64D96A9D-A099-4C64-8C50-0E6869186A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9097" y="4641669"/>
              <a:ext cx="975361" cy="679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1C89050D-6218-4F5B-B085-25B9CDD92AF6}"/>
                </a:ext>
              </a:extLst>
            </p:cNvPr>
            <p:cNvSpPr/>
            <p:nvPr/>
          </p:nvSpPr>
          <p:spPr>
            <a:xfrm>
              <a:off x="2626725" y="4876799"/>
              <a:ext cx="520333" cy="95794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E6950D6-6FB5-4285-814A-933B8413B47A}"/>
                </a:ext>
              </a:extLst>
            </p:cNvPr>
            <p:cNvSpPr/>
            <p:nvPr/>
          </p:nvSpPr>
          <p:spPr>
            <a:xfrm>
              <a:off x="2744290" y="4994364"/>
              <a:ext cx="295002" cy="7358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AE07FB7D-1AF5-4FF9-8C8C-7840BA330B1F}"/>
                </a:ext>
              </a:extLst>
            </p:cNvPr>
            <p:cNvSpPr/>
            <p:nvPr/>
          </p:nvSpPr>
          <p:spPr>
            <a:xfrm>
              <a:off x="2809601" y="5120637"/>
              <a:ext cx="177437" cy="5007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3F12F73-9137-425A-943A-4EAA3459C9FE}"/>
                </a:ext>
              </a:extLst>
            </p:cNvPr>
            <p:cNvSpPr/>
            <p:nvPr/>
          </p:nvSpPr>
          <p:spPr>
            <a:xfrm>
              <a:off x="2839165" y="5320937"/>
              <a:ext cx="118655" cy="10885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화살표: 오른쪽 29">
              <a:extLst>
                <a:ext uri="{FF2B5EF4-FFF2-40B4-BE49-F238E27FC236}">
                  <a16:creationId xmlns:a16="http://schemas.microsoft.com/office/drawing/2014/main" id="{54999C68-D806-4004-BF0F-6703678401A3}"/>
                </a:ext>
              </a:extLst>
            </p:cNvPr>
            <p:cNvSpPr/>
            <p:nvPr/>
          </p:nvSpPr>
          <p:spPr>
            <a:xfrm>
              <a:off x="2928255" y="5320937"/>
              <a:ext cx="1092929" cy="10885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BDB25B0-CF56-416D-B4FF-DA89BFFABAC5}"/>
                    </a:ext>
                  </a:extLst>
                </p:cNvPr>
                <p:cNvSpPr txBox="1"/>
                <p:nvPr/>
              </p:nvSpPr>
              <p:spPr>
                <a:xfrm>
                  <a:off x="4054932" y="5186344"/>
                  <a:ext cx="16344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𝛺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𝑚𝑙𝑒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altLang="ko-KR" dirty="0"/>
                    <a:t>,</a:t>
                  </a:r>
                  <a:r>
                    <a:rPr lang="ko-KR" altLang="en-US" dirty="0"/>
                    <a:t> </a:t>
                  </a:r>
                  <a14:m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ko-KR" dirty="0"/>
                    <a:t>)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BDB25B0-CF56-416D-B4FF-DA89BFFABA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4932" y="5186344"/>
                  <a:ext cx="1634486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789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4ADCD2BF-2391-41C6-885B-7D2D0CEB04D4}"/>
                    </a:ext>
                  </a:extLst>
                </p:cNvPr>
                <p:cNvSpPr/>
                <p:nvPr/>
              </p:nvSpPr>
              <p:spPr>
                <a:xfrm>
                  <a:off x="2898319" y="4314092"/>
                  <a:ext cx="3992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4ADCD2BF-2391-41C6-885B-7D2D0CEB04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319" y="4314092"/>
                  <a:ext cx="39927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177B9E8-B9BF-45C5-BE80-9A7354FB24D2}"/>
                    </a:ext>
                  </a:extLst>
                </p:cNvPr>
                <p:cNvSpPr txBox="1"/>
                <p:nvPr/>
              </p:nvSpPr>
              <p:spPr>
                <a:xfrm>
                  <a:off x="1648703" y="3998486"/>
                  <a:ext cx="76078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L(</a:t>
                  </a:r>
                  <a14:m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altLang="ko-KR" dirty="0"/>
                    <a:t>,</a:t>
                  </a:r>
                  <a14:m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ko-KR" dirty="0"/>
                    <a:t>)</a:t>
                  </a:r>
                  <a:endParaRPr lang="ko-KR" altLang="en-US" dirty="0"/>
                </a:p>
                <a:p>
                  <a:endParaRPr lang="ko-KR" alt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177B9E8-B9BF-45C5-BE80-9A7354FB24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8703" y="3998486"/>
                  <a:ext cx="760786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6122" t="-37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1DA5FF49-F9D3-49BB-B964-A3D386CC11E3}"/>
              </a:ext>
            </a:extLst>
          </p:cNvPr>
          <p:cNvGrpSpPr/>
          <p:nvPr/>
        </p:nvGrpSpPr>
        <p:grpSpPr>
          <a:xfrm>
            <a:off x="6274076" y="3293901"/>
            <a:ext cx="5143115" cy="3180555"/>
            <a:chOff x="6290372" y="3887185"/>
            <a:chExt cx="4040715" cy="2489416"/>
          </a:xfrm>
        </p:grpSpPr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3805119-3342-44F4-87E8-BB8DD4F657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0766" y="4277819"/>
              <a:ext cx="0" cy="1410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0638B1AF-57C2-45E7-8EC2-685F18DFE22E}"/>
                </a:ext>
              </a:extLst>
            </p:cNvPr>
            <p:cNvCxnSpPr>
              <a:cxnSpLocks/>
            </p:cNvCxnSpPr>
            <p:nvPr/>
          </p:nvCxnSpPr>
          <p:spPr>
            <a:xfrm>
              <a:off x="6670767" y="5209636"/>
              <a:ext cx="1045029" cy="957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F524CAC-98EE-42D1-AA89-7295DDAF2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0766" y="4530368"/>
              <a:ext cx="975361" cy="679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D69BFDA9-36A3-4966-A22D-568E8AE7C1FB}"/>
                </a:ext>
              </a:extLst>
            </p:cNvPr>
            <p:cNvSpPr/>
            <p:nvPr/>
          </p:nvSpPr>
          <p:spPr>
            <a:xfrm>
              <a:off x="7268394" y="4765498"/>
              <a:ext cx="520333" cy="95794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B783B85D-FBC0-4C51-B923-8894735AC0F4}"/>
                </a:ext>
              </a:extLst>
            </p:cNvPr>
            <p:cNvSpPr/>
            <p:nvPr/>
          </p:nvSpPr>
          <p:spPr>
            <a:xfrm>
              <a:off x="7385959" y="4883063"/>
              <a:ext cx="295002" cy="7358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91BCD626-6BA0-46F6-9F5A-5F68CD5050BF}"/>
                </a:ext>
              </a:extLst>
            </p:cNvPr>
            <p:cNvSpPr/>
            <p:nvPr/>
          </p:nvSpPr>
          <p:spPr>
            <a:xfrm>
              <a:off x="7451270" y="5009336"/>
              <a:ext cx="177437" cy="5007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5BDE8CE-454F-4108-81F8-F7B972335AB8}"/>
                </a:ext>
              </a:extLst>
            </p:cNvPr>
            <p:cNvSpPr/>
            <p:nvPr/>
          </p:nvSpPr>
          <p:spPr>
            <a:xfrm>
              <a:off x="7500501" y="5208012"/>
              <a:ext cx="89949" cy="11047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A6033C74-A6B0-4A6B-89E0-03CCF55CBE2E}"/>
                </a:ext>
              </a:extLst>
            </p:cNvPr>
            <p:cNvSpPr/>
            <p:nvPr/>
          </p:nvSpPr>
          <p:spPr>
            <a:xfrm>
              <a:off x="7569924" y="5209636"/>
              <a:ext cx="1092929" cy="10885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0931382-60F9-4250-A033-ED30CA983B6A}"/>
                    </a:ext>
                  </a:extLst>
                </p:cNvPr>
                <p:cNvSpPr txBox="1"/>
                <p:nvPr/>
              </p:nvSpPr>
              <p:spPr>
                <a:xfrm>
                  <a:off x="8696601" y="5075043"/>
                  <a:ext cx="16344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𝛺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𝑚𝑙𝑒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altLang="ko-KR" dirty="0"/>
                    <a:t>,</a:t>
                  </a:r>
                  <a:r>
                    <a:rPr lang="ko-KR" altLang="en-US" dirty="0"/>
                    <a:t> </a:t>
                  </a:r>
                  <a14:m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ko-KR" dirty="0"/>
                    <a:t>)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0931382-60F9-4250-A033-ED30CA983B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6601" y="5075043"/>
                  <a:ext cx="1634486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641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62908F30-7990-4A7F-8AD4-60B8C96CC195}"/>
                    </a:ext>
                  </a:extLst>
                </p:cNvPr>
                <p:cNvSpPr/>
                <p:nvPr/>
              </p:nvSpPr>
              <p:spPr>
                <a:xfrm>
                  <a:off x="7539988" y="4202791"/>
                  <a:ext cx="3992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62908F30-7990-4A7F-8AD4-60B8C96CC1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9988" y="4202791"/>
                  <a:ext cx="39927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22C15DCA-8AA7-4EC4-999E-CF7FEDC3657D}"/>
                    </a:ext>
                  </a:extLst>
                </p:cNvPr>
                <p:cNvSpPr/>
                <p:nvPr/>
              </p:nvSpPr>
              <p:spPr>
                <a:xfrm>
                  <a:off x="7628707" y="6007269"/>
                  <a:ext cx="4067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22C15DCA-8AA7-4EC4-999E-CF7FEDC365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8707" y="6007269"/>
                  <a:ext cx="40671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4D312D1-7023-4075-AFC1-6B0FD10B612E}"/>
                    </a:ext>
                  </a:extLst>
                </p:cNvPr>
                <p:cNvSpPr txBox="1"/>
                <p:nvPr/>
              </p:nvSpPr>
              <p:spPr>
                <a:xfrm>
                  <a:off x="6290372" y="3887185"/>
                  <a:ext cx="76078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L(</a:t>
                  </a:r>
                  <a14:m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altLang="ko-KR" dirty="0"/>
                    <a:t>,</a:t>
                  </a:r>
                  <a14:m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ko-KR" dirty="0"/>
                    <a:t>)</a:t>
                  </a:r>
                  <a:endParaRPr lang="ko-KR" altLang="en-US" dirty="0"/>
                </a:p>
                <a:p>
                  <a:endParaRPr lang="ko-KR" alt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C4D312D1-7023-4075-AFC1-6B0FD10B61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0372" y="3887185"/>
                  <a:ext cx="760786" cy="646331"/>
                </a:xfrm>
                <a:prstGeom prst="rect">
                  <a:avLst/>
                </a:prstGeom>
                <a:blipFill>
                  <a:blip r:embed="rId9"/>
                  <a:stretch>
                    <a:fillRect l="-5031" t="-367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9319D52-F9C8-4127-93FC-8028F881FBFF}"/>
                </a:ext>
              </a:extLst>
            </p:cNvPr>
            <p:cNvCxnSpPr>
              <a:cxnSpLocks/>
            </p:cNvCxnSpPr>
            <p:nvPr/>
          </p:nvCxnSpPr>
          <p:spPr>
            <a:xfrm>
              <a:off x="6995277" y="4925808"/>
              <a:ext cx="1082166" cy="101290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03860387-8247-4D42-9DBC-38C5FC80BA2F}"/>
                </a:ext>
              </a:extLst>
            </p:cNvPr>
            <p:cNvSpPr/>
            <p:nvPr/>
          </p:nvSpPr>
          <p:spPr>
            <a:xfrm>
              <a:off x="7201989" y="5104525"/>
              <a:ext cx="657022" cy="617006"/>
            </a:xfrm>
            <a:custGeom>
              <a:avLst/>
              <a:gdLst>
                <a:gd name="connsiteX0" fmla="*/ 0 w 657022"/>
                <a:gd name="connsiteY0" fmla="*/ 16115 h 617006"/>
                <a:gd name="connsiteX1" fmla="*/ 287382 w 657022"/>
                <a:gd name="connsiteY1" fmla="*/ 172869 h 617006"/>
                <a:gd name="connsiteX2" fmla="*/ 644434 w 657022"/>
                <a:gd name="connsiteY2" fmla="*/ 7406 h 617006"/>
                <a:gd name="connsiteX3" fmla="*/ 583474 w 657022"/>
                <a:gd name="connsiteY3" fmla="*/ 468961 h 617006"/>
                <a:gd name="connsiteX4" fmla="*/ 653142 w 657022"/>
                <a:gd name="connsiteY4" fmla="*/ 617006 h 617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022" h="617006">
                  <a:moveTo>
                    <a:pt x="0" y="16115"/>
                  </a:moveTo>
                  <a:cubicBezTo>
                    <a:pt x="89988" y="95218"/>
                    <a:pt x="179976" y="174321"/>
                    <a:pt x="287382" y="172869"/>
                  </a:cubicBezTo>
                  <a:cubicBezTo>
                    <a:pt x="394788" y="171418"/>
                    <a:pt x="595085" y="-41943"/>
                    <a:pt x="644434" y="7406"/>
                  </a:cubicBezTo>
                  <a:cubicBezTo>
                    <a:pt x="693783" y="56755"/>
                    <a:pt x="582023" y="367361"/>
                    <a:pt x="583474" y="468961"/>
                  </a:cubicBezTo>
                  <a:cubicBezTo>
                    <a:pt x="584925" y="570561"/>
                    <a:pt x="619033" y="593783"/>
                    <a:pt x="653142" y="617006"/>
                  </a:cubicBezTo>
                </a:path>
              </a:pathLst>
            </a:custGeom>
            <a:solidFill>
              <a:srgbClr val="FF0000">
                <a:alpha val="34118"/>
              </a:srgb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2A1C1D97-B907-4BFD-8BD3-DB97EFCDBE11}"/>
                    </a:ext>
                  </a:extLst>
                </p:cNvPr>
                <p:cNvSpPr/>
                <p:nvPr/>
              </p:nvSpPr>
              <p:spPr>
                <a:xfrm>
                  <a:off x="6769446" y="4528722"/>
                  <a:ext cx="605893" cy="289076"/>
                </a:xfrm>
                <a:prstGeom prst="rect">
                  <a:avLst/>
                </a:prstGeom>
                <a:noFill/>
                <a:ln w="28575">
                  <a:solidFill>
                    <a:srgbClr val="FFFF0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altLang="ko-KR" dirty="0"/>
                    <a:t>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2A1C1D97-B907-4BFD-8BD3-DB97EFCDBE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9446" y="4528722"/>
                  <a:ext cx="605893" cy="289076"/>
                </a:xfrm>
                <a:prstGeom prst="rect">
                  <a:avLst/>
                </a:prstGeom>
                <a:blipFill>
                  <a:blip r:embed="rId10"/>
                  <a:stretch>
                    <a:fillRect t="-6154" b="-20000"/>
                  </a:stretch>
                </a:blipFill>
                <a:ln w="28575">
                  <a:solidFill>
                    <a:srgbClr val="FFFF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ECB21D3-1EB3-449C-B95C-4150455B7F02}"/>
                </a:ext>
              </a:extLst>
            </p:cNvPr>
            <p:cNvSpPr/>
            <p:nvPr/>
          </p:nvSpPr>
          <p:spPr>
            <a:xfrm>
              <a:off x="7552507" y="5466537"/>
              <a:ext cx="93618" cy="10511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3C97452C-7F04-4CB4-82B7-F41B3D14A5CC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7546856" y="5269578"/>
              <a:ext cx="52460" cy="19695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9F2FBB6-C9AA-4AF3-9769-0FB3B922C478}"/>
              </a:ext>
            </a:extLst>
          </p:cNvPr>
          <p:cNvSpPr/>
          <p:nvPr/>
        </p:nvSpPr>
        <p:spPr>
          <a:xfrm>
            <a:off x="914400" y="3274423"/>
            <a:ext cx="10439400" cy="31527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08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A9E90-A556-4F5A-B202-0CA7A7D1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DAE850-2C88-49CB-983C-60A91FEE9A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3.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두 </a:t>
                </a:r>
                <a:r>
                  <a:rPr lang="en-US" altLang="ko-KR" sz="2000" dirty="0"/>
                  <a:t>MLE </a:t>
                </a:r>
                <a:r>
                  <a:rPr lang="ko-KR" altLang="en-US" sz="2000" dirty="0" err="1"/>
                  <a:t>추정량의</a:t>
                </a:r>
                <a:r>
                  <a:rPr lang="ko-KR" altLang="en-US" sz="2000" dirty="0"/>
                  <a:t> 값의 비율 통계량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acc>
                              <m:accPr>
                                <m:chr m:val="̂"/>
                                <m:ctrlP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acc>
                              <m:accPr>
                                <m:chr m:val="̂"/>
                                <m:ctrlP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이용해 그 </a:t>
                </a:r>
                <a:r>
                  <a:rPr lang="ko-KR" altLang="en-US" sz="2000" dirty="0" err="1"/>
                  <a:t>유의미성을</a:t>
                </a:r>
                <a:r>
                  <a:rPr lang="ko-KR" altLang="en-US" sz="2000" dirty="0"/>
                  <a:t> 검정할 수 있는데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이를 </a:t>
                </a:r>
                <a:r>
                  <a:rPr lang="ko-KR" altLang="en-US" sz="2000" dirty="0">
                    <a:solidFill>
                      <a:srgbClr val="0070C0"/>
                    </a:solidFill>
                  </a:rPr>
                  <a:t>다중 </a:t>
                </a:r>
                <a:r>
                  <a:rPr lang="ko-KR" altLang="en-US" sz="2000" dirty="0" err="1">
                    <a:solidFill>
                      <a:srgbClr val="0070C0"/>
                    </a:solidFill>
                  </a:rPr>
                  <a:t>모수에서의</a:t>
                </a:r>
                <a:r>
                  <a:rPr lang="ko-KR" alt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ko-KR" altLang="en-US" sz="2000" dirty="0" err="1">
                    <a:solidFill>
                      <a:srgbClr val="0070C0"/>
                    </a:solidFill>
                  </a:rPr>
                  <a:t>최대우도검정</a:t>
                </a:r>
                <a:r>
                  <a:rPr lang="ko-KR" altLang="en-US" sz="2000" dirty="0" err="1"/>
                  <a:t>이라고</a:t>
                </a:r>
                <a:r>
                  <a:rPr lang="ko-KR" altLang="en-US" sz="2000" dirty="0"/>
                  <a:t> 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 marL="342900" indent="-342900">
                  <a:buAutoNum type="arabicParenR"/>
                </a:pPr>
                <a:endParaRPr lang="en-US" altLang="ko-KR" sz="1500" dirty="0"/>
              </a:p>
              <a:p>
                <a:pPr marL="342900" indent="-342900">
                  <a:buAutoNum type="arabicParenR"/>
                </a:pPr>
                <a:endParaRPr lang="en-US" altLang="ko-KR" sz="1500" dirty="0"/>
              </a:p>
              <a:p>
                <a:pPr marL="342900" indent="-342900">
                  <a:buAutoNum type="arabicParenR"/>
                </a:pPr>
                <a:endParaRPr lang="en-US" altLang="ko-KR" sz="15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DAE850-2C88-49CB-983C-60A91FEE9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01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A9E90-A556-4F5A-B202-0CA7A7D1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DAE850-2C88-49CB-983C-60A91FEE9A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dirty="0"/>
                  <a:t>추정 방법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제약 조건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ko-KR" altLang="en-US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ko-KR" altLang="en-US" sz="15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5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5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ko-KR" altLang="en-US" sz="15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5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5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ko-KR" altLang="en-US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ko-KR" altLang="en-US" sz="15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15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ko-KR" altLang="en-US" sz="15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500" dirty="0"/>
                  <a:t> </a:t>
                </a:r>
                <a:r>
                  <a:rPr lang="ko-KR" altLang="en-US" sz="1500" dirty="0"/>
                  <a:t>가 주어졌을 때</a:t>
                </a:r>
                <a:endParaRPr lang="en-US" altLang="ko-KR" sz="1500" dirty="0"/>
              </a:p>
              <a:p>
                <a:pPr marL="342900" indent="-342900">
                  <a:buAutoNum type="arabicParenR"/>
                </a:pPr>
                <a:r>
                  <a:rPr lang="en-US" altLang="ko-KR" sz="1500" b="1" dirty="0"/>
                  <a:t>L(</a:t>
                </a:r>
                <a14:m>
                  <m:oMath xmlns:m="http://schemas.openxmlformats.org/officeDocument/2006/math">
                    <m:r>
                      <a:rPr lang="ko-KR" altLang="en-US" sz="1400" b="1" i="1" smtClean="0">
                        <a:latin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altLang="ko-KR" sz="1500" b="1" dirty="0"/>
                  <a:t>) </a:t>
                </a:r>
                <a:r>
                  <a:rPr lang="en-US" altLang="ko-KR" sz="1500" dirty="0"/>
                  <a:t>: </a:t>
                </a:r>
                <a:r>
                  <a:rPr lang="ko-KR" altLang="en-US" sz="1500" dirty="0"/>
                  <a:t>제약조건이 </a:t>
                </a:r>
                <a:r>
                  <a:rPr lang="ko-KR" altLang="en-US" sz="1500" dirty="0" err="1"/>
                  <a:t>없을때의</a:t>
                </a:r>
                <a:r>
                  <a:rPr lang="ko-KR" altLang="en-US" sz="1500" dirty="0"/>
                  <a:t> 공간</a:t>
                </a:r>
                <a:endParaRPr lang="en-US" altLang="ko-KR" sz="1500" dirty="0"/>
              </a:p>
              <a:p>
                <a:pPr marL="342900" indent="-342900">
                  <a:buAutoNum type="arabicParenR"/>
                </a:pPr>
                <a:r>
                  <a:rPr lang="en-US" altLang="ko-KR" sz="1500" b="1" dirty="0"/>
                  <a:t>L(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sz="1500" b="1" dirty="0"/>
                  <a:t>) : </a:t>
                </a:r>
                <a:r>
                  <a:rPr lang="ko-KR" altLang="en-US" sz="1500" dirty="0"/>
                  <a:t>제약조건이 </a:t>
                </a:r>
                <a:r>
                  <a:rPr lang="ko-KR" altLang="en-US" sz="1500" dirty="0" err="1"/>
                  <a:t>부여될때의</a:t>
                </a:r>
                <a:r>
                  <a:rPr lang="ko-KR" altLang="en-US" sz="1500" dirty="0"/>
                  <a:t> 공간</a:t>
                </a:r>
                <a:endParaRPr lang="en-US" altLang="ko-KR" sz="1500" dirty="0"/>
              </a:p>
              <a:p>
                <a:pPr marL="342900" indent="-342900">
                  <a:buAutoNum type="arabicParenR"/>
                </a:pPr>
                <a:r>
                  <a:rPr lang="ko-KR" altLang="en-US" sz="1500" dirty="0"/>
                  <a:t>위 공간 하에서</a:t>
                </a:r>
                <a:r>
                  <a:rPr lang="en-US" altLang="ko-KR" sz="1500" dirty="0"/>
                  <a:t>, </a:t>
                </a:r>
                <a:r>
                  <a:rPr lang="ko-KR" altLang="en-US" sz="1500" dirty="0"/>
                  <a:t>공간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ko-KR" altLang="en-US" sz="1500" dirty="0"/>
                  <a:t>는 전체 </a:t>
                </a:r>
                <a:r>
                  <a:rPr lang="en-US" altLang="ko-KR" sz="1500" dirty="0"/>
                  <a:t>p</a:t>
                </a:r>
                <a:r>
                  <a:rPr lang="ko-KR" altLang="en-US" sz="1500" dirty="0"/>
                  <a:t>차원에서 제약조건 </a:t>
                </a:r>
                <a:r>
                  <a:rPr lang="en-US" altLang="ko-KR" sz="1500" dirty="0"/>
                  <a:t>q</a:t>
                </a:r>
                <a:r>
                  <a:rPr lang="ko-KR" altLang="en-US" sz="1500" dirty="0"/>
                  <a:t>차원만큼 감소한 </a:t>
                </a:r>
                <a:r>
                  <a:rPr lang="en-US" altLang="ko-KR" sz="1500" dirty="0">
                    <a:solidFill>
                      <a:srgbClr val="FF0000"/>
                    </a:solidFill>
                  </a:rPr>
                  <a:t>p-q</a:t>
                </a:r>
                <a:r>
                  <a:rPr lang="en-US" altLang="ko-KR" sz="1500" dirty="0"/>
                  <a:t> </a:t>
                </a:r>
                <a:r>
                  <a:rPr lang="ko-KR" altLang="en-US" sz="1500" dirty="0"/>
                  <a:t>차원을 갖는다</a:t>
                </a:r>
                <a:r>
                  <a:rPr lang="en-US" altLang="ko-KR" sz="1500" dirty="0"/>
                  <a:t>.</a:t>
                </a:r>
              </a:p>
              <a:p>
                <a:pPr marL="342900" indent="-342900">
                  <a:buAutoNum type="arabicParenR"/>
                </a:pPr>
                <a:endParaRPr lang="en-US" altLang="ko-KR" sz="1500" dirty="0"/>
              </a:p>
              <a:p>
                <a:pPr marL="0" indent="0">
                  <a:buNone/>
                </a:pPr>
                <a:r>
                  <a:rPr lang="en-US" altLang="ko-KR" sz="2200" dirty="0"/>
                  <a:t>2. </a:t>
                </a:r>
                <a:r>
                  <a:rPr lang="ko-KR" altLang="en-US" sz="2200" dirty="0"/>
                  <a:t>이 때</a:t>
                </a:r>
                <a:r>
                  <a:rPr lang="en-US" altLang="ko-KR" sz="2200" dirty="0"/>
                  <a:t>, </a:t>
                </a:r>
                <a:r>
                  <a:rPr lang="ko-KR" altLang="en-US" sz="2200" dirty="0" err="1"/>
                  <a:t>우도비</a:t>
                </a:r>
                <a:r>
                  <a:rPr lang="ko-KR" altLang="en-US" sz="2200" dirty="0"/>
                  <a:t> 검정은</a:t>
                </a:r>
                <a:endParaRPr lang="en-US" altLang="ko-KR" sz="2200" dirty="0"/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altLang="ko-KR" sz="1600" dirty="0"/>
                  <a:t>=</a:t>
                </a:r>
                <a:r>
                  <a:rPr lang="en-US" altLang="ko-KR" sz="16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ko-KR" altLang="en-US" sz="16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ko-KR" altLang="en-US" sz="160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6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ko-KR" altLang="en-US" sz="16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ko-KR" altLang="en-US" sz="160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ko-KR" altLang="en-US" sz="1600" b="1" i="1" smtClean="0">
                                    <a:latin typeface="Cambria Math" panose="02040503050406030204" pitchFamily="18" charset="0"/>
                                  </a:rPr>
                                  <m:t>𝜴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6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altLang="ko-KR" sz="1600" dirty="0"/>
                  <a:t>  </a:t>
                </a:r>
                <a:r>
                  <a:rPr lang="ko-KR" altLang="en-US" sz="1600" dirty="0"/>
                  <a:t>이고</a:t>
                </a:r>
                <a:r>
                  <a:rPr lang="en-US" altLang="ko-KR" sz="1600" dirty="0"/>
                  <a:t>, </a:t>
                </a:r>
              </a:p>
              <a:p>
                <a:pPr marL="342900" indent="-342900">
                  <a:buAutoNum type="arabicParenR"/>
                </a:pPr>
                <a:r>
                  <a:rPr lang="ko-KR" altLang="en-US" sz="1600" dirty="0"/>
                  <a:t>스칼라와 마찬가지로 </a:t>
                </a:r>
                <a:r>
                  <a:rPr lang="en-US" altLang="ko-KR" sz="1600" dirty="0"/>
                  <a:t>-2log(</a:t>
                </a: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𝛬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) →</m:t>
                    </m:r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수렴한다</a:t>
                </a:r>
                <a:r>
                  <a:rPr lang="en-US" altLang="ko-KR" sz="1600" dirty="0"/>
                  <a:t>.</a:t>
                </a:r>
              </a:p>
              <a:p>
                <a:pPr marL="0" indent="0">
                  <a:buNone/>
                </a:pPr>
                <a:endParaRPr lang="en-US" altLang="ko-KR" sz="2200" dirty="0"/>
              </a:p>
              <a:p>
                <a:pPr marL="342900" indent="-342900">
                  <a:buAutoNum type="arabicParenR"/>
                </a:pPr>
                <a:endParaRPr lang="en-US" altLang="ko-KR" sz="1500" dirty="0"/>
              </a:p>
              <a:p>
                <a:pPr marL="342900" indent="-342900">
                  <a:buAutoNum type="arabicParenR"/>
                </a:pPr>
                <a:endParaRPr lang="en-US" altLang="ko-KR" sz="1500" dirty="0"/>
              </a:p>
              <a:p>
                <a:pPr marL="342900" indent="-342900">
                  <a:buAutoNum type="arabicParenR"/>
                </a:pPr>
                <a:endParaRPr lang="en-US" altLang="ko-KR" sz="15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DDAE850-2C88-49CB-983C-60A91FEE9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9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FAF1F-1A14-4F41-BCF5-2404A17C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91B573B-D922-45B1-A11B-DE1EC8009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이 </a:t>
                </a:r>
                <a:r>
                  <a:rPr lang="en-US" altLang="ko-KR" sz="2000" dirty="0" err="1"/>
                  <a:t>iid</a:t>
                </a:r>
                <a:r>
                  <a:rPr lang="en-US" altLang="ko-KR" sz="2000" dirty="0"/>
                  <a:t> N(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이라고 할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: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: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검증하면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en-US" altLang="ko-KR" sz="2000" b="1" dirty="0"/>
                  <a:t>L(</a:t>
                </a:r>
                <a14:m>
                  <m:oMath xmlns:m="http://schemas.openxmlformats.org/officeDocument/2006/math">
                    <m:r>
                      <a:rPr lang="ko-KR" altLang="en-US" sz="1800" b="1" i="1" smtClean="0">
                        <a:latin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altLang="ko-KR" sz="2000" b="1" dirty="0"/>
                  <a:t>) </a:t>
                </a:r>
                <a:r>
                  <a:rPr lang="ko-KR" altLang="en-US" sz="2000" dirty="0"/>
                  <a:t>를 구하면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L(</a:t>
                </a:r>
                <a14:m>
                  <m:oMath xmlns:m="http://schemas.openxmlformats.org/officeDocument/2006/math"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m:rPr>
                                <m:nor/>
                              </m:rPr>
                              <a:rPr lang="ko-KR" altLang="en-US" sz="2000" dirty="0"/>
                              <m:t> </m:t>
                            </m:r>
                          </m:den>
                        </m:f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num>
                                      <m:den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ko-KR" altLang="en-US" sz="2000" dirty="0"/>
                                          <m:t> </m:t>
                                        </m:r>
                                      </m:den>
                                    </m:f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ko-KR" altLang="en-US" sz="2000" dirty="0"/>
                  <a:t>에서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MLE </a:t>
                </a:r>
                <a:r>
                  <a:rPr lang="ko-KR" altLang="en-US" sz="2000" dirty="0" err="1"/>
                  <a:t>추정량을</a:t>
                </a:r>
                <a:r>
                  <a:rPr lang="ko-KR" altLang="en-US" sz="2000" dirty="0"/>
                  <a:t> 구하면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𝑚𝑙𝑒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𝑚𝑙𝑒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000" dirty="0"/>
                  <a:t> = s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 </a:t>
                </a:r>
                <a:r>
                  <a:rPr lang="en-US" altLang="ko-KR" sz="2000" dirty="0"/>
                  <a:t>MLE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추정량을</a:t>
                </a:r>
                <a:r>
                  <a:rPr lang="ko-KR" altLang="en-US" sz="2000" dirty="0"/>
                  <a:t> 삽입하면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-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𝛺</m:t>
                            </m:r>
                          </m:lim>
                        </m:limLow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</m:acc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r>
                              <m:rPr>
                                <m:nor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ko-KR" altLang="en-US" sz="2000" dirty="0"/>
                              <m:t> </m:t>
                            </m:r>
                          </m:den>
                        </m:f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num>
                                      <m:den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den>
                                    </m:f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den>
                    </m:f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:r>
                  <a:rPr lang="ko-KR" altLang="en-US" sz="2000" dirty="0"/>
                  <a:t>가설 평균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2000" dirty="0"/>
                  <a:t> 넣어 다시 추정한 </a:t>
                </a:r>
                <a:r>
                  <a:rPr lang="en-US" altLang="ko-KR" sz="2000" dirty="0"/>
                  <a:t>MLE </a:t>
                </a:r>
                <a:r>
                  <a:rPr lang="ko-KR" altLang="en-US" sz="2000" dirty="0" err="1"/>
                  <a:t>추정량을</a:t>
                </a:r>
                <a:r>
                  <a:rPr lang="ko-KR" altLang="en-US" sz="2000" dirty="0"/>
                  <a:t> 삽입하면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𝑚𝑙𝑒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000" dirty="0"/>
                  <a:t> (</a:t>
                </a:r>
                <a:r>
                  <a:rPr lang="ko-KR" altLang="en-US" sz="2000" dirty="0"/>
                  <a:t>단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는 임의의 상수</a:t>
                </a:r>
                <a:r>
                  <a:rPr lang="en-US" altLang="ko-KR" sz="2000" dirty="0"/>
                  <a:t>)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𝑚𝑙𝑒</m:t>
                                </m:r>
                              </m:sub>
                            </m:sSub>
                          </m:den>
                        </m:f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den>
                                    </m:f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den>
                    </m:f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𝑚𝑙𝑒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91B573B-D922-45B1-A11B-DE1EC8009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241" b="-3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4529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FAF1F-1A14-4F41-BCF5-2404A17C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91B573B-D922-45B1-A11B-DE1EC8009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이 </a:t>
                </a:r>
                <a:r>
                  <a:rPr lang="en-US" altLang="ko-KR" sz="2000" dirty="0" err="1"/>
                  <a:t>iid</a:t>
                </a:r>
                <a:r>
                  <a:rPr lang="en-US" altLang="ko-KR" sz="2000" dirty="0"/>
                  <a:t> N(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이라고 할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: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: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검증하면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</m:acc>
                      </m:e>
                    </m:d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b="1" dirty="0"/>
                  <a:t> </a:t>
                </a:r>
                <a:r>
                  <a:rPr lang="ko-KR" altLang="en-US" sz="2000" b="1" dirty="0"/>
                  <a:t>와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b="1" dirty="0"/>
                  <a:t>를 정의하면</a:t>
                </a:r>
                <a:endParaRPr lang="en-US" altLang="ko-KR" sz="2000" b="1" dirty="0"/>
              </a:p>
              <a:p>
                <a:pPr marL="0" indent="0">
                  <a:buNone/>
                </a:pPr>
                <a:r>
                  <a:rPr lang="en-US" altLang="ko-KR" sz="2000" b="1" dirty="0"/>
                  <a:t>1) </a:t>
                </a:r>
                <a:r>
                  <a:rPr lang="en-US" altLang="ko-KR" sz="2000" dirty="0"/>
                  <a:t>L(</a:t>
                </a:r>
                <a14:m>
                  <m:oMath xmlns:m="http://schemas.openxmlformats.org/officeDocument/2006/math"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m:rPr>
                                <m:nor/>
                              </m:rPr>
                              <a:rPr lang="ko-KR" altLang="en-US" sz="2000" dirty="0"/>
                              <m:t> </m:t>
                            </m:r>
                          </m:den>
                        </m:f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num>
                                      <m:den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ko-KR" altLang="en-US" sz="2000" dirty="0"/>
                                          <m:t> </m:t>
                                        </m:r>
                                      </m:den>
                                    </m:f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ko-KR" altLang="en-US" sz="2000" dirty="0"/>
                  <a:t>에서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MLE </a:t>
                </a:r>
                <a:r>
                  <a:rPr lang="ko-KR" altLang="en-US" sz="2000" dirty="0" err="1"/>
                  <a:t>추정량을</a:t>
                </a:r>
                <a:r>
                  <a:rPr lang="ko-KR" altLang="en-US" sz="2000" dirty="0"/>
                  <a:t> 구하면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𝑚𝑙𝑒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𝑚𝑙𝑒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000" dirty="0"/>
                  <a:t> = s</a:t>
                </a:r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MLE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추정량을</a:t>
                </a:r>
                <a:r>
                  <a:rPr lang="ko-KR" altLang="en-US" sz="2000" dirty="0"/>
                  <a:t> 삽입하면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𝛺</m:t>
                            </m:r>
                          </m:lim>
                        </m:limLow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</m:acc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r>
                              <m:rPr>
                                <m:nor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ko-KR" altLang="en-US" sz="2000" dirty="0"/>
                              <m:t> </m:t>
                            </m:r>
                          </m:den>
                        </m:f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num>
                                      <m:den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den>
                                    </m:f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den>
                    </m:f>
                    <m:r>
                      <a:rPr lang="ko-KR" alt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ko-KR" alt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 sz="2000" dirty="0"/>
                  <a:t>2) L(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m:rPr>
                                <m:nor/>
                              </m:rPr>
                              <a:rPr lang="ko-KR" altLang="en-US" sz="2000" dirty="0"/>
                              <m:t> </m:t>
                            </m:r>
                          </m:den>
                        </m:f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num>
                                      <m:den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ko-KR" altLang="en-US" sz="2000" dirty="0"/>
                                          <m:t> </m:t>
                                        </m:r>
                                      </m:den>
                                    </m:f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에서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MLE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추정량을</a:t>
                </a:r>
                <a:r>
                  <a:rPr lang="ko-KR" altLang="en-US" sz="2000" dirty="0"/>
                  <a:t> 구하면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𝑚𝑙𝑒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000" dirty="0"/>
                  <a:t> (</a:t>
                </a:r>
                <a:r>
                  <a:rPr lang="ko-KR" altLang="en-US" sz="2000" dirty="0"/>
                  <a:t>단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는 임의의 상수</a:t>
                </a:r>
                <a:r>
                  <a:rPr lang="en-US" altLang="ko-KR" sz="2000" dirty="0"/>
                  <a:t>)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:r>
                  <a:rPr lang="ko-KR" altLang="en-US" sz="2000" dirty="0"/>
                  <a:t>가설 평균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2000" dirty="0"/>
                  <a:t> 넣어 다시 추정한 </a:t>
                </a:r>
                <a:r>
                  <a:rPr lang="en-US" altLang="ko-KR" sz="2000" dirty="0"/>
                  <a:t>MLE </a:t>
                </a:r>
                <a:r>
                  <a:rPr lang="ko-KR" altLang="en-US" sz="2000" dirty="0" err="1"/>
                  <a:t>추정량을</a:t>
                </a:r>
                <a:r>
                  <a:rPr lang="ko-KR" altLang="en-US" sz="2000" dirty="0"/>
                  <a:t> 삽입하면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lim>
                        </m:limLow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𝑚𝑙𝑒</m:t>
                                </m:r>
                              </m:sub>
                            </m:sSub>
                          </m:den>
                        </m:f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den>
                                    </m:f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den>
                    </m:f>
                    <m:r>
                      <a:rPr lang="ko-KR" alt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𝑚𝑙𝑒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ko-KR" alt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91B573B-D922-45B1-A11B-DE1EC8009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1401" b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06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FAF1F-1A14-4F41-BCF5-2404A17C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91B573B-D922-45B1-A11B-DE1EC8009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이 </a:t>
                </a:r>
                <a:r>
                  <a:rPr lang="en-US" altLang="ko-KR" sz="2000" dirty="0" err="1"/>
                  <a:t>iid</a:t>
                </a:r>
                <a:r>
                  <a:rPr lang="en-US" altLang="ko-KR" sz="2000" dirty="0"/>
                  <a:t> N(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이라고 할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: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: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검증하면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 err="1"/>
                  <a:t>우도비를</a:t>
                </a:r>
                <a:r>
                  <a:rPr lang="ko-KR" altLang="en-US" sz="2000" dirty="0"/>
                  <a:t> 정의하면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ko-KR" altLang="en-US" sz="2000" b="1" i="1" smtClean="0">
                                    <a:latin typeface="Cambria Math" panose="02040503050406030204" pitchFamily="18" charset="0"/>
                                  </a:rPr>
                                  <m:t>𝜴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</m:acc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sup>
                            </m:sSup>
                          </m:den>
                        </m:f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⁡(−</m:t>
                        </m:r>
                        <m:f>
                          <m:f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 </m:t>
                        </m:r>
                      </m:num>
                      <m:den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sup>
                            </m:sSup>
                          </m:den>
                        </m:f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0,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𝑚𝑙𝑒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⁡(−</m:t>
                        </m:r>
                        <m:f>
                          <m:f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𝑚𝑙𝑒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num>
                              <m:den>
                                <m:nary>
                                  <m:naryPr>
                                    <m:chr m:val="∑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ko-KR" altLang="en-US" sz="2000" dirty="0"/>
                  <a:t> 를 이용하여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가설을 검정할 수 있다</a:t>
                </a:r>
                <a:r>
                  <a:rPr lang="en-US" altLang="ko-KR" sz="2000"/>
                  <a:t>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91B573B-D922-45B1-A11B-DE1EC8009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01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FAF1F-1A14-4F41-BCF5-2404A17C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91B573B-D922-45B1-A11B-DE1EC8009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항</m:t>
                    </m:r>
                  </m:oMath>
                </a14:m>
                <a:r>
                  <a:rPr lang="ko-KR" altLang="en-US" sz="2000" dirty="0"/>
                  <a:t> 밀도함수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sz="2000" dirty="0"/>
                  <a:t>이라고 할 때 </a:t>
                </a:r>
                <a:endParaRPr lang="en-US" altLang="ko-KR" sz="2000" dirty="0"/>
              </a:p>
              <a:p>
                <a:r>
                  <a:rPr lang="en-US" altLang="ko-KR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]</a:t>
                </a:r>
                <a:r>
                  <a:rPr lang="ko-KR" altLang="en-US" sz="2000" dirty="0"/>
                  <a:t>을 이 분포에서 추출한 확률표본이라고 하자</a:t>
                </a:r>
                <a:r>
                  <a:rPr lang="en-US" altLang="ko-KR" sz="2000" dirty="0"/>
                  <a:t>.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검증하면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𝛴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라고 하면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때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</m:acc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 err="1"/>
                  <a:t>를</a:t>
                </a:r>
                <a:r>
                  <a:rPr lang="ko-KR" altLang="en-US" sz="2000" dirty="0"/>
                  <a:t> 구하면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1)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𝑚𝑙𝑒</m:t>
                        </m:r>
                      </m:sub>
                    </m:sSub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000" i="1" dirty="0">
                    <a:latin typeface="Cambria Math" panose="02040503050406030204" pitchFamily="18" charset="0"/>
                  </a:rPr>
                  <a:t>이다</a:t>
                </a:r>
                <a:r>
                  <a:rPr lang="en-US" altLang="ko-KR" sz="2000" i="1" dirty="0">
                    <a:latin typeface="Cambria Math" panose="02040503050406030204" pitchFamily="18" charset="0"/>
                  </a:rPr>
                  <a:t>.(j=1,2)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</m:acc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̂"/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sup>
                    </m:sSup>
                    <m:sSup>
                      <m:sSupPr>
                        <m:ctrl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̂"/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sup>
                    </m:sSup>
                    <m:sSup>
                      <m:sSupPr>
                        <m:ctrl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acc>
                          <m:accPr>
                            <m:chr m:val="̂"/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acc>
                          <m:accPr>
                            <m:chr m:val="̂"/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000" i="1" dirty="0">
                    <a:latin typeface="Cambria Math" panose="02040503050406030204" pitchFamily="18" charset="0"/>
                  </a:rPr>
                  <a:t>2) </a:t>
                </a:r>
                <a14:m>
                  <m:oMath xmlns:m="http://schemas.openxmlformats.org/officeDocument/2006/math"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를 정의하면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(1-2</m:t>
                        </m:r>
                        <m:r>
                          <m:rPr>
                            <m:nor/>
                          </m:r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 </a:t>
                </a:r>
                <a:r>
                  <a:rPr lang="en-US" altLang="ko-KR" sz="2000" dirty="0"/>
                  <a:t>MLE</a:t>
                </a:r>
                <a:r>
                  <a:rPr lang="ko-KR" altLang="en-US" sz="2000" dirty="0"/>
                  <a:t>를 구하면</a:t>
                </a:r>
                <a:r>
                  <a:rPr lang="en-US" altLang="ko-KR" sz="2000" dirty="0"/>
                  <a:t> 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altLang="ko-KR" sz="2000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1−2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altLang="ko-KR" sz="2000" dirty="0"/>
                  <a:t> = 0 </a:t>
                </a:r>
                <a:r>
                  <a:rPr lang="ko-KR" altLang="en-US" sz="2000" dirty="0"/>
                  <a:t>에서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(3) </a:t>
                </a:r>
                <a:r>
                  <a:rPr lang="ko-KR" altLang="en-US" sz="2000" dirty="0"/>
                  <a:t>따라서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0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  <m:sup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ko-KR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91B573B-D922-45B1-A11B-DE1EC8009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 t="-1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77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FAF1F-1A14-4F41-BCF5-2404A17C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91B573B-D922-45B1-A11B-DE1EC8009A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ko-KR" altLang="en-US" sz="1300" i="1">
                        <a:latin typeface="Cambria Math" panose="02040503050406030204" pitchFamily="18" charset="0"/>
                      </a:rPr>
                      <m:t>항</m:t>
                    </m:r>
                  </m:oMath>
                </a14:m>
                <a:r>
                  <a:rPr lang="ko-KR" altLang="en-US" sz="1300" dirty="0"/>
                  <a:t> 밀도함수 </a:t>
                </a:r>
                <a14:m>
                  <m:oMath xmlns:m="http://schemas.openxmlformats.org/officeDocument/2006/math">
                    <m:r>
                      <a:rPr lang="en-US" altLang="ko-KR" sz="13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1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3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altLang="ko-KR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ko-KR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ko-KR" sz="1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altLang="ko-KR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ko-KR" sz="13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300" i="1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altLang="ko-KR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3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3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sz="1300" dirty="0"/>
                  <a:t>이라고 할 때 </a:t>
                </a:r>
                <a:endParaRPr lang="en-US" altLang="ko-KR" sz="1300" dirty="0"/>
              </a:p>
              <a:p>
                <a:r>
                  <a:rPr lang="en-US" altLang="ko-KR" sz="13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13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3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3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300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altLang="ko-KR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</m:oMath>
                </a14:m>
                <a:r>
                  <a:rPr lang="ko-KR" altLang="en-US" sz="1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1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13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3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3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3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300" dirty="0"/>
                  <a:t>]</a:t>
                </a:r>
                <a:r>
                  <a:rPr lang="ko-KR" altLang="en-US" sz="1300" dirty="0"/>
                  <a:t>을 이 분포에서 추출한 확률표본이라고 하자</a:t>
                </a:r>
                <a:r>
                  <a:rPr lang="en-US" altLang="ko-KR" sz="1300" dirty="0"/>
                  <a:t>.</a:t>
                </a:r>
                <a:br>
                  <a:rPr lang="en-US" altLang="ko-KR" sz="1300" dirty="0"/>
                </a:br>
                <a:br>
                  <a:rPr lang="en-US" altLang="ko-KR" sz="1300" dirty="0"/>
                </a:br>
                <a:r>
                  <a:rPr lang="ko-KR" altLang="en-US" sz="1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300" dirty="0"/>
                  <a:t> </a:t>
                </a:r>
                <a:r>
                  <a:rPr lang="en-US" altLang="ko-KR" sz="13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300" dirty="0"/>
                  <a:t>=</a:t>
                </a:r>
                <a:r>
                  <a:rPr lang="ko-KR" altLang="en-US" sz="1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3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300" dirty="0"/>
                  <a:t>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300" dirty="0"/>
                  <a:t> </a:t>
                </a:r>
                <a:r>
                  <a:rPr lang="en-US" altLang="ko-KR" sz="1300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300" i="1" dirty="0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3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13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300" dirty="0"/>
                  <a:t> </a:t>
                </a:r>
                <a:r>
                  <a:rPr lang="ko-KR" altLang="en-US" sz="1300" dirty="0"/>
                  <a:t>검증하면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4)</a:t>
                </a:r>
                <a:r>
                  <a:rPr lang="ko-KR" altLang="en-US" sz="2000" dirty="0"/>
                  <a:t>우도 함수를 정의하면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</m:acc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sup>
                        </m:sSup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sup>
                        </m:sSup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) 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0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sup>
                    </m:sSup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ko-KR" altLang="en-US" sz="2000" dirty="0"/>
                  <a:t> 를 이용하여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가설을 검정할 수 있다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91B573B-D922-45B1-A11B-DE1EC8009A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074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557</Words>
  <Application>Microsoft Office PowerPoint</Application>
  <PresentationFormat>와이드스크린</PresentationFormat>
  <Paragraphs>86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다중 모수의 최대우도검정</vt:lpstr>
      <vt:lpstr>정의</vt:lpstr>
      <vt:lpstr>정의</vt:lpstr>
      <vt:lpstr>정의</vt:lpstr>
      <vt:lpstr>예제</vt:lpstr>
      <vt:lpstr>예제</vt:lpstr>
      <vt:lpstr>예제</vt:lpstr>
      <vt:lpstr>예제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다중 모수의 최대우도검정</dc:title>
  <dc:creator>Kwon JongIk</dc:creator>
  <cp:lastModifiedBy>Kwon JongIk</cp:lastModifiedBy>
  <cp:revision>15</cp:revision>
  <dcterms:created xsi:type="dcterms:W3CDTF">2020-01-02T09:32:22Z</dcterms:created>
  <dcterms:modified xsi:type="dcterms:W3CDTF">2020-01-02T13:40:39Z</dcterms:modified>
</cp:coreProperties>
</file>