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47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002D04-ECF7-4612-B680-EA71DB7D8E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EB457F-801E-4E56-B6D0-569F686EB5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954AC-1E7D-4C03-9795-C02BFB59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C451A5-BFB1-4702-BC71-61D0AE6F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25E3A-1D83-4373-AD47-F714CE32A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675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3D42D-592A-43E5-AA34-3E7EAF23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DE8DAE-ED05-490A-B7D3-8B455FC89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66A8-BCBE-4FD2-A8AB-43E3E7956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EE3E6F-D707-4F6B-B640-CA9EF9F69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EF504C-27AC-41AD-8207-78A08851B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3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FA313E-C9F7-433C-AC70-4607CF1501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804351-4C20-4C57-ABA5-6B700E630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4DBF22-AA25-424B-93CF-5E7ADF1B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B7A01D-F84D-4383-B275-A82DD45BA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00A60-17E8-45B7-803F-72A22261A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28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41FBA2-598A-4E5B-84C4-DE80AC0E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22306-2695-49C1-85A3-39F703F3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34B7FF-13AA-476F-90F9-784AE9E8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41DD3D-DBE0-4AA6-B638-85E6A21B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F65F8B-ED5E-49C9-A4BC-D87552E7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83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8A50E6-1409-4ECD-98FD-E2B08984B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03431-9481-4F57-ABB9-B80009BCB3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7ACD7-AD51-4480-AC2F-F9983DE8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1EF1EC-38C6-4B93-89FD-05D2E0F31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5C6617-E9E8-4D16-A97D-3BA86BDD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462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F7E508-9982-4F53-BDD3-9B742FBC2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93523E-A4BB-4672-BE7B-F7889D8FC1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90EF789-167A-4A84-B8DF-3B250CDE8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BD677-390E-423E-BE88-C218678DB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4179DA-6970-4410-BF8E-FC4F97C5B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0512EC-0399-4FE1-A37A-8A7FA79E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57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9F383-BF4E-4F56-81BD-80C4AF9EA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19C010-2CEC-4627-975A-E2C3542B8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B2D456-043A-4C72-BBD1-153DD003A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52600B-D77B-428B-B54A-03AD2C0C3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CF750D-4823-4E53-AE5F-E152A8CAE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F1711DA-63C9-4D69-9FD2-62B1E69ED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AADE6A-D6E7-497F-BD46-E691D118D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20ED8ED-FB9A-4BFB-97D7-6B101694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69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10CC09-EB55-4F9A-9152-B88E0B7A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CB8132-71BB-4582-AB37-1CFD5600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CA6EFCA-B7B7-4C20-8F9E-D558E2944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31B461B-8D69-403D-94D3-CBEC66786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50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61E642-40DB-43A6-BEFC-A5BEDEE5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33D3C1-6897-496F-AB39-B5EEA1D95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449955-D4BF-4292-9F59-FE33772D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3943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AA260C-7C13-47EE-8BEF-7810173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EB2A54-4FBE-48EE-A810-DBFB09954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26C7F-5CFC-4E56-96EF-E3B58C72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C655D0-4AA5-4950-907E-65DFCBF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15BC4E-60EF-47B1-9E21-C69D9CC5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05BF2-C2F1-4EE9-9F3B-92BD43537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58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A25E18-9141-4759-BBC8-1AA8658DF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DC0056-1D3E-4109-B788-95AAD65F6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4F74DB-4CD1-4E1F-BD35-20A83B4D94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579C77-7E7F-473E-92F8-6025C9B01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DADE09-047A-45BC-9BB0-DFCA59A9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629FC9-5EF9-4850-A946-D5C4EF77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972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7E24A7-44F2-45D7-AA2C-E48C738AB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52BB96-60A2-469B-BFD6-73BE021BD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0DA0F9-2092-429D-A56D-C8A454361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27220-AF62-42EE-801C-3FF32E46EAAE}" type="datetimeFigureOut">
              <a:rPr lang="ko-KR" altLang="en-US" smtClean="0"/>
              <a:t>2019-12-20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B71B87-0C43-413D-B800-C1E58D159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406BA5-333B-42BB-9F6D-EE679BA83F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22D719-21C7-4045-9AA5-0A69B95AA7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81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031703-0590-406B-977F-AAB58E1C12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더위로 아이스크림 판매량</a:t>
            </a:r>
            <a:br>
              <a:rPr lang="en-US" altLang="ko-KR" dirty="0"/>
            </a:br>
            <a:r>
              <a:rPr lang="ko-KR" altLang="en-US" dirty="0"/>
              <a:t>예측하기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262082-23E3-4CED-A3D4-444E81787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1951 ~ 1953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미국인들은 왜 아이스크림을 </a:t>
            </a:r>
            <a:r>
              <a:rPr lang="ko-KR" altLang="en-US" dirty="0" err="1"/>
              <a:t>사먹었나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50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D0D2F-6EA5-4E47-ACB7-0838FADE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5FE4A-0D2B-48CC-BF2B-141576D18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/>
            <a:r>
              <a:rPr lang="en-US" altLang="ko-KR" sz="2500" dirty="0"/>
              <a:t>ARIMA </a:t>
            </a:r>
            <a:r>
              <a:rPr lang="ko-KR" altLang="en-US" sz="2500" dirty="0"/>
              <a:t>모형 적합</a:t>
            </a:r>
            <a:endParaRPr lang="en-US" altLang="ko-KR" sz="2500" dirty="0"/>
          </a:p>
          <a:p>
            <a:pPr marL="0" indent="0">
              <a:buNone/>
            </a:pPr>
            <a:r>
              <a:rPr lang="en-US" altLang="ko-KR" sz="2500" dirty="0"/>
              <a:t>- </a:t>
            </a:r>
            <a:r>
              <a:rPr lang="ko-KR" altLang="en-US" sz="2500" dirty="0"/>
              <a:t>소비량</a:t>
            </a:r>
            <a:r>
              <a:rPr lang="en-US" altLang="ko-KR" sz="2500" dirty="0"/>
              <a:t>(cons)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8A3A7-0583-4BF3-A72B-EDAAD6A77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159" y="2658269"/>
            <a:ext cx="4023280" cy="25850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B65A03-EC52-4376-A65E-E26A22AE0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562" y="2658269"/>
            <a:ext cx="4143375" cy="2686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B0A89F-0C18-4952-A190-DD85C3377F1A}"/>
              </a:ext>
            </a:extLst>
          </p:cNvPr>
          <p:cNvSpPr txBox="1"/>
          <p:nvPr/>
        </p:nvSpPr>
        <p:spPr>
          <a:xfrm>
            <a:off x="1590675" y="5553075"/>
            <a:ext cx="6122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한편</a:t>
            </a:r>
            <a:r>
              <a:rPr lang="en-US" altLang="ko-KR" dirty="0"/>
              <a:t>, 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계차분의</a:t>
            </a:r>
            <a:r>
              <a:rPr lang="ko-KR" altLang="en-US" dirty="0"/>
              <a:t> 경우 더 </a:t>
            </a:r>
            <a:r>
              <a:rPr lang="ko-KR" altLang="en-US" dirty="0" err="1"/>
              <a:t>파워풀한</a:t>
            </a:r>
            <a:r>
              <a:rPr lang="ko-KR" altLang="en-US" dirty="0"/>
              <a:t> 결과가 나왔다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/>
              <a:t>계 차분이 </a:t>
            </a:r>
            <a:r>
              <a:rPr lang="ko-KR" altLang="en-US" dirty="0" err="1"/>
              <a:t>정답인걸까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825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83E3E3-04DF-4E13-8559-D7863723F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8A7C13-82F2-4915-AA1C-392B3071A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85750" indent="-285750"/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BOX-test</a:t>
            </a:r>
          </a:p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잔차들의 시계열성을 검증하는 </a:t>
            </a:r>
            <a:r>
              <a:rPr lang="en-US" altLang="ko-KR" dirty="0"/>
              <a:t>Box-test</a:t>
            </a:r>
            <a:r>
              <a:rPr lang="ko-KR" altLang="en-US" dirty="0"/>
              <a:t>를 시행한 결과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일반 차분보다 계절차분이 더 </a:t>
            </a:r>
            <a:r>
              <a:rPr lang="ko-KR" altLang="en-US" dirty="0" err="1"/>
              <a:t>파워풀한</a:t>
            </a:r>
            <a:r>
              <a:rPr lang="ko-KR" altLang="en-US" dirty="0"/>
              <a:t> 결과가 나왔다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(3) </a:t>
            </a:r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둘 모두 시계열성이 존재하지 않는다는 </a:t>
            </a:r>
            <a:r>
              <a:rPr lang="ko-KR" altLang="en-US" dirty="0" err="1"/>
              <a:t>귀무가설을</a:t>
            </a:r>
            <a:r>
              <a:rPr lang="ko-KR" altLang="en-US" dirty="0"/>
              <a:t> 충분히 채택 가능할 정도로 </a:t>
            </a:r>
            <a:r>
              <a:rPr lang="en-US" altLang="ko-KR" dirty="0"/>
              <a:t>p-value</a:t>
            </a:r>
            <a:r>
              <a:rPr lang="ko-KR" altLang="en-US" dirty="0"/>
              <a:t>가 크다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534F88-B8C1-4264-AA01-C3FDF6D7F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650" y="4001294"/>
            <a:ext cx="3762375" cy="8858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01FE152-606C-4EED-91D4-320F2CC55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4001294"/>
            <a:ext cx="36957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238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698E1-2B2B-4552-B130-5988484F0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43129-BB7D-482D-9036-DCE1D1A8A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/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1) ARIMA(1,0,0),(0,1,0)[12]</a:t>
            </a:r>
            <a:r>
              <a:rPr lang="ko-KR" altLang="en-US" dirty="0"/>
              <a:t>로 모형을 적합하고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그 구조를 투입계열 </a:t>
            </a:r>
            <a:r>
              <a:rPr lang="ko-KR" altLang="en-US" dirty="0" err="1"/>
              <a:t>변수들에도</a:t>
            </a:r>
            <a:r>
              <a:rPr lang="ko-KR" altLang="en-US" dirty="0"/>
              <a:t> 똑같이 적용한다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DBE81D-AFFE-49AA-8DE2-0FD952B0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01181"/>
            <a:ext cx="3067050" cy="809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93AC4D2-3F83-490D-A191-697AEB009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509" y="4330046"/>
            <a:ext cx="3248025" cy="1809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3EA3FA-9B43-4A16-8AAB-A41C627BB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673" y="3277393"/>
            <a:ext cx="4467225" cy="457200"/>
          </a:xfrm>
          <a:prstGeom prst="rect">
            <a:avLst/>
          </a:prstGeom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19840496-2FD4-4474-9FDE-B1DFB7115274}"/>
              </a:ext>
            </a:extLst>
          </p:cNvPr>
          <p:cNvSpPr/>
          <p:nvPr/>
        </p:nvSpPr>
        <p:spPr>
          <a:xfrm rot="1399584">
            <a:off x="2955909" y="4072386"/>
            <a:ext cx="762000" cy="4392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739F425A-0CE3-4512-B357-71480C4C8D33}"/>
              </a:ext>
            </a:extLst>
          </p:cNvPr>
          <p:cNvSpPr/>
          <p:nvPr/>
        </p:nvSpPr>
        <p:spPr>
          <a:xfrm rot="19424880">
            <a:off x="7552024" y="4001294"/>
            <a:ext cx="663794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E191374-812D-438C-8B08-4DDE3C7DC2AB}"/>
              </a:ext>
            </a:extLst>
          </p:cNvPr>
          <p:cNvSpPr/>
          <p:nvPr/>
        </p:nvSpPr>
        <p:spPr>
          <a:xfrm>
            <a:off x="838200" y="3012141"/>
            <a:ext cx="3067050" cy="92733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664B631-3FF6-481E-91E5-EA72484C2C93}"/>
              </a:ext>
            </a:extLst>
          </p:cNvPr>
          <p:cNvSpPr/>
          <p:nvPr/>
        </p:nvSpPr>
        <p:spPr>
          <a:xfrm>
            <a:off x="7226672" y="3182471"/>
            <a:ext cx="4535021" cy="6668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A4563EB-F358-4BA0-8DA5-4B6757E1A47A}"/>
              </a:ext>
            </a:extLst>
          </p:cNvPr>
          <p:cNvSpPr/>
          <p:nvPr/>
        </p:nvSpPr>
        <p:spPr>
          <a:xfrm>
            <a:off x="4043085" y="4187839"/>
            <a:ext cx="3248026" cy="42266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6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0A6B2-6001-4BB0-8A47-5249DEF5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CCF</a:t>
            </a:r>
            <a:r>
              <a:rPr lang="ko-KR" altLang="en-US" dirty="0"/>
              <a:t> 구조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B01B6-DCE7-443A-9AC0-20EA6B9F5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18E777-FBA8-41F6-8978-7E57A61F9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298" y="2302702"/>
            <a:ext cx="3923929" cy="25090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EEC91C-BA7D-4793-9C5D-2F738130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190" y="2390176"/>
            <a:ext cx="3650320" cy="23340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DB29BBC-93AC-4B31-BDEA-8324A50C4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0891" y="2380850"/>
            <a:ext cx="3481869" cy="22263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220D47-230F-45B7-8A51-C1211899B7AC}"/>
              </a:ext>
            </a:extLst>
          </p:cNvPr>
          <p:cNvSpPr txBox="1"/>
          <p:nvPr/>
        </p:nvSpPr>
        <p:spPr>
          <a:xfrm>
            <a:off x="1636667" y="4946690"/>
            <a:ext cx="82823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유일한 상관관계는 판매량 </a:t>
            </a:r>
            <a:r>
              <a:rPr lang="en-US" altLang="ko-KR" dirty="0"/>
              <a:t>– </a:t>
            </a:r>
            <a:r>
              <a:rPr lang="ko-KR" altLang="en-US" dirty="0"/>
              <a:t>온도에서 나타났으며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- </a:t>
            </a:r>
            <a:r>
              <a:rPr lang="ko-KR" altLang="en-US" dirty="0" err="1"/>
              <a:t>지연모수는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이고 투입계열 </a:t>
            </a:r>
            <a:r>
              <a:rPr lang="ko-KR" altLang="en-US" dirty="0" err="1"/>
              <a:t>모수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인</a:t>
            </a:r>
            <a:r>
              <a:rPr lang="en-US" altLang="ko-KR" dirty="0"/>
              <a:t> </a:t>
            </a:r>
            <a:r>
              <a:rPr lang="ko-KR" altLang="en-US" dirty="0"/>
              <a:t>충격반응가중치를 상정할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/>
              <p:nvPr/>
            </p:nvSpPr>
            <p:spPr>
              <a:xfrm>
                <a:off x="4938153" y="5563142"/>
                <a:ext cx="16551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DE447FB-0018-4041-BFBB-ADD6153275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153" y="5563142"/>
                <a:ext cx="1655197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20260CE-5B51-411E-B97F-76AE1CB6E0CF}"/>
              </a:ext>
            </a:extLst>
          </p:cNvPr>
          <p:cNvSpPr/>
          <p:nvPr/>
        </p:nvSpPr>
        <p:spPr>
          <a:xfrm>
            <a:off x="8342811" y="2302702"/>
            <a:ext cx="3481869" cy="22263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948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7D161B-A9EC-4416-9DE4-1CF1DF47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B27063-D2D0-4208-BDBB-261D54472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가적합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가적합</a:t>
            </a:r>
            <a:r>
              <a:rPr lang="ko-KR" altLang="en-US" dirty="0"/>
              <a:t> </a:t>
            </a:r>
            <a:r>
              <a:rPr lang="ko-KR" altLang="en-US" dirty="0" err="1"/>
              <a:t>잔차를</a:t>
            </a:r>
            <a:r>
              <a:rPr lang="ko-KR" altLang="en-US" dirty="0"/>
              <a:t> </a:t>
            </a:r>
            <a:r>
              <a:rPr lang="en-US" altLang="ko-KR" dirty="0"/>
              <a:t>ARMA</a:t>
            </a:r>
            <a:r>
              <a:rPr lang="ko-KR" altLang="en-US" dirty="0"/>
              <a:t>로 적합하는 것을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ARIMA</a:t>
            </a:r>
            <a:r>
              <a:rPr lang="ko-KR" altLang="en-US" dirty="0"/>
              <a:t>로 보는 외국 논문에 맞게 적합을 시도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 err="1"/>
              <a:t>잔차</a:t>
            </a:r>
            <a:r>
              <a:rPr lang="ko-KR" altLang="en-US" dirty="0"/>
              <a:t> 검정 결과 </a:t>
            </a:r>
            <a:r>
              <a:rPr lang="ko-KR" altLang="en-US" dirty="0" err="1"/>
              <a:t>가적합</a:t>
            </a:r>
            <a:r>
              <a:rPr lang="ko-KR" altLang="en-US" dirty="0"/>
              <a:t> </a:t>
            </a:r>
            <a:r>
              <a:rPr lang="ko-KR" altLang="en-US" dirty="0" err="1"/>
              <a:t>잔차</a:t>
            </a:r>
            <a:r>
              <a:rPr lang="ko-KR" altLang="en-US" dirty="0"/>
              <a:t> </a:t>
            </a:r>
            <a:r>
              <a:rPr lang="en-US" altLang="ko-KR" dirty="0"/>
              <a:t>e</a:t>
            </a:r>
            <a:r>
              <a:rPr lang="ko-KR" altLang="en-US" dirty="0"/>
              <a:t>는 </a:t>
            </a:r>
            <a:r>
              <a:rPr lang="en-US" altLang="ko-KR" dirty="0"/>
              <a:t>ARMA(1,0)</a:t>
            </a:r>
            <a:r>
              <a:rPr lang="ko-KR" altLang="en-US" dirty="0"/>
              <a:t>을 의심할 수 있으므로</a:t>
            </a:r>
            <a:r>
              <a:rPr lang="en-US" altLang="ko-KR" dirty="0"/>
              <a:t>, </a:t>
            </a:r>
            <a:r>
              <a:rPr lang="ko-KR" altLang="en-US" dirty="0"/>
              <a:t>이를</a:t>
            </a:r>
            <a:r>
              <a:rPr lang="en-US" altLang="ko-KR" dirty="0"/>
              <a:t> order</a:t>
            </a:r>
            <a:r>
              <a:rPr lang="ko-KR" altLang="en-US" dirty="0"/>
              <a:t>에 반영한다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343B64-0F21-4E51-B893-10D8F9424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228" y="2497318"/>
            <a:ext cx="6086475" cy="44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1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7A7565-0EB6-4FE5-8047-DFD2846C3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적합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EC270-EBB6-4DA2-B243-BDFA55387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Box – test </a:t>
            </a:r>
            <a:r>
              <a:rPr lang="ko-KR" altLang="en-US" dirty="0"/>
              <a:t>및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7355AC-D546-4413-B29E-CFEF78C8D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6287" y="2405855"/>
            <a:ext cx="3667125" cy="771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D9A3F5C-34E2-47A2-ADE8-8A35F922D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33" y="3529738"/>
            <a:ext cx="3357935" cy="2898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0251E47-5404-4746-A377-3C6A48CD2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4502" y="3573032"/>
            <a:ext cx="3285382" cy="28122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DB422BC-FC6D-4B55-A8E4-9F870A430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3193" y="3573031"/>
            <a:ext cx="3285382" cy="28122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97887E-7C60-48E8-936B-145483E45E45}"/>
              </a:ext>
            </a:extLst>
          </p:cNvPr>
          <p:cNvSpPr txBox="1"/>
          <p:nvPr/>
        </p:nvSpPr>
        <p:spPr>
          <a:xfrm>
            <a:off x="1313633" y="3388365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 err="1"/>
              <a:t>acf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2E18E-98BB-4D72-9F42-8F6BD0130220}"/>
              </a:ext>
            </a:extLst>
          </p:cNvPr>
          <p:cNvSpPr txBox="1"/>
          <p:nvPr/>
        </p:nvSpPr>
        <p:spPr>
          <a:xfrm>
            <a:off x="5036993" y="3438095"/>
            <a:ext cx="180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PACF&gt;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805F0F-0E26-47FD-AD57-E858D53BAD75}"/>
              </a:ext>
            </a:extLst>
          </p:cNvPr>
          <p:cNvSpPr txBox="1"/>
          <p:nvPr/>
        </p:nvSpPr>
        <p:spPr>
          <a:xfrm>
            <a:off x="8638903" y="3429000"/>
            <a:ext cx="2919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투입계열과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CCF&gt;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FD671D-C0EE-47BD-A05C-C828777F6ED1}"/>
              </a:ext>
            </a:extLst>
          </p:cNvPr>
          <p:cNvSpPr txBox="1"/>
          <p:nvPr/>
        </p:nvSpPr>
        <p:spPr>
          <a:xfrm>
            <a:off x="2429691" y="6364148"/>
            <a:ext cx="7733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BOX-test </a:t>
            </a:r>
            <a:r>
              <a:rPr lang="ko-KR" altLang="en-US" dirty="0"/>
              <a:t>결과 </a:t>
            </a:r>
            <a:r>
              <a:rPr lang="ko-KR" altLang="en-US" dirty="0" err="1"/>
              <a:t>잔차의</a:t>
            </a:r>
            <a:r>
              <a:rPr lang="ko-KR" altLang="en-US" dirty="0"/>
              <a:t> 시계열성은 제거되었고</a:t>
            </a:r>
            <a:r>
              <a:rPr lang="en-US" altLang="ko-KR" dirty="0"/>
              <a:t>, </a:t>
            </a:r>
            <a:r>
              <a:rPr lang="ko-KR" altLang="en-US" dirty="0"/>
              <a:t>완전한 백색잡음이 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5299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233A13-6565-4614-A84B-CEADDAE36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EE8A2-6AE4-4C7E-83D9-5B758BBA9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예측값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sz="2600" dirty="0"/>
              <a:t>예측을 위해 투입계열인 </a:t>
            </a:r>
            <a:r>
              <a:rPr lang="en-US" altLang="ko-KR" sz="2600" dirty="0"/>
              <a:t>temp</a:t>
            </a:r>
            <a:r>
              <a:rPr lang="ko-KR" altLang="en-US" sz="2600" dirty="0"/>
              <a:t>에 대한 </a:t>
            </a:r>
            <a:r>
              <a:rPr lang="en-US" altLang="ko-KR" sz="2600" dirty="0"/>
              <a:t>5</a:t>
            </a:r>
            <a:r>
              <a:rPr lang="ko-KR" altLang="en-US" sz="2600" dirty="0"/>
              <a:t>차시 </a:t>
            </a:r>
            <a:r>
              <a:rPr lang="ko-KR" altLang="en-US" sz="2600" dirty="0" err="1"/>
              <a:t>예측값을</a:t>
            </a:r>
            <a:r>
              <a:rPr lang="ko-KR" altLang="en-US" sz="2600" dirty="0"/>
              <a:t> 생성한다</a:t>
            </a:r>
            <a:r>
              <a:rPr lang="en-US" altLang="ko-KR" sz="2600" dirty="0"/>
              <a:t>.</a:t>
            </a:r>
          </a:p>
          <a:p>
            <a:pPr marL="0" indent="0">
              <a:buNone/>
            </a:pPr>
            <a:r>
              <a:rPr lang="en-US" altLang="ko-KR" sz="2600" dirty="0"/>
              <a:t>- </a:t>
            </a:r>
            <a:r>
              <a:rPr lang="ko-KR" altLang="en-US" sz="2600" dirty="0"/>
              <a:t>이를 미리 </a:t>
            </a:r>
            <a:r>
              <a:rPr lang="ko-KR" altLang="en-US" sz="2600" dirty="0" err="1"/>
              <a:t>빼둔</a:t>
            </a:r>
            <a:r>
              <a:rPr lang="ko-KR" altLang="en-US" sz="2600" dirty="0"/>
              <a:t> </a:t>
            </a:r>
            <a:r>
              <a:rPr lang="en-US" altLang="ko-KR" sz="2600" dirty="0"/>
              <a:t>26 ~ 30</a:t>
            </a:r>
            <a:r>
              <a:rPr lang="ko-KR" altLang="en-US" sz="2600" dirty="0" err="1"/>
              <a:t>차시의</a:t>
            </a:r>
            <a:r>
              <a:rPr lang="ko-KR" altLang="en-US" sz="2600" dirty="0"/>
              <a:t> 원래 데이터와 비교하여 오차율을 본다</a:t>
            </a:r>
            <a:r>
              <a:rPr lang="en-US" altLang="ko-KR" sz="2600" dirty="0"/>
              <a:t>.</a:t>
            </a:r>
            <a:endParaRPr lang="ko-KR" altLang="en-US" sz="2600" dirty="0"/>
          </a:p>
        </p:txBody>
      </p:sp>
    </p:spTree>
    <p:extLst>
      <p:ext uri="{BB962C8B-B14F-4D97-AF65-F5344CB8AC3E}">
        <p14:creationId xmlns:p14="http://schemas.microsoft.com/office/powerpoint/2010/main" val="9703837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B79904-7A5E-4C53-BED7-5B634ADC4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6E7D3B59-F796-4DC3-9468-B9452401A4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361515"/>
            <a:ext cx="3850341" cy="246199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E00C51E-4413-4A89-8F77-3CD3D12279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25" y="4152685"/>
            <a:ext cx="3850341" cy="246199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730D46-2D56-48A6-87EC-8F13F59091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2897" y="2691050"/>
            <a:ext cx="5689992" cy="3638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7CBAA3-9F67-4573-AEDD-BEF7990A2BBA}"/>
              </a:ext>
            </a:extLst>
          </p:cNvPr>
          <p:cNvSpPr txBox="1"/>
          <p:nvPr/>
        </p:nvSpPr>
        <p:spPr>
          <a:xfrm>
            <a:off x="5648325" y="2038350"/>
            <a:ext cx="4881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산출계열인 </a:t>
            </a:r>
            <a:r>
              <a:rPr lang="en-US" altLang="ko-KR" dirty="0"/>
              <a:t>cons</a:t>
            </a:r>
            <a:r>
              <a:rPr lang="ko-KR" altLang="en-US" dirty="0"/>
              <a:t>와 마찬가지로</a:t>
            </a:r>
            <a:endParaRPr lang="en-US" altLang="ko-KR" dirty="0"/>
          </a:p>
          <a:p>
            <a:r>
              <a:rPr lang="ko-KR" altLang="en-US" dirty="0"/>
              <a:t>온도 역시 강력한 계절성을 의심해볼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D0F125-87F2-4959-94CF-FABE3CBF4197}"/>
              </a:ext>
            </a:extLst>
          </p:cNvPr>
          <p:cNvSpPr txBox="1"/>
          <p:nvPr/>
        </p:nvSpPr>
        <p:spPr>
          <a:xfrm>
            <a:off x="1147483" y="1410441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0082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0FE02-205E-46FB-88AA-DD136C9AC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4FF1C3-D607-4A7A-B5D3-B34FCA418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873" y="2804433"/>
            <a:ext cx="4381500" cy="299085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2EE1BD-AF7B-47B6-9F3F-9C02295B2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003" y="2804433"/>
            <a:ext cx="4048125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D399F8-9A38-4AD5-9A66-1B1E520C2A10}"/>
              </a:ext>
            </a:extLst>
          </p:cNvPr>
          <p:cNvSpPr txBox="1"/>
          <p:nvPr/>
        </p:nvSpPr>
        <p:spPr>
          <a:xfrm>
            <a:off x="2464526" y="2429691"/>
            <a:ext cx="15135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계절 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32AD6B-CD4F-43C8-8543-C4CC7CE37A17}"/>
              </a:ext>
            </a:extLst>
          </p:cNvPr>
          <p:cNvSpPr txBox="1"/>
          <p:nvPr/>
        </p:nvSpPr>
        <p:spPr>
          <a:xfrm>
            <a:off x="7741920" y="2429691"/>
            <a:ext cx="1871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일반 </a:t>
            </a:r>
            <a:r>
              <a:rPr lang="en-US" altLang="ko-KR" dirty="0"/>
              <a:t>1</a:t>
            </a:r>
            <a:r>
              <a:rPr lang="ko-KR" altLang="en-US" dirty="0" err="1"/>
              <a:t>계차분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2F4FC2-86F1-4433-BA55-45B41A14747B}"/>
              </a:ext>
            </a:extLst>
          </p:cNvPr>
          <p:cNvSpPr txBox="1"/>
          <p:nvPr/>
        </p:nvSpPr>
        <p:spPr>
          <a:xfrm>
            <a:off x="1793966" y="6123543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가설과는 달리</a:t>
            </a:r>
            <a:r>
              <a:rPr lang="en-US" altLang="ko-KR" dirty="0"/>
              <a:t>, </a:t>
            </a:r>
            <a:r>
              <a:rPr lang="ko-KR" altLang="en-US" dirty="0"/>
              <a:t>계절차분은 단위근을 제거하지 못했다</a:t>
            </a:r>
            <a:r>
              <a:rPr lang="en-US" altLang="ko-KR" dirty="0"/>
              <a:t>. 1</a:t>
            </a:r>
            <a:r>
              <a:rPr lang="ko-KR" altLang="en-US" dirty="0"/>
              <a:t>계 차분을 이용하자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AD27FA1-E7CF-43C6-BFF8-EEE519067808}"/>
              </a:ext>
            </a:extLst>
          </p:cNvPr>
          <p:cNvSpPr txBox="1"/>
          <p:nvPr/>
        </p:nvSpPr>
        <p:spPr>
          <a:xfrm>
            <a:off x="1221149" y="1567917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43672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045214-DC9F-42C1-8A8B-08E2FF188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08ABA0-0913-4FCD-A3C0-AA0C0289E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469" y="3262006"/>
            <a:ext cx="4242880" cy="271299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0951A3A-85D6-46F5-89BC-A9CBBC794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794" y="3166212"/>
            <a:ext cx="4242881" cy="27129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6685475-F3FF-48EA-A53E-B8C4464DF1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8137" y="2233306"/>
            <a:ext cx="3895725" cy="1028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13E408-ECFE-40CB-AF6F-026CD62DB153}"/>
              </a:ext>
            </a:extLst>
          </p:cNvPr>
          <p:cNvSpPr txBox="1"/>
          <p:nvPr/>
        </p:nvSpPr>
        <p:spPr>
          <a:xfrm>
            <a:off x="2429692" y="5992297"/>
            <a:ext cx="7502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적합된</a:t>
            </a:r>
            <a:r>
              <a:rPr lang="ko-KR" altLang="en-US" dirty="0"/>
              <a:t> 모형의 잔차에서 시계열성은 완전히 제거되었고</a:t>
            </a:r>
            <a:r>
              <a:rPr lang="en-US" altLang="ko-KR" dirty="0"/>
              <a:t>, </a:t>
            </a:r>
            <a:r>
              <a:rPr lang="ko-KR" altLang="en-US" dirty="0"/>
              <a:t>잘 </a:t>
            </a:r>
            <a:r>
              <a:rPr lang="ko-KR" altLang="en-US" dirty="0" err="1"/>
              <a:t>적합되었다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0CC9F-CA2F-4FA6-A38E-C5253C1AE11A}"/>
              </a:ext>
            </a:extLst>
          </p:cNvPr>
          <p:cNvSpPr txBox="1"/>
          <p:nvPr/>
        </p:nvSpPr>
        <p:spPr>
          <a:xfrm>
            <a:off x="1308847" y="1757082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온도</a:t>
            </a:r>
            <a:r>
              <a:rPr lang="en-US" altLang="ko-KR" sz="2800" dirty="0"/>
              <a:t>(temp)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5916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2F3A6E-AAEB-4E46-973E-FE52F075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7ED349-FFAF-4643-B3EF-15A36E4B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1951 3</a:t>
            </a:r>
            <a:r>
              <a:rPr lang="ko-KR" altLang="en-US" dirty="0"/>
              <a:t>월 </a:t>
            </a:r>
            <a:r>
              <a:rPr lang="en-US" altLang="ko-KR" dirty="0"/>
              <a:t>18</a:t>
            </a:r>
            <a:r>
              <a:rPr lang="ko-KR" altLang="en-US" dirty="0"/>
              <a:t>일부터</a:t>
            </a:r>
            <a:r>
              <a:rPr lang="en-US" altLang="ko-KR" dirty="0"/>
              <a:t> ~ 1953</a:t>
            </a:r>
            <a:r>
              <a:rPr lang="ko-KR" altLang="en-US" dirty="0"/>
              <a:t>년 </a:t>
            </a:r>
            <a:r>
              <a:rPr lang="en-US" altLang="ko-KR" dirty="0"/>
              <a:t>7</a:t>
            </a:r>
            <a:r>
              <a:rPr lang="ko-KR" altLang="en-US" dirty="0"/>
              <a:t>월 </a:t>
            </a:r>
            <a:r>
              <a:rPr lang="en-US" altLang="ko-KR" dirty="0"/>
              <a:t>11</a:t>
            </a:r>
            <a:r>
              <a:rPr lang="ko-KR" altLang="en-US" dirty="0"/>
              <a:t>일까지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4</a:t>
            </a:r>
            <a:r>
              <a:rPr lang="ko-KR" altLang="en-US" dirty="0"/>
              <a:t>주를 </a:t>
            </a:r>
            <a:r>
              <a:rPr lang="ko-KR" altLang="en-US" dirty="0" err="1"/>
              <a:t>묶음하여</a:t>
            </a:r>
            <a:r>
              <a:rPr lang="ko-KR" altLang="en-US" dirty="0"/>
              <a:t> 만든 총 </a:t>
            </a:r>
            <a:r>
              <a:rPr lang="en-US" altLang="ko-KR" dirty="0"/>
              <a:t>30</a:t>
            </a:r>
            <a:r>
              <a:rPr lang="ko-KR" altLang="en-US" dirty="0"/>
              <a:t>개 시점의 데이터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79438E6-5730-4D0F-BE35-B8C8938A2F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128437"/>
              </p:ext>
            </p:extLst>
          </p:nvPr>
        </p:nvGraphicFramePr>
        <p:xfrm>
          <a:off x="1413691" y="3306112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96301181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7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데이터명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Cons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 소비량</a:t>
                      </a:r>
                      <a:r>
                        <a:rPr lang="en-US" altLang="ko-KR" dirty="0"/>
                        <a:t>,(</a:t>
                      </a:r>
                      <a:r>
                        <a:rPr lang="ko-KR" altLang="en-US" dirty="0"/>
                        <a:t>인당 파인트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Average Income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가구당 평균 소득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Price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아이스크림의 가격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파인트당 달러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Temp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주간 평균 기온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화씨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3723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E5A0F-F59D-47CB-9553-DB012B6A8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모형 테스트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3744C6-6A81-472D-B3BF-F23294966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오차율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6EF0596-74CE-4515-A5E0-25CE93523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134462"/>
              </p:ext>
            </p:extLst>
          </p:nvPr>
        </p:nvGraphicFramePr>
        <p:xfrm>
          <a:off x="962608" y="2782331"/>
          <a:ext cx="8128002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45240244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92482298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52316210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3319794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22276089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693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26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27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28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29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차시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7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실제값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0.359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0.376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0.437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0.548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886251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예측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0.326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0.395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0.397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0.487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0.460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634513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오차율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9.23%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5.29%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4.4%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11%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856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C6E4E31-E7E2-496B-9486-5A4FABE78063}"/>
              </a:ext>
            </a:extLst>
          </p:cNvPr>
          <p:cNvSpPr txBox="1"/>
          <p:nvPr/>
        </p:nvSpPr>
        <p:spPr>
          <a:xfrm>
            <a:off x="7262948" y="4136231"/>
            <a:ext cx="168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MAPE = 9.184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578545-DD1A-4553-BC46-903B3DB72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608" y="4505563"/>
            <a:ext cx="8434388" cy="1790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8F3E13-E6E0-4597-A20E-771E7F6AE129}"/>
              </a:ext>
            </a:extLst>
          </p:cNvPr>
          <p:cNvSpPr txBox="1"/>
          <p:nvPr/>
        </p:nvSpPr>
        <p:spPr>
          <a:xfrm>
            <a:off x="6207911" y="6194346"/>
            <a:ext cx="2778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참조 </a:t>
            </a:r>
            <a:r>
              <a:rPr lang="en-US" altLang="ko-KR" dirty="0"/>
              <a:t>– </a:t>
            </a:r>
            <a:r>
              <a:rPr lang="ko-KR" altLang="en-US" dirty="0"/>
              <a:t>참고논문의 </a:t>
            </a:r>
            <a:r>
              <a:rPr lang="en-US" altLang="ko-KR" dirty="0"/>
              <a:t>MAPE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CEF26A-702F-45CA-B14D-2B30D06D4FF5}"/>
              </a:ext>
            </a:extLst>
          </p:cNvPr>
          <p:cNvSpPr/>
          <p:nvPr/>
        </p:nvSpPr>
        <p:spPr>
          <a:xfrm>
            <a:off x="5277394" y="5677989"/>
            <a:ext cx="3579223" cy="2489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493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09EBD-3BD2-4496-87E9-9CFD7E890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시사점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FC8D61-4897-4175-A83F-A0BE69E1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변수들의 </a:t>
            </a:r>
            <a:r>
              <a:rPr lang="en-US" altLang="ko-KR" dirty="0"/>
              <a:t>Log</a:t>
            </a:r>
            <a:r>
              <a:rPr lang="ko-KR" altLang="en-US" dirty="0"/>
              <a:t>변환 필요</a:t>
            </a:r>
            <a:endParaRPr lang="en-US" altLang="ko-KR" dirty="0"/>
          </a:p>
          <a:p>
            <a:r>
              <a:rPr lang="ko-KR" altLang="en-US" dirty="0"/>
              <a:t>서울대 레퍼런스를 따른 완전 독립된 선형필터 모형 적합 시도</a:t>
            </a:r>
          </a:p>
        </p:txBody>
      </p:sp>
    </p:spTree>
    <p:extLst>
      <p:ext uri="{BB962C8B-B14F-4D97-AF65-F5344CB8AC3E}">
        <p14:creationId xmlns:p14="http://schemas.microsoft.com/office/powerpoint/2010/main" val="1419449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3D06AAE-393F-4A1D-AE89-A2FA7CE92E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E572A497-1322-41B7-BBC5-6D67E34B95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68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21FEC-8868-451A-B68F-F30D87151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ARIMAX</a:t>
            </a:r>
            <a:r>
              <a:rPr lang="ko-KR" altLang="en-US" dirty="0"/>
              <a:t> 모델 적합 </a:t>
            </a:r>
            <a:r>
              <a:rPr lang="ko-KR" altLang="en-US" dirty="0" err="1"/>
              <a:t>프로시져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502498-A91D-4287-9217-A21F9B895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ko-KR" altLang="en-US" dirty="0"/>
              <a:t>사전 백색화</a:t>
            </a:r>
            <a:r>
              <a:rPr lang="en-US" altLang="ko-KR" dirty="0"/>
              <a:t>(Pre-whitening)</a:t>
            </a:r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출력 계열을 안정된 </a:t>
            </a:r>
            <a:r>
              <a:rPr lang="en-US" altLang="ko-KR" dirty="0"/>
              <a:t>ARIMA </a:t>
            </a:r>
            <a:r>
              <a:rPr lang="ko-KR" altLang="en-US" dirty="0"/>
              <a:t>모형으로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입력 계열을 위에서 </a:t>
            </a:r>
            <a:r>
              <a:rPr lang="ko-KR" altLang="en-US" dirty="0" err="1"/>
              <a:t>적합된</a:t>
            </a:r>
            <a:r>
              <a:rPr lang="ko-KR" altLang="en-US" dirty="0"/>
              <a:t> 구조와 계수를 이용하여 적합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두 계열의 </a:t>
            </a:r>
            <a:r>
              <a:rPr lang="ko-KR" altLang="en-US" dirty="0" err="1"/>
              <a:t>잔차를</a:t>
            </a:r>
            <a:r>
              <a:rPr lang="ko-KR" altLang="en-US" dirty="0"/>
              <a:t> 여과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 err="1"/>
              <a:t>그레인저</a:t>
            </a:r>
            <a:r>
              <a:rPr lang="ko-KR" altLang="en-US" dirty="0"/>
              <a:t> 인과성 검정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반드시 입력계열만이 출력계열에 영향을 </a:t>
            </a:r>
            <a:r>
              <a:rPr lang="ko-KR" altLang="en-US" dirty="0" err="1"/>
              <a:t>미쳐야하며</a:t>
            </a:r>
            <a:r>
              <a:rPr lang="en-US" altLang="ko-KR" dirty="0"/>
              <a:t>, </a:t>
            </a:r>
            <a:r>
              <a:rPr lang="ko-KR" altLang="en-US" dirty="0"/>
              <a:t>그 반대는 인과성 위반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ko-KR" altLang="en-US" dirty="0"/>
              <a:t>양 쪽의 잔차들을 이용하여 </a:t>
            </a:r>
            <a:r>
              <a:rPr lang="en-US" altLang="ko-KR" dirty="0"/>
              <a:t>CCF </a:t>
            </a:r>
            <a:r>
              <a:rPr lang="ko-KR" altLang="en-US" dirty="0"/>
              <a:t>구조 파악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최초 언제 상관관계가 발생하는가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r>
              <a:rPr lang="en-US" altLang="ko-KR" dirty="0"/>
              <a:t>CCF</a:t>
            </a:r>
            <a:r>
              <a:rPr lang="ko-KR" altLang="en-US" dirty="0"/>
              <a:t>는 줄어드는가 늘어나는가</a:t>
            </a:r>
            <a:r>
              <a:rPr lang="en-US" altLang="ko-KR" dirty="0"/>
              <a:t>?</a:t>
            </a:r>
          </a:p>
          <a:p>
            <a:pPr>
              <a:buFontTx/>
              <a:buChar char="-"/>
            </a:pPr>
            <a:endParaRPr lang="en-US" altLang="ko-KR" dirty="0"/>
          </a:p>
          <a:p>
            <a:r>
              <a:rPr lang="en-US" altLang="ko-KR" dirty="0"/>
              <a:t>CCF</a:t>
            </a:r>
            <a:r>
              <a:rPr lang="ko-KR" altLang="en-US" dirty="0"/>
              <a:t>에서 추정한 </a:t>
            </a:r>
            <a:r>
              <a:rPr lang="ko-KR" altLang="en-US" dirty="0" err="1"/>
              <a:t>모수를</a:t>
            </a:r>
            <a:r>
              <a:rPr lang="ko-KR" altLang="en-US" dirty="0"/>
              <a:t> 이용해 충격반응가중치 추정</a:t>
            </a:r>
            <a:r>
              <a:rPr lang="en-US" altLang="ko-KR" dirty="0"/>
              <a:t>, </a:t>
            </a:r>
            <a:r>
              <a:rPr lang="ko-KR" altLang="en-US" dirty="0"/>
              <a:t>모델 </a:t>
            </a:r>
            <a:r>
              <a:rPr lang="ko-KR" altLang="en-US" dirty="0" err="1"/>
              <a:t>가적합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가적합</a:t>
            </a:r>
            <a:r>
              <a:rPr lang="ko-KR" altLang="en-US" dirty="0"/>
              <a:t> 모형의 </a:t>
            </a:r>
            <a:r>
              <a:rPr lang="ko-KR" altLang="en-US" dirty="0" err="1"/>
              <a:t>잔차</a:t>
            </a:r>
            <a:r>
              <a:rPr lang="ko-KR" altLang="en-US" dirty="0"/>
              <a:t> 검정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존재하는 경우</a:t>
            </a:r>
            <a:r>
              <a:rPr lang="en-US" altLang="ko-KR" dirty="0"/>
              <a:t>, </a:t>
            </a:r>
            <a:r>
              <a:rPr lang="ko-KR" altLang="en-US" dirty="0" err="1"/>
              <a:t>잔차로</a:t>
            </a:r>
            <a:r>
              <a:rPr lang="ko-KR" altLang="en-US" dirty="0"/>
              <a:t> </a:t>
            </a:r>
            <a:r>
              <a:rPr lang="en-US" altLang="ko-KR" dirty="0"/>
              <a:t>ARMA</a:t>
            </a:r>
            <a:r>
              <a:rPr lang="ko-KR" altLang="en-US" dirty="0"/>
              <a:t> 모형 추가 적합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시계열성이 존재하지 않는 경우</a:t>
            </a:r>
            <a:r>
              <a:rPr lang="en-US" altLang="ko-KR" dirty="0"/>
              <a:t>, </a:t>
            </a:r>
            <a:r>
              <a:rPr lang="ko-KR" altLang="en-US" dirty="0"/>
              <a:t>적합 완료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366BB7-0F5B-4CC4-B312-1ED399EA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0581" y="1568246"/>
            <a:ext cx="3561555" cy="504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40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3B52B-138D-41F8-8A90-9991519A3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 필터</a:t>
            </a:r>
            <a:r>
              <a:rPr lang="en-US" altLang="ko-KR" dirty="0"/>
              <a:t>? ARMA?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747F95-51CF-4CA7-93AA-94D152A97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외국 모델과 서울대 교안의 설명이 상이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서울대 교안의 경우</a:t>
            </a:r>
            <a:r>
              <a:rPr lang="en-US" altLang="ko-KR" dirty="0"/>
              <a:t>, </a:t>
            </a:r>
            <a:r>
              <a:rPr lang="ko-KR" altLang="en-US" dirty="0" err="1"/>
              <a:t>잔차를</a:t>
            </a:r>
            <a:r>
              <a:rPr lang="ko-KR" altLang="en-US" dirty="0"/>
              <a:t> 선형필터를 따르는 독립된 모델의 선형 결합으로 인식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반면 외국 레퍼런스는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Y</a:t>
            </a:r>
            <a:r>
              <a:rPr lang="ko-KR" altLang="en-US" dirty="0"/>
              <a:t>와 </a:t>
            </a:r>
            <a:r>
              <a:rPr lang="ko-KR" altLang="en-US" dirty="0" err="1"/>
              <a:t>잔차의</a:t>
            </a:r>
            <a:r>
              <a:rPr lang="ko-KR" altLang="en-US" dirty="0"/>
              <a:t> </a:t>
            </a:r>
            <a:r>
              <a:rPr lang="en-US" altLang="ko-KR" dirty="0"/>
              <a:t>ARIMA </a:t>
            </a:r>
            <a:r>
              <a:rPr lang="ko-KR" altLang="en-US" dirty="0"/>
              <a:t>모형을 따르는 모델로 인식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둘 다 테스트해보기로 결정</a:t>
            </a:r>
          </a:p>
        </p:txBody>
      </p:sp>
    </p:spTree>
    <p:extLst>
      <p:ext uri="{BB962C8B-B14F-4D97-AF65-F5344CB8AC3E}">
        <p14:creationId xmlns:p14="http://schemas.microsoft.com/office/powerpoint/2010/main" val="3143625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33429-D1C1-4046-A09E-2185E7513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데이터 구조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DA42A5-F3FC-4B54-8F6B-BA308C66F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30</a:t>
            </a:r>
            <a:r>
              <a:rPr lang="ko-KR" altLang="en-US" dirty="0"/>
              <a:t>개 시점의 아이스크림 판매량과 온도</a:t>
            </a:r>
            <a:r>
              <a:rPr lang="en-US" altLang="ko-KR" dirty="0"/>
              <a:t>, </a:t>
            </a:r>
            <a:r>
              <a:rPr lang="ko-KR" altLang="en-US" dirty="0"/>
              <a:t>소득</a:t>
            </a:r>
            <a:r>
              <a:rPr lang="en-US" altLang="ko-KR" dirty="0"/>
              <a:t>, </a:t>
            </a:r>
            <a:r>
              <a:rPr lang="ko-KR" altLang="en-US" dirty="0"/>
              <a:t>가격의 데이터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25</a:t>
            </a:r>
            <a:r>
              <a:rPr lang="ko-KR" altLang="en-US" dirty="0"/>
              <a:t>개 시점은 적합용으로 쓰고</a:t>
            </a:r>
            <a:r>
              <a:rPr lang="en-US" altLang="ko-KR" dirty="0"/>
              <a:t>, 5</a:t>
            </a:r>
            <a:r>
              <a:rPr lang="ko-KR" altLang="en-US" dirty="0"/>
              <a:t>개는 사후 검정용으로 활용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76CB785-CA3C-4149-93EB-9F850E56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98" y="3451225"/>
            <a:ext cx="2324100" cy="2609850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6DFED22-1590-44CC-8EC1-5C69311E9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704813"/>
              </p:ext>
            </p:extLst>
          </p:nvPr>
        </p:nvGraphicFramePr>
        <p:xfrm>
          <a:off x="6329081" y="3441700"/>
          <a:ext cx="4087908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3954">
                  <a:extLst>
                    <a:ext uri="{9D8B030D-6E8A-4147-A177-3AD203B41FA5}">
                      <a16:colId xmlns:a16="http://schemas.microsoft.com/office/drawing/2014/main" val="1963011818"/>
                    </a:ext>
                  </a:extLst>
                </a:gridCol>
                <a:gridCol w="2043954">
                  <a:extLst>
                    <a:ext uri="{9D8B030D-6E8A-4147-A177-3AD203B41FA5}">
                      <a16:colId xmlns:a16="http://schemas.microsoft.com/office/drawing/2014/main" val="337778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컬럼명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547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Cons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아이스크림 소비량</a:t>
                      </a:r>
                      <a:r>
                        <a:rPr lang="en-US" altLang="ko-KR" sz="1500" dirty="0"/>
                        <a:t>,(</a:t>
                      </a:r>
                      <a:r>
                        <a:rPr lang="ko-KR" altLang="en-US" sz="1500" dirty="0"/>
                        <a:t>인당 파인트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4025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Income 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가구당 평균 소득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달러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04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Price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아이스크림의 가격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파인트당 달러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6484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Temp</a:t>
                      </a:r>
                      <a:endParaRPr lang="ko-KR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4</a:t>
                      </a:r>
                      <a:r>
                        <a:rPr lang="ko-KR" altLang="en-US" sz="1500" dirty="0"/>
                        <a:t>주간 평균 기온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(</a:t>
                      </a:r>
                      <a:r>
                        <a:rPr lang="ko-KR" altLang="en-US" sz="1500" dirty="0"/>
                        <a:t>화씨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0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159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1E24E5-FE16-46CE-B531-1C87C8E6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0BE911-5CDD-4930-A5A8-A880A6197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7C1B2B-3B7D-4279-BD35-97EE7D1B6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65" y="2802176"/>
            <a:ext cx="5914286" cy="25016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CF5999-D49D-4499-88DC-76091956A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3451" y="2997973"/>
            <a:ext cx="5209436" cy="21100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E957C8-431A-446B-A1BE-33508593A5FB}"/>
              </a:ext>
            </a:extLst>
          </p:cNvPr>
          <p:cNvSpPr txBox="1"/>
          <p:nvPr/>
        </p:nvSpPr>
        <p:spPr>
          <a:xfrm>
            <a:off x="962025" y="5438775"/>
            <a:ext cx="4150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추세는 존재하지 않는 것으로 보인다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하지만</a:t>
            </a:r>
            <a:r>
              <a:rPr lang="en-US" altLang="ko-KR" dirty="0"/>
              <a:t>, </a:t>
            </a:r>
            <a:r>
              <a:rPr lang="ko-KR" altLang="en-US" dirty="0"/>
              <a:t>계절성은 분명히 존재한다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026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E912A0-7083-4248-B6B5-554BA9971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0E2A9-0238-42D7-8923-2F65D9F49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ARIMA</a:t>
            </a:r>
            <a:r>
              <a:rPr lang="ko-KR" altLang="en-US" dirty="0"/>
              <a:t> 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F4286C-FF7F-4C4D-91F0-89673C797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66" y="2761129"/>
            <a:ext cx="5454033" cy="29252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8A40DB8-C37C-4764-837F-6816841D7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57" y="2904565"/>
            <a:ext cx="4465523" cy="2438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1E48FE-348F-470C-A1D6-B22EEA7C2DFF}"/>
              </a:ext>
            </a:extLst>
          </p:cNvPr>
          <p:cNvSpPr txBox="1"/>
          <p:nvPr/>
        </p:nvSpPr>
        <p:spPr>
          <a:xfrm>
            <a:off x="1295400" y="5610225"/>
            <a:ext cx="5416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/>
              <a:t>ACF </a:t>
            </a:r>
            <a:r>
              <a:rPr lang="ko-KR" altLang="en-US" dirty="0"/>
              <a:t>그래프가 지수함수적으로 줄어들지 않는다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단위근이 존재하는 것으로 의심할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2127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23F3B-8290-49F9-98B7-3D28CE41B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DB8C0B-B068-453C-B71F-BF5157F04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348" y="1825625"/>
            <a:ext cx="470045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(1) BOX-test</a:t>
            </a:r>
          </a:p>
          <a:p>
            <a:pPr marL="0" indent="0">
              <a:buNone/>
            </a:pPr>
            <a:r>
              <a:rPr lang="en-US" altLang="ko-KR" dirty="0"/>
              <a:t>1) </a:t>
            </a:r>
            <a:r>
              <a:rPr lang="ko-KR" altLang="en-US" dirty="0"/>
              <a:t>테스트 결과</a:t>
            </a:r>
            <a:r>
              <a:rPr lang="en-US" altLang="ko-KR" dirty="0"/>
              <a:t>, </a:t>
            </a:r>
            <a:r>
              <a:rPr lang="ko-KR" altLang="en-US" dirty="0"/>
              <a:t>상수항은 있고 추세는 없는 모형의 경우 </a:t>
            </a:r>
            <a:r>
              <a:rPr lang="en-US" altLang="ko-KR" dirty="0" err="1"/>
              <a:t>p.value</a:t>
            </a:r>
            <a:r>
              <a:rPr lang="en-US" altLang="ko-KR" dirty="0"/>
              <a:t> = 0.470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2) </a:t>
            </a:r>
            <a:r>
              <a:rPr lang="ko-KR" altLang="en-US" dirty="0"/>
              <a:t>이는 단위근이 존재한다는 </a:t>
            </a:r>
            <a:r>
              <a:rPr lang="ko-KR" altLang="en-US" dirty="0" err="1"/>
              <a:t>귀무가설을</a:t>
            </a:r>
            <a:r>
              <a:rPr lang="ko-KR" altLang="en-US" dirty="0"/>
              <a:t> 기각하기에는 매우 높은 확률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3534D7-066F-4F25-AA78-EDAA7E8F3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369" y="2823394"/>
            <a:ext cx="4181475" cy="30384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4613D-FC43-46B6-B782-DE18A2FF23E3}"/>
              </a:ext>
            </a:extLst>
          </p:cNvPr>
          <p:cNvSpPr txBox="1"/>
          <p:nvPr/>
        </p:nvSpPr>
        <p:spPr>
          <a:xfrm>
            <a:off x="1308847" y="1757082"/>
            <a:ext cx="327846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800" dirty="0"/>
              <a:t>ARIMA </a:t>
            </a:r>
            <a:r>
              <a:rPr lang="ko-KR" altLang="en-US" sz="2800" dirty="0"/>
              <a:t>모형 적합</a:t>
            </a:r>
            <a:endParaRPr lang="en-US" altLang="ko-KR" sz="2800" dirty="0"/>
          </a:p>
          <a:p>
            <a:r>
              <a:rPr lang="en-US" altLang="ko-KR" sz="2800" dirty="0"/>
              <a:t>- </a:t>
            </a:r>
            <a:r>
              <a:rPr lang="ko-KR" altLang="en-US" sz="2800" dirty="0"/>
              <a:t>소비량</a:t>
            </a:r>
            <a:r>
              <a:rPr lang="en-US" altLang="ko-KR" sz="2800" dirty="0"/>
              <a:t>(cons)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268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C2263-E93B-4714-8BAE-73BE00661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사전 백색화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97795-C688-4B00-9942-B51E53E39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4160" y="2477294"/>
            <a:ext cx="3930004" cy="29246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732C075-0CC8-4306-8C5F-1DDF5868D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369859"/>
            <a:ext cx="4886325" cy="3139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330B3B-313C-4A3E-A9E6-41B1F51FE2C7}"/>
              </a:ext>
            </a:extLst>
          </p:cNvPr>
          <p:cNvSpPr txBox="1"/>
          <p:nvPr/>
        </p:nvSpPr>
        <p:spPr>
          <a:xfrm>
            <a:off x="990600" y="5972175"/>
            <a:ext cx="10556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계절 </a:t>
            </a:r>
            <a:r>
              <a:rPr lang="ko-KR" altLang="en-US" dirty="0" err="1"/>
              <a:t>차분후</a:t>
            </a:r>
            <a:r>
              <a:rPr lang="ko-KR" altLang="en-US" dirty="0"/>
              <a:t> 다시 </a:t>
            </a:r>
            <a:r>
              <a:rPr lang="en-US" altLang="ko-KR" dirty="0"/>
              <a:t>ADF </a:t>
            </a:r>
            <a:r>
              <a:rPr lang="ko-KR" altLang="en-US" dirty="0"/>
              <a:t>테스트를 해본 결과</a:t>
            </a:r>
            <a:r>
              <a:rPr lang="en-US" altLang="ko-KR" dirty="0"/>
              <a:t>,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상수항이 없고 추세가 없는 모형에서 </a:t>
            </a:r>
            <a:r>
              <a:rPr lang="en-US" altLang="ko-KR" dirty="0"/>
              <a:t>p-value</a:t>
            </a:r>
            <a:r>
              <a:rPr lang="ko-KR" altLang="en-US" dirty="0"/>
              <a:t>는 </a:t>
            </a:r>
            <a:r>
              <a:rPr lang="en-US" altLang="ko-KR" dirty="0"/>
              <a:t>0.08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충분히 감당 가능한 </a:t>
            </a:r>
            <a:r>
              <a:rPr lang="en-US" altLang="ko-KR" dirty="0"/>
              <a:t>p-value</a:t>
            </a:r>
            <a:r>
              <a:rPr lang="ko-KR" altLang="en-US" dirty="0"/>
              <a:t>가 도출되었다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DC540B0-2906-4BB7-B373-DD484382AB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327846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ARIMA </a:t>
            </a:r>
            <a:r>
              <a:rPr lang="ko-KR" altLang="en-US" dirty="0"/>
              <a:t>모형 적합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소비량</a:t>
            </a:r>
            <a:r>
              <a:rPr lang="en-US" altLang="ko-KR" dirty="0"/>
              <a:t>(cons)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047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759</Words>
  <Application>Microsoft Office PowerPoint</Application>
  <PresentationFormat>와이드스크린</PresentationFormat>
  <Paragraphs>175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더위로 아이스크림 판매량 예측하기</vt:lpstr>
      <vt:lpstr>데이터 요약</vt:lpstr>
      <vt:lpstr>ARIMAX 모델 적합 프로시져</vt:lpstr>
      <vt:lpstr>선형 필터? ARMA?</vt:lpstr>
      <vt:lpstr>데이터 구조</vt:lpstr>
      <vt:lpstr>사전 백색화</vt:lpstr>
      <vt:lpstr>사전 백색화</vt:lpstr>
      <vt:lpstr>사전 백색화</vt:lpstr>
      <vt:lpstr>사전 백색화</vt:lpstr>
      <vt:lpstr>사전 백색화</vt:lpstr>
      <vt:lpstr>사전 백색화</vt:lpstr>
      <vt:lpstr>사전 백색화</vt:lpstr>
      <vt:lpstr>CCF 구조 확인</vt:lpstr>
      <vt:lpstr>모형 적합</vt:lpstr>
      <vt:lpstr>모형 적합</vt:lpstr>
      <vt:lpstr>모형 테스트</vt:lpstr>
      <vt:lpstr>모형 테스트</vt:lpstr>
      <vt:lpstr>모형 테스트</vt:lpstr>
      <vt:lpstr>모형 테스트</vt:lpstr>
      <vt:lpstr>모형 테스트</vt:lpstr>
      <vt:lpstr>시사점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더위로 아이스크림 판매량 예측하기</dc:title>
  <dc:creator>Kwon JongIk</dc:creator>
  <cp:lastModifiedBy>Jarvis Kwon</cp:lastModifiedBy>
  <cp:revision>13</cp:revision>
  <dcterms:created xsi:type="dcterms:W3CDTF">2019-12-19T16:41:11Z</dcterms:created>
  <dcterms:modified xsi:type="dcterms:W3CDTF">2019-12-20T01:41:56Z</dcterms:modified>
</cp:coreProperties>
</file>