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49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2852B6-2F45-4F59-9C55-8238837035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9F0F17-3299-45B0-884D-786DB1C7D3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F4D316-7ABE-44C1-8F5E-0FB877E8E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C5B6-7DBF-469C-88B7-60F0D1D73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921808-D5FE-4AD4-B4DC-49F2D097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3250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F014C9-9B25-4310-83F2-C28C45814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CE4B394-0E26-47EC-A347-4C40901DBD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28A9B6-8C80-4FC9-ADBF-34110E4FD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119C57A-EA5E-45D2-A964-EAA99E2AED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3D2874D-84BC-4EDB-8C05-2CA9C570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549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42F034F-F730-4251-8E16-DA50C106BC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602B85E-537E-4E7D-8C2E-00A8AAB1E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7308B23-C955-4C65-AABB-00B91E086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886446-A2A0-49B0-93CD-EF9E1B3AE0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A11F720-5A6F-4240-94CE-598C14AE1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6377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A447-3FFE-4F50-86C2-960342D753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6D1F45-3E08-44D4-A92E-E8757491D2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6AA46E0-0937-4D53-B83A-8A87576AC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1C017E-9867-4A0C-B657-38D58B939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E588EA-47C7-4B3E-8CC6-1DC82473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5601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4CD26D-1C13-49B1-8B1E-152AE779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519D0F-D7A9-4199-BB99-C3DF9FC64E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8A3DAC-B77B-4759-975B-BBFCF5A58E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0EF71-1A42-4139-B2B0-18AC5195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0364BC-24E2-4F40-AA51-361290A9E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1380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C16FDC-627B-4100-A29F-AADC44858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1F912B-DE03-4ECF-9137-16784106B8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9BAB84C-33F9-441D-B27B-128E986B3B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11B267-1895-45ED-BFD3-E1D36E075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374B8F0-24B4-419D-89EA-FCE825362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DB0BFAF-8F0C-4F6A-9BC7-ADD90345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898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864ACC-E412-408F-A156-D6242C4778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67AC591-1BC2-488A-B817-B882D5D927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F71204-4D90-4C1E-8785-E214D5A576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4483927-71DC-40DD-9D5C-A6CD619C68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2A2EB19-3165-4B08-8E6B-34EF2E217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F97405B-EA23-4D8B-9A0E-E40B23202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C4529E64-4B38-4E1D-B258-FFE3FA253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CAC3BBE-9E21-4362-9506-C5EFF121F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7261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9E9FC-BD8F-43C7-ADA6-F5E23806D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1E2DA6-23E1-4A8B-A55D-446EC0A60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DCB22C6-3B32-449E-8FC6-E1AB9286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700449-9183-4225-B621-E84E868FE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83941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C77AF41-F715-480F-841F-D52FEB37D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813EBD8-ABF7-4D07-B329-D8AF53991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8CA0D48-E658-428B-826E-666A689AF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865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558981-A9F4-4AB1-B026-51084621D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2CA0E1-78F4-43B3-BB4A-57D7B3894B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92F04F-37D3-4DDE-B06A-E722D330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AE427FC-B6C6-4703-8370-D0F0BACECC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7B0EE7-41F8-4D06-ABD7-640604AF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D6FCB5B-E58E-46A7-99A1-2E4BACBB4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0497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6F4098-6B05-4F7D-B395-3E5502B12F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BA561-A98C-486A-A204-624E7E46C9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72CB8C-7C16-4B4B-ACFB-DB3F4C5FA3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122B01-D1AD-444D-8877-0E8BF63A3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DEDD2BF-BE93-4983-A2AE-2CA46507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A281B3A-2693-45FF-93AE-E89E5628E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7154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D90944-71B3-4B77-82A8-01EA736C2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D1CCA6-ECDB-43B2-AEC8-6C0761BBA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6FAB0B-E4BF-4012-9909-AF408DDA4A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732FE4-CC9C-4BE2-8368-AB21A573E10B}" type="datetimeFigureOut">
              <a:rPr lang="ko-KR" altLang="en-US" smtClean="0"/>
              <a:t>2019-12-30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C29DF-1582-493C-A7D1-DA6F80A395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BA5D64-701E-42DE-9924-94994CEE8A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84D8B2-9FAE-4CEC-A970-ED8130D41D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91651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C2DE54-EDF6-4AFC-8473-428EB6DA86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몬테카를로 방법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78FFC0-E318-4C8E-8A30-514580CB700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175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9C7A-4263-4234-8C3E-2AE33EB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2000" dirty="0"/>
                  <a:t>확률변수 </a:t>
                </a:r>
                <a:r>
                  <a:rPr lang="en-US" altLang="ko-KR" sz="2000" dirty="0"/>
                  <a:t>U ~ </a:t>
                </a:r>
                <a:r>
                  <a:rPr lang="ko-KR" altLang="en-US" sz="2000" dirty="0"/>
                  <a:t>균등</a:t>
                </a:r>
                <a:r>
                  <a:rPr lang="en-US" altLang="ko-KR" sz="2000" dirty="0"/>
                  <a:t>(0,1)</a:t>
                </a:r>
                <a:r>
                  <a:rPr lang="ko-KR" altLang="en-US" sz="2000" dirty="0"/>
                  <a:t>을 </a:t>
                </a:r>
                <a:r>
                  <a:rPr lang="ko-KR" altLang="en-US" sz="2000" dirty="0" err="1"/>
                  <a:t>따른다고</a:t>
                </a:r>
                <a:r>
                  <a:rPr lang="ko-KR" altLang="en-US" sz="2000" dirty="0"/>
                  <a:t> 할 때</a:t>
                </a:r>
                <a:r>
                  <a:rPr lang="en-US" altLang="ko-KR" sz="2000" dirty="0"/>
                  <a:t>, </a:t>
                </a:r>
                <a:r>
                  <a:rPr lang="ko-KR" altLang="en-US" sz="2000" dirty="0"/>
                  <a:t>연속형 확률변수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에 대하여</a:t>
                </a:r>
                <a:endParaRPr lang="en-US" altLang="ko-KR" sz="2000" dirty="0"/>
              </a:p>
              <a:p>
                <a:pPr marL="457200" indent="-457200">
                  <a:buAutoNum type="arabicPeriod"/>
                </a:pPr>
                <a:r>
                  <a:rPr lang="en-US" altLang="ko-KR" sz="2000" dirty="0"/>
                  <a:t>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0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ko-KR" altLang="en-US" sz="2000" dirty="0"/>
                  <a:t> 이면</a:t>
                </a:r>
                <a:r>
                  <a:rPr lang="en-US" altLang="ko-KR" sz="2000" dirty="0"/>
                  <a:t>, X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F</a:t>
                </a:r>
                <a:r>
                  <a:rPr lang="ko-KR" altLang="en-US" sz="2000" dirty="0"/>
                  <a:t>를 분포함수로 갖는다</a:t>
                </a:r>
                <a:r>
                  <a:rPr lang="en-US" altLang="ko-KR" sz="2000" dirty="0"/>
                  <a:t>.</a:t>
                </a:r>
              </a:p>
              <a:p>
                <a:pPr marL="0" indent="0">
                  <a:buNone/>
                </a:pPr>
                <a:endParaRPr lang="en-US" altLang="ko-KR" sz="2000" dirty="0"/>
              </a:p>
              <a:p>
                <a:r>
                  <a:rPr lang="ko-KR" altLang="en-US" sz="2000" dirty="0"/>
                  <a:t>채택</a:t>
                </a:r>
                <a:r>
                  <a:rPr lang="en-US" altLang="ko-KR" sz="2000" dirty="0"/>
                  <a:t>-</a:t>
                </a:r>
                <a:r>
                  <a:rPr lang="ko-KR" altLang="en-US" sz="2000" dirty="0"/>
                  <a:t>기각 생성 알고리즘</a:t>
                </a:r>
                <a:endParaRPr lang="en-US" altLang="ko-KR" sz="2000" dirty="0"/>
              </a:p>
              <a:p>
                <a:pPr marL="0" indent="0">
                  <a:buNone/>
                </a:pPr>
                <a:r>
                  <a:rPr lang="en-US" altLang="ko-KR" sz="2000" dirty="0"/>
                  <a:t>1. X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f(x)</a:t>
                </a:r>
                <a:r>
                  <a:rPr lang="ko-KR" altLang="en-US" sz="2000" dirty="0"/>
                  <a:t>이고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목표 </a:t>
                </a:r>
                <a:r>
                  <a:rPr lang="en-US" altLang="ko-KR" sz="2000" dirty="0"/>
                  <a:t>PDF)</a:t>
                </a:r>
                <a:br>
                  <a:rPr lang="en-US" altLang="ko-KR" sz="2000" dirty="0"/>
                </a:br>
                <a:r>
                  <a:rPr lang="en-US" altLang="ko-KR" sz="2000" dirty="0"/>
                  <a:t>   Y</a:t>
                </a:r>
                <a:r>
                  <a:rPr lang="ko-KR" altLang="en-US" sz="2000" dirty="0"/>
                  <a:t>의 </a:t>
                </a:r>
                <a:r>
                  <a:rPr lang="en-US" altLang="ko-KR" sz="2000" dirty="0"/>
                  <a:t>pdf</a:t>
                </a:r>
                <a:r>
                  <a:rPr lang="ko-KR" altLang="en-US" sz="2000" dirty="0"/>
                  <a:t>가 </a:t>
                </a:r>
                <a:r>
                  <a:rPr lang="en-US" altLang="ko-KR" sz="2000" dirty="0"/>
                  <a:t>g(x) </a:t>
                </a:r>
                <a:r>
                  <a:rPr lang="ko-KR" altLang="en-US" sz="2000" dirty="0" err="1"/>
                  <a:t>일때</a:t>
                </a:r>
                <a:r>
                  <a:rPr lang="en-US" altLang="ko-KR" sz="2000" dirty="0"/>
                  <a:t>(</a:t>
                </a:r>
                <a:r>
                  <a:rPr lang="ko-KR" altLang="en-US" sz="2000" dirty="0"/>
                  <a:t>재료 </a:t>
                </a:r>
                <a:r>
                  <a:rPr lang="en-US" altLang="ko-KR" sz="2000" dirty="0"/>
                  <a:t>PDF)</a:t>
                </a:r>
              </a:p>
              <a:p>
                <a:pPr marL="457200" indent="-457200">
                  <a:buAutoNum type="arabicParenR"/>
                </a:pPr>
                <a:r>
                  <a:rPr lang="en-US" altLang="ko-KR" sz="1800" dirty="0"/>
                  <a:t>X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CDF</a:t>
                </a:r>
                <a:r>
                  <a:rPr lang="ko-KR" altLang="en-US" sz="1800" dirty="0"/>
                  <a:t>는 알려져 있지 않지만</a:t>
                </a:r>
                <a:r>
                  <a:rPr lang="en-US" altLang="ko-KR" sz="1800" dirty="0"/>
                  <a:t>, Y</a:t>
                </a:r>
                <a:r>
                  <a:rPr lang="ko-KR" altLang="en-US" sz="1800" dirty="0"/>
                  <a:t>는 상대적으로 구하기 쉽고 </a:t>
                </a:r>
                <a:r>
                  <a:rPr lang="en-US" altLang="ko-KR" sz="1800" dirty="0"/>
                  <a:t>f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𝑀𝑔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 가 성립할 때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ko-KR" altLang="en-US" sz="1800" dirty="0"/>
                  <a:t>다음의 과정을 거쳐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를</m:t>
                    </m:r>
                  </m:oMath>
                </a14:m>
                <a:r>
                  <a:rPr lang="ko-KR" altLang="en-US" sz="1800" dirty="0"/>
                  <a:t> 추정할 수 있다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en-US" altLang="ko-KR" sz="1800" dirty="0"/>
                  <a:t>U ~ </a:t>
                </a:r>
                <a:r>
                  <a:rPr lang="ko-KR" altLang="en-US" sz="1800" dirty="0"/>
                  <a:t>균등</a:t>
                </a:r>
                <a:r>
                  <a:rPr lang="en-US" altLang="ko-KR" sz="1800" dirty="0"/>
                  <a:t>(0,1) </a:t>
                </a:r>
                <a:r>
                  <a:rPr lang="ko-KR" altLang="en-US" sz="1800" dirty="0"/>
                  <a:t>일 때</a:t>
                </a:r>
                <a:r>
                  <a:rPr lang="en-US" altLang="ko-KR" sz="1800" dirty="0"/>
                  <a:t>, Y</a:t>
                </a:r>
                <a:r>
                  <a:rPr lang="ko-KR" altLang="en-US" sz="1800" dirty="0"/>
                  <a:t>와 </a:t>
                </a:r>
                <a:r>
                  <a:rPr lang="en-US" altLang="ko-KR" sz="1800" dirty="0"/>
                  <a:t>U</a:t>
                </a:r>
                <a:r>
                  <a:rPr lang="ko-KR" altLang="en-US" sz="1800" dirty="0"/>
                  <a:t>를 생성한다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𝑀𝑔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ko-KR" altLang="en-US" sz="1800" dirty="0"/>
                  <a:t> 이면 </a:t>
                </a:r>
                <a:r>
                  <a:rPr lang="en-US" altLang="ko-KR" sz="1800" dirty="0"/>
                  <a:t>Y=X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:r>
                  <a:rPr lang="ko-KR" altLang="en-US" sz="1800" dirty="0"/>
                  <a:t>아니면 위로 돌아간다</a:t>
                </a:r>
                <a:r>
                  <a:rPr lang="en-US" altLang="ko-KR" sz="1800" dirty="0"/>
                  <a:t>.</a:t>
                </a:r>
              </a:p>
              <a:p>
                <a:pPr>
                  <a:buFontTx/>
                  <a:buChar char="-"/>
                </a:pPr>
                <a:r>
                  <a:rPr lang="ko-KR" altLang="en-US" sz="1800" dirty="0"/>
                  <a:t>알고리즘 </a:t>
                </a:r>
                <a:r>
                  <a:rPr lang="ko-KR" altLang="en-US" sz="1800" dirty="0" err="1"/>
                  <a:t>종료시</a:t>
                </a:r>
                <a:r>
                  <a:rPr lang="en-US" altLang="ko-KR" sz="1800" dirty="0"/>
                  <a:t>, X</a:t>
                </a:r>
                <a:r>
                  <a:rPr lang="ko-KR" altLang="en-US" sz="1800" dirty="0"/>
                  <a:t>는 </a:t>
                </a:r>
                <a:r>
                  <a:rPr lang="en-US" altLang="ko-KR" sz="1800" dirty="0"/>
                  <a:t>pdf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sz="1800" dirty="0"/>
                  <a:t>를 갖는다</a:t>
                </a:r>
                <a:r>
                  <a:rPr lang="en-US" altLang="ko-KR" sz="1800" dirty="0"/>
                  <a:t>.</a:t>
                </a:r>
                <a:endParaRPr lang="ko-KR" altLang="en-US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12" t="-1401" b="-7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3418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9C7A-4263-4234-8C3E-2AE33EB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정의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ko-KR" altLang="en-US" sz="1800" dirty="0"/>
                  <a:t>채택</a:t>
                </a:r>
                <a:r>
                  <a:rPr lang="en-US" altLang="ko-KR" sz="1800" dirty="0"/>
                  <a:t>-</a:t>
                </a:r>
                <a:r>
                  <a:rPr lang="ko-KR" altLang="en-US" sz="1800" dirty="0"/>
                  <a:t>기각 생성 알고리즘</a:t>
                </a:r>
                <a:endParaRPr lang="en-US" altLang="ko-KR" sz="1800" dirty="0"/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:r>
                  <a:rPr lang="ko-KR" altLang="en-US" sz="1800" dirty="0"/>
                  <a:t>증명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f>
                          <m:f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𝑀𝑔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den>
                        </m:f>
                      </m:e>
                    </m:d>
                  </m:oMath>
                </a14:m>
                <a:r>
                  <a:rPr lang="en-US" altLang="ko-KR" sz="1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num>
                      <m:den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</m:e>
                        </m:d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𝑀𝑔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sup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[</m:t>
                            </m:r>
                            <m:nary>
                              <m:nary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  <m:sup>
                                <m:f>
                                  <m:fPr>
                                    <m:type m:val="skw"/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𝑌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𝑀𝑔</m:t>
                                    </m:r>
                                    <m:d>
                                      <m:dPr>
                                        <m:ctrlP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ko-KR" sz="1800" b="0" i="1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d>
                                  </m:den>
                                </m:f>
                              </m:sup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𝑑𝑢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𝑑𝑦</m:t>
                                </m:r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nary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</a:t>
                </a:r>
              </a:p>
              <a:p>
                <a:pPr marL="342900" indent="-342900">
                  <a:buFont typeface="Arial" panose="020B0604020202020204" pitchFamily="34" charset="0"/>
                  <a:buAutoNum type="arabicParenBoth"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num>
                      <m:den>
                        <m:nary>
                          <m:nary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b>
                          <m:sup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f>
                              <m:f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𝑀𝑔</m:t>
                                </m:r>
                                <m:d>
                                  <m:d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d>
                              </m:den>
                            </m:f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d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𝑑𝑦</m:t>
                            </m:r>
                          </m:e>
                        </m:nary>
                      </m:den>
                    </m:f>
                  </m:oMath>
                </a14:m>
                <a:r>
                  <a:rPr lang="en-US" altLang="ko-KR" sz="1800" dirty="0"/>
                  <a:t> =</a:t>
                </a:r>
                <a:r>
                  <a:rPr lang="en-US" altLang="ko-KR" sz="1800" b="0" dirty="0"/>
                  <a:t> </a:t>
                </a:r>
                <a14:m>
                  <m:oMath xmlns:m="http://schemas.openxmlformats.org/officeDocument/2006/math">
                    <m:nary>
                      <m:nary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ko-KR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𝑑𝑦</m:t>
                        </m:r>
                      </m:e>
                    </m:nary>
                  </m:oMath>
                </a14:m>
                <a:endParaRPr lang="en-US" altLang="ko-KR" sz="1800" b="0" dirty="0"/>
              </a:p>
              <a:p>
                <a:pPr marL="342900" indent="-342900">
                  <a:buFont typeface="Arial" panose="020B0604020202020204" pitchFamily="34" charset="0"/>
                  <a:buAutoNum type="arabicParenBoth"/>
                </a:pPr>
                <a:r>
                  <a:rPr lang="ko-KR" altLang="en-US" sz="1800" dirty="0"/>
                  <a:t>양변을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로 미분하면 미적분학의 기본정리에 따라 </a:t>
                </a:r>
                <a:r>
                  <a:rPr lang="en-US" altLang="ko-KR" sz="1800" dirty="0"/>
                  <a:t>x</a:t>
                </a:r>
                <a:r>
                  <a:rPr lang="ko-KR" altLang="en-US" sz="1800" dirty="0"/>
                  <a:t>의 </a:t>
                </a:r>
                <a:r>
                  <a:rPr lang="en-US" altLang="ko-KR" sz="1800" dirty="0"/>
                  <a:t>pdf</a:t>
                </a:r>
                <a:r>
                  <a:rPr lang="ko-KR" altLang="en-US" sz="1800" dirty="0"/>
                  <a:t>가 나온다</a:t>
                </a:r>
                <a:r>
                  <a:rPr lang="en-US" altLang="ko-KR" sz="1800" dirty="0"/>
                  <a:t>.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38" t="-140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1843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799C7A-4263-4234-8C3E-2AE33EB7B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예제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sz="1800" dirty="0"/>
                  <a:t>X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~</a:t>
                </a:r>
                <a:r>
                  <a:rPr lang="ko-KR" altLang="en-US" sz="1800" dirty="0"/>
                  <a:t> </a:t>
                </a:r>
                <a:r>
                  <a:rPr lang="en-US" altLang="ko-KR" sz="1800" dirty="0"/>
                  <a:t>exponential(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) </m:t>
                    </m:r>
                    <m:r>
                      <a:rPr lang="ko-KR" altLang="en-US" sz="1800" i="1">
                        <a:latin typeface="Cambria Math" panose="02040503050406030204" pitchFamily="18" charset="0"/>
                      </a:rPr>
                      <m:t>라</m:t>
                    </m:r>
                  </m:oMath>
                </a14:m>
                <a:r>
                  <a:rPr lang="ko-KR" altLang="en-US" sz="1800" dirty="0"/>
                  <a:t>고 하고</a:t>
                </a:r>
                <a:r>
                  <a:rPr lang="en-US" altLang="ko-KR" sz="1800" dirty="0"/>
                  <a:t>, U ~</a:t>
                </a:r>
                <a:r>
                  <a:rPr lang="ko-KR" altLang="en-US" sz="1800" dirty="0"/>
                  <a:t>균등</a:t>
                </a:r>
                <a:r>
                  <a:rPr lang="en-US" altLang="ko-KR" sz="1800" dirty="0"/>
                  <a:t>(0,1) </a:t>
                </a:r>
                <a:r>
                  <a:rPr lang="ko-KR" altLang="en-US" sz="1800" dirty="0"/>
                  <a:t>이라고 하자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eriod"/>
                </a:pPr>
                <a:r>
                  <a:rPr lang="en-US" altLang="ko-KR" sz="1800" dirty="0"/>
                  <a:t>F(x) = U </a:t>
                </a:r>
                <a:r>
                  <a:rPr lang="ko-KR" altLang="en-US" sz="1800" dirty="0"/>
                  <a:t>라면</a:t>
                </a:r>
                <a:r>
                  <a:rPr lang="en-US" altLang="ko-KR" sz="1800" dirty="0"/>
                  <a:t>,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에서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ko-KR" sz="1800" dirty="0"/>
                  <a:t> = 1 -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𝜆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ko-KR" sz="1800" dirty="0"/>
                  <a:t> = u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p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</m:oMath>
                </a14:m>
                <a:r>
                  <a:rPr lang="en-US" altLang="ko-KR" sz="1800" dirty="0"/>
                  <a:t> 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1800" i="1" dirty="0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1800" i="0" dirty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altLang="ko-KR" sz="1800" i="1" dirty="0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</m:d>
                          </m:e>
                        </m:func>
                      </m:num>
                      <m:den>
                        <m:r>
                          <a:rPr lang="en-US" altLang="ko-KR" sz="1800" i="1" smtClean="0"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r>
                  <a:rPr lang="ko-KR" altLang="en-US" sz="1800" dirty="0"/>
                  <a:t>이를 통해 지수분포의 </a:t>
                </a:r>
                <a:r>
                  <a:rPr lang="ko-KR" altLang="en-US" sz="1800" dirty="0" err="1"/>
                  <a:t>실현값을</a:t>
                </a:r>
                <a:r>
                  <a:rPr lang="ko-KR" altLang="en-US" sz="1800" dirty="0"/>
                  <a:t> 구할 수 있다</a:t>
                </a:r>
                <a:r>
                  <a:rPr lang="en-US" altLang="ko-KR" sz="1800" dirty="0"/>
                  <a:t>.</a:t>
                </a:r>
              </a:p>
              <a:p>
                <a:pPr marL="342900" indent="-342900">
                  <a:buAutoNum type="arabicParenR"/>
                </a:pPr>
                <a:endParaRPr lang="en-US" altLang="ko-KR" sz="1800" dirty="0"/>
              </a:p>
              <a:p>
                <a:r>
                  <a:rPr lang="ko-KR" altLang="en-US" sz="1800" dirty="0"/>
                  <a:t>몬테카를로 적분</a:t>
                </a:r>
                <a:endParaRPr lang="en-US" altLang="ko-KR" sz="1800" dirty="0"/>
              </a:p>
              <a:p>
                <a:pPr marL="342900" indent="-342900">
                  <a:buAutoNum type="arabicPeriod"/>
                </a:pP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ko-KR" altLang="en-US" sz="1800" i="1">
                        <a:latin typeface="Cambria Math" panose="02040503050406030204" pitchFamily="18" charset="0"/>
                      </a:rPr>
                      <m:t>의</m:t>
                    </m:r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역도함수가 직접적으로 표현되지 않는 경우 수치적분으로 이를 구해야 한다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1)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nary>
                      <m:nary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i="1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sup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g</m:t>
                        </m:r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</m:d>
                        <m:f>
                          <m:fPr>
                            <m:ctrlP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b</m:t>
                                </m:r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m:rPr>
                                    <m:sty m:val="p"/>
                                  </m:rP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a</m:t>
                                </m:r>
                              </m:e>
                            </m:d>
                          </m:den>
                        </m:f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b</m:t>
                        </m:r>
                        <m: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a</m:t>
                        </m:r>
                      </m:e>
                    </m:d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[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g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ko-KR" altLang="en-US" sz="1800" dirty="0"/>
                  <a:t>이다</a:t>
                </a:r>
                <a:r>
                  <a:rPr lang="en-US" altLang="ko-KR" sz="1800" dirty="0"/>
                  <a:t>.</a:t>
                </a:r>
              </a:p>
              <a:p>
                <a:pPr marL="0" indent="0">
                  <a:buNone/>
                </a:pPr>
                <a:r>
                  <a:rPr lang="en-US" altLang="ko-KR" sz="1800" dirty="0"/>
                  <a:t>2) </a:t>
                </a:r>
                <a:r>
                  <a:rPr lang="ko-KR" altLang="en-US" sz="1800" dirty="0"/>
                  <a:t>위 식을 이용하여 </a:t>
                </a:r>
                <a:r>
                  <a:rPr lang="en-US" altLang="ko-KR" sz="1800" dirty="0"/>
                  <a:t>pi</a:t>
                </a:r>
                <a:r>
                  <a:rPr lang="ko-KR" altLang="en-US" sz="1800" dirty="0"/>
                  <a:t>를 추정하면</a:t>
                </a:r>
                <a:endParaRPr lang="en-US" altLang="ko-KR" sz="1800" dirty="0"/>
              </a:p>
              <a:p>
                <a:pPr marL="342900" indent="-342900">
                  <a:buAutoNum type="arabicParenBoth"/>
                </a:pPr>
                <a14:m>
                  <m:oMath xmlns:m="http://schemas.openxmlformats.org/officeDocument/2006/math">
                    <m:nary>
                      <m:naryPr>
                        <m:ctrlPr>
                          <a:rPr lang="ko-KR" altLang="en-US" sz="18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rad>
                          <m:radPr>
                            <m:degHide m:val="on"/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d>
                              <m:d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800" b="0" i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sSup>
                                  <m:sSupPr>
                                    <m:ctrlP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</m:rad>
                      </m:e>
                    </m:nary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arctan</m:t>
                    </m:r>
                    <m:d>
                      <m:dPr>
                        <m:ctrlPr>
                          <a:rPr lang="en-US" altLang="ko-KR" sz="1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에서</a:t>
                </a:r>
                <a14:m>
                  <m:oMath xmlns:m="http://schemas.openxmlformats.org/officeDocument/2006/math"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4</m:t>
                    </m:r>
                    <m:r>
                      <m:rPr>
                        <m:sty m:val="p"/>
                      </m:rPr>
                      <a:rPr lang="en-US" altLang="ko-KR" sz="1800" b="0" i="0" smtClean="0">
                        <a:latin typeface="Cambria Math" panose="02040503050406030204" pitchFamily="18" charset="0"/>
                      </a:rPr>
                      <m:t>arctan</m:t>
                    </m:r>
                    <m:d>
                      <m:dPr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altLang="ko-KR" sz="1800" dirty="0"/>
                  <a:t> = </a:t>
                </a:r>
                <a14:m>
                  <m:oMath xmlns:m="http://schemas.openxmlformats.org/officeDocument/2006/math">
                    <m:r>
                      <a:rPr lang="en-US" altLang="ko-KR" sz="180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endParaRPr lang="en-US" altLang="ko-KR" sz="1800" dirty="0"/>
              </a:p>
              <a:p>
                <a:pPr marL="342900" indent="-342900">
                  <a:buAutoNum type="arabicParenBoth"/>
                </a:pPr>
                <a:r>
                  <a:rPr lang="en-US" altLang="ko-KR" sz="1800" dirty="0"/>
                  <a:t>X = </a:t>
                </a:r>
                <a:r>
                  <a:rPr lang="ko-KR" altLang="en-US" sz="1800" dirty="0"/>
                  <a:t>균등</a:t>
                </a:r>
                <a:r>
                  <a:rPr lang="en-US" altLang="ko-KR" sz="1800" dirty="0"/>
                  <a:t>(0,1) </a:t>
                </a:r>
                <a:r>
                  <a:rPr lang="ko-KR" altLang="en-US" sz="1800" dirty="0"/>
                  <a:t>이고</a:t>
                </a:r>
                <a:r>
                  <a:rPr lang="en-US" altLang="ko-KR" sz="1800" dirty="0"/>
                  <a:t>, Y = </a:t>
                </a:r>
                <a14:m>
                  <m:oMath xmlns:m="http://schemas.openxmlformats.org/officeDocument/2006/math"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r>
                  <a:rPr lang="en-US" altLang="ko-KR" sz="1800" dirty="0"/>
                  <a:t> </a:t>
                </a:r>
                <a:r>
                  <a:rPr lang="ko-KR" altLang="en-US" sz="1800" dirty="0"/>
                  <a:t>이라고 정의하면 </a:t>
                </a:r>
                <a14:m>
                  <m:oMath xmlns:m="http://schemas.openxmlformats.org/officeDocument/2006/math">
                    <m:bar>
                      <m:barPr>
                        <m:pos m:val="top"/>
                        <m:ctrlP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altLang="ko-KR" sz="180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bar>
                    <m:r>
                      <a:rPr lang="en-US" altLang="ko-KR" sz="1800" b="0" i="1" dirty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1800" b="0" i="0" dirty="0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sz="18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altLang="ko-KR" sz="1800" b="0" i="0" smtClean="0">
                        <a:latin typeface="Cambria Math" panose="02040503050406030204" pitchFamily="18" charset="0"/>
                      </a:rPr>
                      <m:t>4</m:t>
                    </m:r>
                    <m:rad>
                      <m:radPr>
                        <m:degHide m:val="on"/>
                        <m:ctrlP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d>
                          <m:dPr>
                            <m:ctrlPr>
                              <a:rPr lang="en-US" altLang="ko-KR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0" i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sSub>
                                  <m:sSubPr>
                                    <m:ctrlPr>
                                      <a:rPr lang="ko-KR" altLang="en-US" sz="1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sz="1800" i="1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en-US" altLang="ko-KR" sz="18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  <m:sup>
                                <m:r>
                                  <a:rPr lang="en-US" altLang="ko-KR" sz="18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</m:rad>
                  </m:oMath>
                </a14:m>
                <a:endParaRPr lang="en-US" altLang="ko-KR" sz="1800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8F0601CD-9C59-4766-B728-D0218A55267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696" t="-1261" b="-322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2179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217</Words>
  <Application>Microsoft Office PowerPoint</Application>
  <PresentationFormat>와이드스크린</PresentationFormat>
  <Paragraphs>30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맑은 고딕</vt:lpstr>
      <vt:lpstr>Arial</vt:lpstr>
      <vt:lpstr>Cambria Math</vt:lpstr>
      <vt:lpstr>Office 테마</vt:lpstr>
      <vt:lpstr>몬테카를로 방법</vt:lpstr>
      <vt:lpstr>정의</vt:lpstr>
      <vt:lpstr>정의</vt:lpstr>
      <vt:lpstr>예제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몬테카를로 방법</dc:title>
  <dc:creator>Kwon JongIk</dc:creator>
  <cp:lastModifiedBy>Kwon JongIk</cp:lastModifiedBy>
  <cp:revision>5</cp:revision>
  <dcterms:created xsi:type="dcterms:W3CDTF">2019-12-30T03:03:37Z</dcterms:created>
  <dcterms:modified xsi:type="dcterms:W3CDTF">2019-12-30T03:41:42Z</dcterms:modified>
</cp:coreProperties>
</file>