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0F97A-C54A-4F8F-88A0-277C6DFBF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66F7B2-ED0F-40A8-98AF-CF057057B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AC7C7D-DA5F-41C3-AA4A-5ED1CE60F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08E2-7AC8-488A-9944-8C4F64C6D0E9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F6BD5-496E-4830-934D-0068F1352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9BD81-C071-4E33-B2ED-987F2365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B438-D368-4288-B3D2-4CA0556B2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99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5DAA2-0FDE-43E4-BFBB-BF44CED5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F38E8E-2CD0-4BA4-841A-B4951464D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7A063-EA08-4F5A-B5F2-F6BECF9D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08E2-7AC8-488A-9944-8C4F64C6D0E9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04F2FD-F6F1-4240-B37A-AE03B5C49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E96D9-78CD-4274-AA94-F99F39BA4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B438-D368-4288-B3D2-4CA0556B2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20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5850AF-572D-40D4-A6C5-692DCB42AB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D5C4CD-8CA6-47A9-B07B-1BD81EAB4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3BE7C9-BB76-4D94-B8B5-558A554E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08E2-7AC8-488A-9944-8C4F64C6D0E9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C2B274-6575-4BE8-933B-C3F202CE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FEB718-3B1F-4766-BF9C-4FF49D65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B438-D368-4288-B3D2-4CA0556B2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1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DD3AF-CABC-4E4E-8682-8217C4C7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14EBA-A8D5-44B3-840C-0A5A5E3C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46126-3930-444C-8575-266A08879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08E2-7AC8-488A-9944-8C4F64C6D0E9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E512B8-C530-42C1-AFA9-F8C314D9A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FBD84-8E48-49E1-A658-22EE4763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B438-D368-4288-B3D2-4CA0556B2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25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EA1C3-BB83-4101-AF19-6E401A44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50368D-ADC5-4D53-8086-8733D3E1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6E960-2336-49CF-9733-F040FF58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08E2-7AC8-488A-9944-8C4F64C6D0E9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90101F-A1D3-47DF-B687-49FB923B1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1DC0F3-F6A8-4F30-ADE8-0206F5A9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B438-D368-4288-B3D2-4CA0556B2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74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9CF54-EA38-4012-8C81-AF5FE629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C14B3-2A75-4BDE-A33E-139D7A333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5D9A4-65FE-4391-815A-23CB2301C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ABD8D9-8DC3-43D8-AD28-D40CCA251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08E2-7AC8-488A-9944-8C4F64C6D0E9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4FF8F4-3890-4AEA-8D57-0ABD9122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C87EBC-F526-4AA5-A0F6-57F3DE0F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B438-D368-4288-B3D2-4CA0556B2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36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75A0D-CD68-4CBC-82AC-73DE8E579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7FE056-FEA1-4C97-83FE-9C4DA6573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B71F7E-DE5A-4642-8901-D91AD717A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0028D2-B0A0-434C-9D21-6DCDFFC9A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EE3524-C0B3-4095-AD62-647802151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F0BB24-CFAD-47A4-BD6B-5FE697FAA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08E2-7AC8-488A-9944-8C4F64C6D0E9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8D4D47-CB29-4298-864E-DE1D2586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AD7BAE-0746-4425-B480-818E63D2E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B438-D368-4288-B3D2-4CA0556B2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9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CFD31-644B-49A5-A99D-4C92CDF0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D380B0-CDE7-431C-9DBC-1203CD03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08E2-7AC8-488A-9944-8C4F64C6D0E9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FA7673-4FF4-4DBF-8F78-3EA0502F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00EABC-E03D-41D8-B1B0-7B8525EE2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B438-D368-4288-B3D2-4CA0556B2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17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CBE7A8-7AFD-41DF-ACC5-1C3A8FB0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08E2-7AC8-488A-9944-8C4F64C6D0E9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96E60B-B2B8-448E-B359-099807D1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90563B-554D-4943-A010-05D88E76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B438-D368-4288-B3D2-4CA0556B2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0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DF9F9-E945-4534-B0D6-E335C0F2F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854E10-A654-4408-9954-4BA2B5BA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1B504B-5FC1-4F21-A8F0-030E5E8E3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A3781A-CDBD-42A5-99D7-DA06687C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08E2-7AC8-488A-9944-8C4F64C6D0E9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AED098-6430-4A1E-9666-0E3329F6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24E91B-3622-47E3-8A41-5F736EC1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B438-D368-4288-B3D2-4CA0556B2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00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5C5D8-476D-4FE8-AA92-48CEB09F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2D1BE4-C3A7-44E2-9440-F9B64EF45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561E6-73B9-40DA-9CA7-ED4D6737B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F112E6-F1BF-454A-BC5F-43A255AA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08E2-7AC8-488A-9944-8C4F64C6D0E9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7C2D31-A833-4249-9008-F9B357F7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5880D7-FDAE-4CD5-8A8B-5F6A5A26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B438-D368-4288-B3D2-4CA0556B2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86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A114B6-42AB-4A07-80E5-CA137B9D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118C84-43B3-451A-A6CF-4CD95A889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EE1829-BC5D-43A6-811C-F6EC111E0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E08E2-7AC8-488A-9944-8C4F64C6D0E9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7C92C0-3731-457D-9686-1C1D89E25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2B14DC-CD51-45C3-8F5D-436C756C9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0B438-D368-4288-B3D2-4CA0556B2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47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D6407-FAA3-416F-9B4D-848C336C8D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MVUE</a:t>
            </a:r>
            <a:r>
              <a:rPr lang="ko-KR" altLang="en-US" dirty="0"/>
              <a:t>를 찾는 방법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095AC2-2933-4E72-9DE3-E1A130E8A3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03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AA105-897C-49DC-9202-76DBBF6F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F0065BB-E7F2-4711-99A5-FD79432EAE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충분통계량의 </a:t>
                </a:r>
                <a:r>
                  <a:rPr lang="ko-KR" altLang="en-US" sz="2000" dirty="0" err="1"/>
                  <a:t>기댓값을</a:t>
                </a:r>
                <a:r>
                  <a:rPr lang="ko-KR" altLang="en-US" sz="2000" dirty="0"/>
                  <a:t> 구하기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 err="1"/>
                  <a:t>충분통계량의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기댓값을</a:t>
                </a:r>
                <a:r>
                  <a:rPr lang="ko-KR" altLang="en-US" sz="2000" dirty="0"/>
                  <a:t> 구하여 함수를 직접적으로 정의하는 것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 err="1"/>
                  <a:t>충분통계량의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기댓값을</a:t>
                </a:r>
                <a:r>
                  <a:rPr lang="ko-KR" altLang="en-US" sz="2000" dirty="0"/>
                  <a:t> 구한 후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</a:t>
                </a:r>
                <a:r>
                  <a:rPr lang="ko-KR" altLang="en-US" sz="2000" dirty="0" err="1"/>
                  <a:t>기댓값의</a:t>
                </a:r>
                <a:r>
                  <a:rPr lang="ko-KR" altLang="en-US" sz="2000" dirty="0"/>
                  <a:t> 함수 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가 되도록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 err="1"/>
                  <a:t>를</a:t>
                </a:r>
                <a:r>
                  <a:rPr lang="ko-KR" altLang="en-US" sz="2000" dirty="0"/>
                  <a:t> 정의한다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F0065BB-E7F2-4711-99A5-FD79432EAE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45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AA105-897C-49DC-9202-76DBBF6F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F0065BB-E7F2-4711-99A5-FD79432EAE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MLE </a:t>
                </a:r>
                <a:r>
                  <a:rPr lang="ko-KR" altLang="en-US" sz="2000" dirty="0" err="1"/>
                  <a:t>추정량을</a:t>
                </a:r>
                <a:r>
                  <a:rPr lang="ko-KR" altLang="en-US" sz="2000" dirty="0"/>
                  <a:t> 통해 도출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1)MLE </a:t>
                </a:r>
                <a:r>
                  <a:rPr lang="ko-KR" altLang="en-US" sz="2000" dirty="0" err="1"/>
                  <a:t>추정량을</a:t>
                </a:r>
                <a:r>
                  <a:rPr lang="ko-KR" altLang="en-US" sz="2000" dirty="0"/>
                  <a:t> 도출한 결과가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에 대한 함수꼴로 나타나고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b="0" dirty="0"/>
                  <a:t>(1)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 이면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는 </a:t>
                </a:r>
                <a:r>
                  <a:rPr lang="en-US" altLang="ko-KR" sz="2000" dirty="0"/>
                  <a:t>MVUE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이 때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를 참모수 </a:t>
                </a:r>
                <a:r>
                  <a:rPr lang="en-US" altLang="ko-KR" sz="2000" dirty="0"/>
                  <a:t>,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𝑚𝑙𝑒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 이고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ko-KR" altLang="en-US" sz="1800" dirty="0" err="1"/>
                  <a:t>를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MVUE</a:t>
                </a:r>
                <a:r>
                  <a:rPr lang="ko-KR" altLang="en-US" sz="1800" dirty="0"/>
                  <a:t>라고 한다면</a:t>
                </a:r>
                <a:endParaRPr lang="en-US" altLang="ko-KR" sz="1800" dirty="0"/>
              </a:p>
              <a:p>
                <a:pPr marL="342900" indent="-342900">
                  <a:buAutoNum type="arabicParenBoth"/>
                </a:pPr>
                <a:r>
                  <a:rPr lang="en-US" altLang="ko-KR" sz="18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𝑚𝑙𝑒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</m:oMath>
                </a14:m>
                <a:r>
                  <a:rPr lang="en-US" altLang="ko-KR" sz="2000" dirty="0"/>
                  <a:t> 0 </a:t>
                </a:r>
                <a:r>
                  <a:rPr lang="ko-KR" altLang="en-US" sz="2000" dirty="0"/>
                  <a:t>이고</a:t>
                </a:r>
                <a:endParaRPr lang="en-US" altLang="ko-KR" sz="2000" dirty="0"/>
              </a:p>
              <a:p>
                <a:pPr marL="342900" indent="-3429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groupChr>
                  </m:oMath>
                </a14:m>
                <a:r>
                  <a:rPr lang="en-US" altLang="ko-KR" sz="2000" dirty="0"/>
                  <a:t> N[0,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ko-KR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′(</m:t>
                            </m:r>
                            <m:r>
                              <a:rPr lang="en-US" altLang="ko-KR" sz="2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20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]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ko-KR" altLang="en-US" sz="2000" dirty="0">
                    <a:solidFill>
                      <a:srgbClr val="FF0000"/>
                    </a:solidFill>
                  </a:rPr>
                  <a:t>방법의 응용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)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F0065BB-E7F2-4711-99A5-FD79432EAE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46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AA105-897C-49DC-9202-76DBBF6F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F0065BB-E7F2-4711-99A5-FD79432EAE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조건부 </a:t>
                </a:r>
                <a:r>
                  <a:rPr lang="ko-KR" altLang="en-US" sz="2000" dirty="0" err="1"/>
                  <a:t>기댓값을</a:t>
                </a:r>
                <a:r>
                  <a:rPr lang="ko-KR" altLang="en-US" sz="2000" dirty="0"/>
                  <a:t> 구하기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1. </a:t>
                </a:r>
                <a:r>
                  <a:rPr lang="ko-KR" altLang="en-US" sz="2000" dirty="0"/>
                  <a:t>라오</a:t>
                </a:r>
                <a:r>
                  <a:rPr lang="en-US" altLang="ko-KR" sz="2000" dirty="0"/>
                  <a:t>-</a:t>
                </a:r>
                <a:r>
                  <a:rPr lang="ko-KR" altLang="en-US" sz="2000" dirty="0" err="1"/>
                  <a:t>블랙웰</a:t>
                </a:r>
                <a:r>
                  <a:rPr lang="ko-KR" altLang="en-US" sz="2000" dirty="0"/>
                  <a:t> 정리에 따라 </a:t>
                </a:r>
                <a:r>
                  <a:rPr lang="ko-KR" altLang="en-US" sz="2000" dirty="0" err="1"/>
                  <a:t>불편추정량을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충분통계량의</a:t>
                </a:r>
                <a:r>
                  <a:rPr lang="ko-KR" altLang="en-US" sz="2000" dirty="0"/>
                  <a:t> 조건부 </a:t>
                </a:r>
                <a:r>
                  <a:rPr lang="ko-KR" altLang="en-US" sz="2000" dirty="0" err="1"/>
                  <a:t>기댓값으로</a:t>
                </a:r>
                <a:r>
                  <a:rPr lang="ko-KR" altLang="en-US" sz="2000" dirty="0"/>
                  <a:t> 나타내는 방법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에서 </a:t>
                </a:r>
                <a:r>
                  <a:rPr lang="en-US" altLang="ko-KR" sz="2000" dirty="0"/>
                  <a:t>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인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 err="1"/>
                  <a:t>불편추정량이라고</a:t>
                </a:r>
                <a:r>
                  <a:rPr lang="ko-KR" altLang="en-US" sz="2000" dirty="0"/>
                  <a:t> 할 때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만약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가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2000" dirty="0"/>
                  <a:t>의 </a:t>
                </a:r>
                <a:r>
                  <a:rPr lang="ko-KR" altLang="en-US" sz="2000" dirty="0" err="1"/>
                  <a:t>충분통계량이라고</a:t>
                </a:r>
                <a:r>
                  <a:rPr lang="ko-KR" altLang="en-US" sz="2000" dirty="0"/>
                  <a:t> 가정할 경우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에 대한 </a:t>
                </a:r>
                <a:r>
                  <a:rPr lang="en-US" altLang="ko-KR" sz="2000" dirty="0"/>
                  <a:t>MVUE</a:t>
                </a:r>
                <a:r>
                  <a:rPr lang="ko-KR" altLang="en-US" sz="2000" dirty="0"/>
                  <a:t>가 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F0065BB-E7F2-4711-99A5-FD79432EAE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506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AA105-897C-49DC-9202-76DBBF6F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F0065BB-E7F2-4711-99A5-FD79432EAE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ko-KR" altLang="en-US" sz="2000" dirty="0"/>
                  <a:t>베르누이분포의 분산의 </a:t>
                </a:r>
                <a:r>
                  <a:rPr lang="en-US" altLang="ko-KR" sz="2000" dirty="0"/>
                  <a:t>MVUE </a:t>
                </a:r>
                <a:r>
                  <a:rPr lang="ko-KR" altLang="en-US" sz="2000" dirty="0"/>
                  <a:t>구하기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en-US" altLang="ko-KR" sz="2000" dirty="0"/>
                  <a:t> b(1,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를 따르는 분포에서 추출한 확률표본이라고 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라고 할 </a:t>
                </a:r>
                <a:r>
                  <a:rPr lang="ko-KR" altLang="en-US" sz="2000" dirty="0" err="1"/>
                  <a:t>떄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의 </a:t>
                </a:r>
                <a:r>
                  <a:rPr lang="en-US" altLang="ko-KR" sz="2000" dirty="0"/>
                  <a:t>MVUE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2) Var(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의 </a:t>
                </a:r>
                <a:r>
                  <a:rPr lang="en-US" altLang="ko-KR" sz="2000" dirty="0"/>
                  <a:t>MVUE</a:t>
                </a:r>
                <a:r>
                  <a:rPr lang="ko-KR" altLang="en-US" sz="2000" dirty="0"/>
                  <a:t>를 구하면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의 </a:t>
                </a:r>
                <a:r>
                  <a:rPr lang="en-US" altLang="ko-KR" sz="2000" dirty="0"/>
                  <a:t>MLE </a:t>
                </a:r>
                <a:r>
                  <a:rPr lang="ko-KR" altLang="en-US" sz="2000" dirty="0" err="1"/>
                  <a:t>추정량인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2000" dirty="0"/>
                  <a:t> 우선 고려할 수 있다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따라서</a:t>
                </a:r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2000" dirty="0"/>
                  <a:t>(1-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의 </a:t>
                </a:r>
                <a:r>
                  <a:rPr lang="ko-KR" altLang="en-US" sz="2000" dirty="0" err="1"/>
                  <a:t>기댓값을</a:t>
                </a:r>
                <a:r>
                  <a:rPr lang="ko-KR" altLang="en-US" sz="2000" dirty="0"/>
                  <a:t> 구하면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E[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2000" dirty="0"/>
                  <a:t>서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2000" dirty="0"/>
                  <a:t> 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에서 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−1)</m:t>
                    </m:r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:r>
                  <a:rPr lang="ko-KR" altLang="en-US" sz="2000" dirty="0"/>
                  <a:t>이를 조정하여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ko-KR" altLang="en-US" sz="2000" dirty="0"/>
                  <a:t>에 대한 함수로 만들면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ko-KR" sz="2000" b="0" i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b="0" i="0" dirty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altLang="ko-KR" sz="2000" b="0" i="0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ko-KR" altLang="en-US" sz="2000" dirty="0"/>
                  <a:t>에 대한 </a:t>
                </a:r>
                <a:r>
                  <a:rPr lang="ko-KR" altLang="en-US" sz="2000" dirty="0" err="1"/>
                  <a:t>최소분산불편추정량이다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F0065BB-E7F2-4711-99A5-FD79432EAE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 t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34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AA105-897C-49DC-9202-76DBBF6F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F0065BB-E7F2-4711-99A5-FD79432EAE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i="1" dirty="0">
                    <a:latin typeface="Cambria Math" panose="02040503050406030204" pitchFamily="18" charset="0"/>
                  </a:rPr>
                  <a:t>조건부 </a:t>
                </a:r>
                <a:r>
                  <a:rPr lang="ko-KR" altLang="en-US" sz="2000" i="1" dirty="0" err="1">
                    <a:latin typeface="Cambria Math" panose="02040503050406030204" pitchFamily="18" charset="0"/>
                  </a:rPr>
                  <a:t>기댓값</a:t>
                </a:r>
                <a:r>
                  <a:rPr lang="ko-KR" altLang="en-US" sz="2000" i="1" dirty="0">
                    <a:latin typeface="Cambria Math" panose="02040503050406030204" pitchFamily="18" charset="0"/>
                  </a:rPr>
                  <a:t> 기법</a:t>
                </a: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000" i="1" dirty="0">
                    <a:latin typeface="Cambria Math" panose="02040503050406030204" pitchFamily="18" charset="0"/>
                  </a:rPr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en-US" altLang="ko-KR" sz="2000" dirty="0"/>
                  <a:t> pdf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,1)</a:t>
                </a:r>
                <a:r>
                  <a:rPr lang="ko-KR" altLang="en-US" sz="2000" dirty="0"/>
                  <a:t>에서 추출한 확률표본이라고 하고</a:t>
                </a:r>
                <a:r>
                  <a:rPr lang="en-US" altLang="ko-KR" sz="2000" dirty="0"/>
                  <a:t>, 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𝛷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라고 하면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𝛷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의 </a:t>
                </a:r>
                <a:r>
                  <a:rPr lang="ko-KR" altLang="en-US" sz="2000" dirty="0" err="1"/>
                  <a:t>불편추정량을</a:t>
                </a:r>
                <a:r>
                  <a:rPr lang="ko-KR" altLang="en-US" sz="2000" dirty="0"/>
                  <a:t> 구하려고 할 때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(1)u(x)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인 함수를 정의하면 </a:t>
                </a:r>
                <a:r>
                  <a:rPr lang="en-US" altLang="ko-KR" sz="2000" dirty="0"/>
                  <a:t>u(x)</a:t>
                </a:r>
                <a:r>
                  <a:rPr lang="ko-KR" altLang="en-US" sz="2000" dirty="0"/>
                  <a:t>의 </a:t>
                </a:r>
                <a:r>
                  <a:rPr lang="ko-KR" altLang="en-US" sz="2000" dirty="0" err="1"/>
                  <a:t>기댓값은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(2) E[u(x)] = 1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US" altLang="ko-KR" sz="2000" dirty="0"/>
                  <a:t>x-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2000" dirty="0"/>
                  <a:t>c-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] + 0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US" altLang="ko-KR" sz="2000" dirty="0"/>
                  <a:t>x-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ko-KR" sz="2000" dirty="0"/>
                  <a:t>c-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] =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𝛷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 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(3) </a:t>
                </a:r>
                <a:r>
                  <a:rPr lang="ko-KR" altLang="en-US" sz="2000" dirty="0"/>
                  <a:t>따라서</a:t>
                </a:r>
                <a:r>
                  <a:rPr lang="en-US" altLang="ko-KR" sz="2000" dirty="0"/>
                  <a:t>, u(x)</a:t>
                </a:r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𝛷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에 대한 </a:t>
                </a:r>
                <a:r>
                  <a:rPr lang="ko-KR" altLang="en-US" sz="2000" dirty="0" err="1"/>
                  <a:t>불편추정량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F0065BB-E7F2-4711-99A5-FD79432EAE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72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AA105-897C-49DC-9202-76DBBF6F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F0065BB-E7F2-4711-99A5-FD79432EAE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ko-KR" altLang="en-US" sz="2000" i="1" dirty="0">
                    <a:latin typeface="Cambria Math" panose="02040503050406030204" pitchFamily="18" charset="0"/>
                  </a:rPr>
                  <a:t>조건부 </a:t>
                </a:r>
                <a:r>
                  <a:rPr lang="ko-KR" altLang="en-US" sz="2000" i="1" dirty="0" err="1">
                    <a:latin typeface="Cambria Math" panose="02040503050406030204" pitchFamily="18" charset="0"/>
                  </a:rPr>
                  <a:t>기댓값</a:t>
                </a:r>
                <a:r>
                  <a:rPr lang="ko-KR" altLang="en-US" sz="2000" i="1" dirty="0">
                    <a:latin typeface="Cambria Math" panose="02040503050406030204" pitchFamily="18" charset="0"/>
                  </a:rPr>
                  <a:t> 기법</a:t>
                </a: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en-US" altLang="ko-KR" sz="2000" dirty="0"/>
                  <a:t> pdf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,1)</a:t>
                </a:r>
                <a:r>
                  <a:rPr lang="ko-KR" altLang="en-US" sz="2000" dirty="0"/>
                  <a:t>에서 추출한 확률표본이라고 하고</a:t>
                </a:r>
                <a:r>
                  <a:rPr lang="en-US" altLang="ko-KR" sz="2000" dirty="0"/>
                  <a:t>, 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𝛷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라고 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1800" dirty="0"/>
                  <a:t>이 때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18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1800" dirty="0"/>
                  <a:t>,1)</a:t>
                </a:r>
                <a:r>
                  <a:rPr lang="ko-KR" altLang="en-US" sz="1800" dirty="0"/>
                  <a:t>에서 </a:t>
                </a:r>
                <a14:m>
                  <m:oMath xmlns:m="http://schemas.openxmlformats.org/officeDocument/2006/math">
                    <m:r>
                      <a:rPr lang="ko-KR" altLang="en-US" sz="18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800" dirty="0"/>
                  <a:t>에 대한 </a:t>
                </a:r>
                <a:r>
                  <a:rPr lang="ko-KR" altLang="en-US" sz="1800" dirty="0" err="1"/>
                  <a:t>완비충분통계량인</a:t>
                </a:r>
                <a:r>
                  <a:rPr lang="ko-KR" altLang="en-US" sz="1800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 altLang="ko-KR" sz="1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ko-KR" altLang="en-US" sz="1800" dirty="0"/>
                  <a:t>의 분포와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800" dirty="0"/>
                  <a:t>의 결합 분포를 정의하면</a:t>
                </a:r>
                <a:endParaRPr lang="en-US" altLang="ko-KR" sz="18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이는 </a:t>
                </a:r>
                <a:r>
                  <a:rPr lang="en-US" altLang="ko-KR" sz="2000" dirty="0"/>
                  <a:t>N([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] , [1,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2000" dirty="0"/>
                  <a:t>]) </a:t>
                </a:r>
                <a:r>
                  <a:rPr lang="ko-KR" altLang="en-US" sz="2000" dirty="0"/>
                  <a:t>인 </a:t>
                </a:r>
                <a:r>
                  <a:rPr lang="ko-KR" altLang="en-US" sz="2000" dirty="0" err="1"/>
                  <a:t>이변량</a:t>
                </a:r>
                <a:r>
                  <a:rPr lang="ko-KR" altLang="en-US" sz="2000" dirty="0"/>
                  <a:t> 정규이다</a:t>
                </a:r>
                <a:r>
                  <a:rPr lang="en-US" altLang="ko-KR" sz="2000" dirty="0"/>
                  <a:t>.(</a:t>
                </a:r>
                <a:r>
                  <a:rPr lang="ko-KR" altLang="en-US" sz="2000" dirty="0"/>
                  <a:t>단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따라서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조건부 </a:t>
                </a:r>
                <a:r>
                  <a:rPr lang="ko-KR" altLang="en-US" sz="2000" dirty="0" err="1"/>
                  <a:t>기댓값의</a:t>
                </a:r>
                <a:r>
                  <a:rPr lang="ko-KR" altLang="en-US" sz="2000" dirty="0"/>
                  <a:t> 선형함수로 변환하면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우리가 구하려는 조건부 </a:t>
                </a:r>
                <a:r>
                  <a:rPr lang="ko-KR" altLang="en-US" sz="2000" dirty="0" err="1"/>
                  <a:t>기댓값</a:t>
                </a:r>
                <a:br>
                  <a:rPr lang="en-US" altLang="ko-KR" sz="2000" dirty="0"/>
                </a:br>
                <a:r>
                  <a:rPr lang="en-US" altLang="ko-KR" sz="2000" dirty="0"/>
                  <a:t>E(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000" dirty="0" smtClean="0"/>
                      <m:t>u</m:t>
                    </m:r>
                    <m:r>
                      <m:rPr>
                        <m:nor/>
                      </m:rPr>
                      <a:rPr lang="en-US" altLang="ko-KR" sz="2000" dirty="0" smtClean="0"/>
                      <m:t>(</m:t>
                    </m:r>
                    <m:r>
                      <m:rPr>
                        <m:nor/>
                      </m:rPr>
                      <a:rPr lang="en-US" altLang="ko-KR" sz="2000" dirty="0" smtClean="0"/>
                      <m:t>x</m:t>
                    </m:r>
                    <m:r>
                      <m:rPr>
                        <m:nor/>
                      </m:rPr>
                      <a:rPr lang="en-US" altLang="ko-KR" sz="2000" dirty="0" smtClean="0"/>
                      <m:t>)</m:t>
                    </m:r>
                  </m:oMath>
                </a14:m>
                <a:r>
                  <a:rPr lang="en-US" altLang="ko-KR" sz="2000" dirty="0"/>
                  <a:t>|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를 구할 수 있다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우선</a:t>
                </a:r>
                <a:r>
                  <a:rPr lang="en-US" altLang="ko-KR" sz="2000" dirty="0"/>
                  <a:t>, E(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000" dirty="0"/>
                  <a:t>|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를 구하면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조건부 </a:t>
                </a:r>
                <a:r>
                  <a:rPr lang="ko-KR" altLang="en-US" sz="2000" dirty="0" err="1"/>
                  <a:t>기댓값은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+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𝜌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 altLang="ko-KR" sz="2000" dirty="0"/>
                  <a:t>-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 altLang="ko-KR" sz="2000" dirty="0"/>
                  <a:t> (</a:t>
                </a:r>
                <a:r>
                  <a:rPr lang="ko-KR" altLang="en-US" sz="2000" dirty="0"/>
                  <a:t>평균</a:t>
                </a:r>
                <a:r>
                  <a:rPr lang="en-US" altLang="ko-KR" sz="2000" dirty="0"/>
                  <a:t>)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(1−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) 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2000" dirty="0"/>
                  <a:t> (</a:t>
                </a:r>
                <a:r>
                  <a:rPr lang="ko-KR" altLang="en-US" sz="2000" dirty="0"/>
                  <a:t>분산</a:t>
                </a:r>
                <a:r>
                  <a:rPr lang="en-US" altLang="ko-KR" sz="2000" dirty="0"/>
                  <a:t>)</a:t>
                </a:r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을 따르는 </a:t>
                </a:r>
                <a:r>
                  <a:rPr lang="ko-KR" altLang="en-US" sz="2000" dirty="0" err="1"/>
                  <a:t>이변량</a:t>
                </a:r>
                <a:r>
                  <a:rPr lang="ko-KR" altLang="en-US" sz="2000" dirty="0"/>
                  <a:t> 정규를 따른다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F0065BB-E7F2-4711-99A5-FD79432EAE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35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AA105-897C-49DC-9202-76DBBF6F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F0065BB-E7F2-4711-99A5-FD79432EAE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i="1" dirty="0">
                    <a:latin typeface="Cambria Math" panose="02040503050406030204" pitchFamily="18" charset="0"/>
                  </a:rPr>
                  <a:t>조건부 </a:t>
                </a:r>
                <a:r>
                  <a:rPr lang="ko-KR" altLang="en-US" sz="2000" i="1" dirty="0" err="1">
                    <a:latin typeface="Cambria Math" panose="02040503050406030204" pitchFamily="18" charset="0"/>
                  </a:rPr>
                  <a:t>기댓값</a:t>
                </a:r>
                <a:r>
                  <a:rPr lang="ko-KR" altLang="en-US" sz="2000" i="1" dirty="0">
                    <a:latin typeface="Cambria Math" panose="02040503050406030204" pitchFamily="18" charset="0"/>
                  </a:rPr>
                  <a:t> 기법</a:t>
                </a: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en-US" altLang="ko-KR" sz="2000" dirty="0"/>
                  <a:t> pdf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,1)</a:t>
                </a:r>
                <a:r>
                  <a:rPr lang="ko-KR" altLang="en-US" sz="2000" dirty="0"/>
                  <a:t>에서 추출한 확률표본이라고 하고</a:t>
                </a:r>
                <a:r>
                  <a:rPr lang="en-US" altLang="ko-KR" sz="2000" dirty="0"/>
                  <a:t>, 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𝛷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라고 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:r>
                  <a:rPr lang="ko-KR" altLang="en-US" sz="2000" dirty="0"/>
                  <a:t>이제</a:t>
                </a:r>
                <a:r>
                  <a:rPr lang="en-US" altLang="ko-KR" sz="2000" dirty="0"/>
                  <a:t>, E(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|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를 구하면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rad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rad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Z=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로 변수변환을 실시하면</a:t>
                </a:r>
                <a:r>
                  <a:rPr lang="en-US" altLang="ko-KR" sz="2000" dirty="0"/>
                  <a:t>, c’=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2000" dirty="0"/>
                  <a:t>  </a:t>
                </a:r>
                <a:r>
                  <a:rPr lang="ko-KR" altLang="en-US" sz="2000" dirty="0"/>
                  <a:t>일떄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𝛷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𝛷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이고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이것이 </a:t>
                </a:r>
                <a:r>
                  <a:rPr lang="en-US" altLang="ko-KR" sz="2000" dirty="0"/>
                  <a:t>MVUE </a:t>
                </a:r>
                <a:r>
                  <a:rPr lang="ko-KR" altLang="en-US" sz="2000" dirty="0"/>
                  <a:t>이다</a:t>
                </a:r>
                <a:r>
                  <a:rPr lang="en-US" altLang="ko-KR" sz="2000"/>
                  <a:t>.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F0065BB-E7F2-4711-99A5-FD79432EAE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69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398</Words>
  <Application>Microsoft Office PowerPoint</Application>
  <PresentationFormat>와이드스크린</PresentationFormat>
  <Paragraphs>60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MVUE를 찾는 방법</vt:lpstr>
      <vt:lpstr>정의</vt:lpstr>
      <vt:lpstr>정의</vt:lpstr>
      <vt:lpstr>정의</vt:lpstr>
      <vt:lpstr>예제</vt:lpstr>
      <vt:lpstr>예제</vt:lpstr>
      <vt:lpstr>예제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MVUE를 찾는 방법</dc:title>
  <dc:creator>Kwon JongIk</dc:creator>
  <cp:lastModifiedBy>Kwon JongIk</cp:lastModifiedBy>
  <cp:revision>12</cp:revision>
  <dcterms:created xsi:type="dcterms:W3CDTF">2020-01-05T08:22:54Z</dcterms:created>
  <dcterms:modified xsi:type="dcterms:W3CDTF">2020-01-05T10:31:28Z</dcterms:modified>
</cp:coreProperties>
</file>