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2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81694-6AC8-4DE0-8527-BAC5A0A4C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91AAC3-2AC4-4A81-87BA-BE2553A69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45D1B-7598-4CA0-86DD-187EFEAB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BD33C-366D-49E7-97E3-0E1AE112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D2E13E-8FBC-477B-9EBE-04E5B142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27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3D01D-A03B-4CDF-AEEF-AD16452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8C4BD9-FD87-4930-BEBC-D32D881BC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42DA7-DB31-4DF3-B514-7101920E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843F8-B8A7-4DD5-9D81-3DBDF474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26AAC-95EC-4B9D-9CCA-BB7D1766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14FC3E-82EF-46E7-9D78-368FC8EB4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EA7CB3-E4B2-46DE-B6F8-3A5A61C94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FD2C8-6A80-4E79-8351-CAA1C791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E2A36-C7B9-4432-9A4B-3C58AB9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7A421-EEB2-45A9-A0EC-33E7E671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1F3BF-552B-439F-BB26-57BDFA34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D9311-D3DE-420F-8C9D-8CED21A5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043B4-03F0-4156-90DD-A52F49DC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BF02B-AB09-427C-B876-E5D7482E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43DE3-FC33-4003-AB9E-12CC655B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4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79098-B09A-442F-950C-32DD855D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65C61A-7899-42FC-8A10-CD25BE622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58EAF-6F67-40CD-8A82-712FD316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454D6-7917-438B-B1CB-6745208B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26FB16-4980-49F1-985A-39F55DED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4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B216-842F-41FD-ACC0-BAAC5C42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61301-691A-4866-8243-329FA1529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734B22-A8C9-4218-9BDD-D983AFCFE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1657C-F282-497E-9DB5-AF183284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F033E-F263-4DD7-9EBE-80717C52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518E07-D02A-43AA-B61D-AED3EDCD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1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4A0F-51AC-4932-8B94-1E9FD900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F50260-DD43-4A83-A391-82ABCFAF5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FB9D7D-1CAD-4C43-A479-A90945CE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B5740-2A7A-4F0A-9CA9-D6B18B2C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053A00-3EF7-49EB-A223-3B56C681B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3EF8D-58FB-48F8-B8F4-1C5C5612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68AAD2-AEA0-4223-AFA4-AC8D07EC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A1C97A-2AB7-4340-A9F3-71C80F37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C616A-D06A-498B-8490-06766397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85C4BA-0DE9-40BE-8ED7-E1C153A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7F47A-7C5B-48D6-91A6-BDDCFBD6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C1449F-7439-4032-866F-2C04BB2B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8D15CE-D861-43F8-A9A3-E2C22A4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C4F30-8B2A-432E-B12C-96C62557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EBBD4-70A3-4933-A75E-3EB02195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7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EE99-8959-4176-8FB0-EA94DBF6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E6C8C-E2AE-4460-8108-2DAF7248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68806-AD1D-4DA6-A913-5687457AF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C4B5D3-FDC1-4C3A-96B9-B60BF93F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E9A34-D04E-4A00-A2A5-61BD2A87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22529-0975-4219-B7FD-8F6EDA0B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0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AB801-8645-4DC4-8644-43D177D9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93750-0ADD-4279-98F0-A5D7DC977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207EFF-0C50-4889-8901-2D7A083DD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461902-A703-49B0-AB76-91673061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D39C1C-C451-4427-89A7-D0171A7C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EFB04-B9EE-429E-B180-9891A2A5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094381-7E9B-4956-A146-B75DFF4C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8CA21-083F-4A04-9488-DFC7824F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ED311-F539-4EA4-8420-23EBCC8FD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B2CE-CD51-4588-97EC-A7F96DEC4689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444E2-1768-4B25-AC30-798FD104A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55C86-0109-4EE9-94FB-B5F2BD7F4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A501-96AB-4CD7-A466-869CF9C8BA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3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2DE97-88E0-4F75-BD93-BF0C53381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분포수렴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662AA1-58B7-44AB-89C1-618697C12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57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점근 분포를 구하는 방법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sz="2000" dirty="0"/>
                  <a:t>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확률유계인</a:t>
                </a:r>
                <a:r>
                  <a:rPr lang="ko-KR" altLang="en-US" sz="2000" dirty="0"/>
                  <a:t> 확률변수열 이라고 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&gt;0</a:t>
                </a:r>
                <a:r>
                  <a:rPr lang="ko-KR" altLang="en-US" sz="2000" dirty="0"/>
                  <a:t>가 주어졌을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확률 유계이므로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ko-KR" sz="2000" dirty="0" smtClean="0"/>
                      <m:t>P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)≥1−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상수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ko-KR" altLang="en-US" sz="2000" dirty="0"/>
                  <a:t>가 존재한다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altLang="ko-KR" sz="2000" dirty="0"/>
                  <a:t>] + 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P[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P[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0 </a:t>
                </a:r>
                <a:r>
                  <a:rPr lang="ko-KR" altLang="en-US" sz="2000" dirty="0"/>
                  <a:t>이므로 </a:t>
                </a:r>
                <a:r>
                  <a:rPr lang="en-US" altLang="ko-KR" sz="2000" dirty="0"/>
                  <a:t>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0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65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점근 분포를 구하는 방법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sz="2000" dirty="0"/>
                  <a:t>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인 확률변수의 열이라고 하자</a:t>
                </a:r>
                <a:r>
                  <a:rPr lang="en-US" altLang="ko-KR" sz="1800" dirty="0"/>
                  <a:t>. g(x)</a:t>
                </a:r>
                <a:r>
                  <a:rPr lang="ko-KR" altLang="en-US" sz="18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800" dirty="0"/>
                  <a:t>에서 미분 가능하다면 </a:t>
                </a:r>
                <a:endParaRPr lang="en-US" altLang="ko-KR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))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en-US" altLang="ko-KR" sz="1800" dirty="0"/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+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로 나타낼 때 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위 식을 고치면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dirty="0"/>
                  <a:t>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altLang="ko-KR" sz="1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ko-KR" sz="1800" dirty="0"/>
                              <m:t>)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342900" indent="-342900" algn="ctr">
                  <a:buAutoNum type="arabicParenBoth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14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점근 분포를 구하는 방법</a:t>
                </a:r>
                <a:endParaRPr lang="en-US" altLang="ko-KR" sz="2000" dirty="0"/>
              </a:p>
              <a:p>
                <a:pPr marL="457200" indent="-457200">
                  <a:buAutoNum type="arabicPeriod" startAt="2"/>
                </a:pP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적</m:t>
                    </m:r>
                  </m:oMath>
                </a14:m>
                <a:r>
                  <a:rPr lang="ko-KR" altLang="en-US" sz="2000" dirty="0"/>
                  <a:t>률생성함수 기법</a:t>
                </a:r>
                <a:endParaRPr lang="en-US" altLang="ko-KR" sz="20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800" dirty="0"/>
                  <a:t>을 모든 </a:t>
                </a:r>
                <a:r>
                  <a:rPr lang="en-US" altLang="ko-KR" sz="1800" dirty="0"/>
                  <a:t>n</a:t>
                </a:r>
                <a:r>
                  <a:rPr lang="ko-KR" altLang="en-US" sz="1800" dirty="0"/>
                  <a:t>에 대하여 </a:t>
                </a:r>
                <a:r>
                  <a:rPr lang="en-US" altLang="ko-KR" sz="1800" dirty="0" err="1"/>
                  <a:t>mgf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𝑥𝑛</m:t>
                        </m:r>
                      </m:sub>
                    </m:sSub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1800" dirty="0"/>
                  <a:t>를 갖는 </a:t>
                </a:r>
                <a:r>
                  <a:rPr lang="ko-KR" altLang="en-US" sz="1800" dirty="0" err="1"/>
                  <a:t>확률변수열이라고</a:t>
                </a:r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할때</a:t>
                </a:r>
                <a:r>
                  <a:rPr lang="en-US" altLang="ko-KR" sz="1800" dirty="0"/>
                  <a:t>, 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800" dirty="0"/>
                  <a:t>는 </a:t>
                </a:r>
                <a:r>
                  <a:rPr lang="en-US" altLang="ko-KR" sz="1800" dirty="0"/>
                  <a:t>mgf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갖는 확률변수이다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25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1AAB-1BC9-4D46-9575-2C9C6C3A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0847EC-9B41-4BE4-9E1A-B9085321C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적률생성함수 기법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~b(</a:t>
                </a:r>
                <a:r>
                  <a:rPr lang="en-US" altLang="ko-KR" sz="2000" dirty="0" err="1"/>
                  <a:t>n,p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모든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=np</a:t>
                </a:r>
                <a:r>
                  <a:rPr lang="ko-KR" altLang="en-US" sz="2000" dirty="0"/>
                  <a:t>로 같다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 mgf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 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sup>
                        </m:sSup>
                      </m:e>
                    </m:fun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𝑐𝑛</m:t>
                            </m:r>
                          </m:sup>
                        </m:sSup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sup>
                    </m:sSup>
                  </m:oMath>
                </a14:m>
                <a:r>
                  <a:rPr lang="ko-KR" altLang="en-US" sz="2000" dirty="0"/>
                  <a:t>인 정리를 이용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altLang="ko-KR" sz="20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=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이는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푸아송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분포의 </a:t>
                </a:r>
                <a:r>
                  <a:rPr lang="en-US" altLang="ko-KR" sz="2000" dirty="0" err="1">
                    <a:solidFill>
                      <a:srgbClr val="FF0000"/>
                    </a:solidFill>
                  </a:rPr>
                  <a:t>mgf</a:t>
                </a:r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0847EC-9B41-4BE4-9E1A-B9085321C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4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8BEC-15F5-48ED-A320-54ADB45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B54D3-B6FD-4549-BABF-F97EB9BC5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의 확률변수라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sz="2000" dirty="0"/>
                  <a:t>을 각각의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(X)</a:t>
                </a:r>
                <a:r>
                  <a:rPr lang="ko-KR" altLang="en-US" sz="2000" dirty="0"/>
                  <a:t>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에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분포수렴</a:t>
                </a:r>
                <a:r>
                  <a:rPr lang="ko-KR" altLang="en-US" sz="2000" dirty="0"/>
                  <a:t> 한다고 말한다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B54D3-B6FD-4549-BABF-F97EB9BC5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6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8BEC-15F5-48ED-A320-54ADB45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B54D3-B6FD-4549-BABF-F97EB9BC5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중요한 성질들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dirty="0" err="1"/>
                  <a:t>확률수렴하면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dirty="0" err="1"/>
                  <a:t>분포수렴한다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(X)</a:t>
                </a:r>
                <a:r>
                  <a:rPr lang="ko-KR" altLang="en-US" sz="2000" dirty="0"/>
                  <a:t>의 연속인 범위라고 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</m:sub>
                    </m:sSub>
                  </m:oMath>
                </a14:m>
                <a:r>
                  <a:rPr lang="en-US" altLang="ko-KR" sz="2000" dirty="0"/>
                  <a:t>(X) = 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P[{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 &lt;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 + P[{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|≥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부등식과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에 의하여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P[|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|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ko-KR" sz="2000" dirty="0"/>
                  <a:t>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한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</m:acc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B54D3-B6FD-4549-BABF-F97EB9BC5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14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E8BEC-15F5-48ED-A320-54ADB452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B54D3-B6FD-4549-BABF-F97EB9BC5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요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질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들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그 반대방향의 여집합에 대해서도 동일한 방식으로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P[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P[{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 &lt;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 + P[{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}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P[|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|≥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 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한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bar>
                              <m:bar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</m:ba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2)  </a:t>
                </a:r>
                <a:r>
                  <a:rPr lang="ko-KR" altLang="en-US" sz="2000" dirty="0"/>
                  <a:t>위 결과물들을 다시 정리하면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]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bar>
                              <m:bar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</m:ba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</m:acc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]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92D050"/>
                    </a:solidFill>
                  </a:rPr>
                  <a:t>샌드위치 정리</a:t>
                </a:r>
                <a:r>
                  <a:rPr lang="ko-KR" altLang="en-US" sz="2000" dirty="0"/>
                  <a:t>에 따라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9BB54D3-B6FD-4549-BABF-F97EB9BC5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중요한 성질들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b</a:t>
                </a:r>
                <a:r>
                  <a:rPr lang="ko-KR" altLang="en-US" sz="2000" dirty="0"/>
                  <a:t>는 어떤 상수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[|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=1 −0=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X 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2000" dirty="0"/>
                  <a:t> 라면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dirty="0" err="1"/>
                  <a:t>확률수렴한다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X </a:t>
                </a:r>
                <a:r>
                  <a:rPr lang="ko-KR" altLang="en-US" sz="2000" dirty="0"/>
                  <a:t>이고 </a:t>
                </a:r>
                <a:r>
                  <a:rPr lang="en-US" altLang="ko-KR" sz="2000" dirty="0"/>
                  <a:t>g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범위에서 연속인 함수라고 하자</a:t>
                </a:r>
                <a:r>
                  <a:rPr lang="en-US" altLang="ko-KR" sz="2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g(X)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중요한 성질들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5. (</a:t>
                </a:r>
                <a:r>
                  <a:rPr lang="ko-KR" altLang="en-US" sz="2000" dirty="0" err="1"/>
                  <a:t>슬러츠키</a:t>
                </a:r>
                <a:r>
                  <a:rPr lang="ko-KR" altLang="en-US" sz="2000" dirty="0"/>
                  <a:t> 정리</a:t>
                </a:r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확률변수이며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가 상수라고 하자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X 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이면 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ko-KR" sz="2000" dirty="0" smtClean="0"/>
                      <m:t>X</m:t>
                    </m:r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66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중요한 성질들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5. (</a:t>
                </a:r>
                <a:r>
                  <a:rPr lang="ko-KR" altLang="en-US" sz="2000" dirty="0" err="1"/>
                  <a:t>슬러츠키</a:t>
                </a:r>
                <a:r>
                  <a:rPr lang="ko-KR" altLang="en-US" sz="2000" dirty="0"/>
                  <a:t> 정리</a:t>
                </a:r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확률변수이며</a:t>
                </a:r>
                <a:r>
                  <a:rPr lang="en-US" altLang="ko-KR" sz="2000" dirty="0"/>
                  <a:t>, a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가 상수라고 하자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dirty="0"/>
                  <a:t>X 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/>
                  <a:t> 이면 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altLang="ko-KR" sz="2000" dirty="0" smtClean="0"/>
                      <m:t>X</m:t>
                    </m:r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763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확률 유계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갖는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000" dirty="0"/>
                  <a:t>가 존재할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sz="2000" dirty="0"/>
                  <a:t>&gt;0</a:t>
                </a:r>
                <a:r>
                  <a:rPr lang="ko-KR" altLang="en-US" sz="2000" dirty="0"/>
                  <a:t>가 주어졌을 경우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8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/>
                  <a:t>에 대해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altLang="ko-KR" sz="1800" dirty="0"/>
                  <a:t>&gt;</a:t>
                </a:r>
                <a:r>
                  <a:rPr lang="en-US" altLang="ko-KR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만족하는 </a:t>
                </a:r>
                <a:r>
                  <a:rPr lang="en-US" altLang="ko-KR" sz="18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8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]</a:t>
                </a:r>
                <a:r>
                  <a:rPr lang="ko-KR" altLang="en-US" sz="1800" dirty="0"/>
                  <a:t>를 구할 수 있다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2000" dirty="0"/>
                  <a:t> = max[|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,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그러면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P(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ko-KR" sz="2000" dirty="0"/>
                  <a:t>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= 1-</a:t>
                </a:r>
                <a:r>
                  <a:rPr lang="el-GR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 </a:t>
                </a:r>
                <a:r>
                  <a:rPr lang="ko-KR" altLang="en-US" sz="2000" dirty="0"/>
                  <a:t>위를 일반화 하면</a:t>
                </a:r>
                <a:endParaRPr lang="en-US" altLang="ko-KR" sz="20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17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  <m:r>
                      <a:rPr lang="en-US" altLang="ko-KR" sz="1700" b="0" i="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en-US" altLang="ko-KR" sz="1700" dirty="0" smtClean="0"/>
                      <m:t>P</m:t>
                    </m:r>
                    <m:r>
                      <m:rPr>
                        <m:nor/>
                      </m:rPr>
                      <a:rPr lang="en-US" altLang="ko-KR" sz="1700" dirty="0" smtClean="0"/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7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  <m:r>
                      <a:rPr lang="en-US" altLang="ko-KR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)≥1−</m:t>
                    </m:r>
                    <m:r>
                      <m:rPr>
                        <m:sty m:val="p"/>
                      </m:rPr>
                      <a:rPr lang="el-GR" altLang="ko-KR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altLang="ko-KR" sz="1700" dirty="0"/>
                  <a:t> </a:t>
                </a:r>
                <a:r>
                  <a:rPr lang="ko-KR" altLang="en-US" sz="1700" dirty="0"/>
                  <a:t>인 상수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ko-KR" altLang="en-US" sz="17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sub>
                    </m:sSub>
                  </m:oMath>
                </a14:m>
                <a:r>
                  <a:rPr lang="ko-KR" altLang="en-US" sz="1700" dirty="0"/>
                  <a:t>이 존재하면 확률변수의 열 </a:t>
                </a:r>
                <a:r>
                  <a:rPr lang="en-US" altLang="ko-KR" sz="17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700" dirty="0"/>
                  <a:t>}</a:t>
                </a:r>
                <a:r>
                  <a:rPr lang="ko-KR" altLang="en-US" sz="1700" dirty="0"/>
                  <a:t>은 </a:t>
                </a:r>
                <a:r>
                  <a:rPr lang="ko-KR" altLang="en-US" sz="1700" dirty="0" err="1"/>
                  <a:t>확률유계이다</a:t>
                </a:r>
                <a:r>
                  <a:rPr lang="en-US" altLang="ko-KR" sz="17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3. </a:t>
                </a:r>
                <a:r>
                  <a:rPr lang="en-US" altLang="ko-KR" sz="1800" dirty="0"/>
                  <a:t>2.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}</a:t>
                </a:r>
                <a:r>
                  <a:rPr lang="ko-KR" altLang="en-US" sz="1800" dirty="0"/>
                  <a:t>이 </a:t>
                </a:r>
                <a:r>
                  <a:rPr lang="ko-KR" altLang="en-US" sz="1800" dirty="0" err="1"/>
                  <a:t>확률변수열이고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800" dirty="0"/>
                  <a:t>가 확률변수라고 하자</a:t>
                </a:r>
                <a:r>
                  <a:rPr lang="en-US" altLang="ko-KR" sz="18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1800" dirty="0"/>
                  <a:t>이면 </a:t>
                </a:r>
                <a:r>
                  <a:rPr lang="en-US" altLang="ko-KR" sz="18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800" dirty="0"/>
                  <a:t>}</a:t>
                </a:r>
                <a:r>
                  <a:rPr lang="ko-KR" altLang="en-US" sz="1800" dirty="0"/>
                  <a:t>은 확률 유계이다</a:t>
                </a:r>
                <a:r>
                  <a:rPr lang="en-US" altLang="ko-KR" sz="1800" dirty="0"/>
                  <a:t>.</a:t>
                </a:r>
                <a:br>
                  <a:rPr lang="en-US" altLang="ko-KR" sz="1700" dirty="0"/>
                </a:br>
                <a:br>
                  <a:rPr lang="en-US" altLang="ko-KR" sz="1700" dirty="0"/>
                </a:br>
                <a:br>
                  <a:rPr lang="en-US" altLang="ko-KR" sz="1700" dirty="0"/>
                </a:br>
                <a:br>
                  <a:rPr lang="en-US" altLang="ko-KR" sz="1700" dirty="0"/>
                </a:b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A6E3D2-8DBE-4E11-B1F0-180ADB10EA1B}"/>
              </a:ext>
            </a:extLst>
          </p:cNvPr>
          <p:cNvCxnSpPr>
            <a:cxnSpLocks/>
          </p:cNvCxnSpPr>
          <p:nvPr/>
        </p:nvCxnSpPr>
        <p:spPr>
          <a:xfrm flipV="1">
            <a:off x="3352800" y="5251268"/>
            <a:ext cx="0" cy="131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5D236EB-4605-4E6A-8CEA-6AEE84400E4B}"/>
              </a:ext>
            </a:extLst>
          </p:cNvPr>
          <p:cNvCxnSpPr/>
          <p:nvPr/>
        </p:nvCxnSpPr>
        <p:spPr>
          <a:xfrm>
            <a:off x="2107474" y="6278880"/>
            <a:ext cx="2516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A2A01908-084E-435E-AAD0-C6534400C3AB}"/>
              </a:ext>
            </a:extLst>
          </p:cNvPr>
          <p:cNvSpPr/>
          <p:nvPr/>
        </p:nvSpPr>
        <p:spPr>
          <a:xfrm>
            <a:off x="2107475" y="5477270"/>
            <a:ext cx="2368732" cy="784586"/>
          </a:xfrm>
          <a:custGeom>
            <a:avLst/>
            <a:gdLst>
              <a:gd name="connsiteX0" fmla="*/ 0 w 2272937"/>
              <a:gd name="connsiteY0" fmla="*/ 731941 h 766776"/>
              <a:gd name="connsiteX1" fmla="*/ 539931 w 2272937"/>
              <a:gd name="connsiteY1" fmla="*/ 505519 h 766776"/>
              <a:gd name="connsiteX2" fmla="*/ 879565 w 2272937"/>
              <a:gd name="connsiteY2" fmla="*/ 131050 h 766776"/>
              <a:gd name="connsiteX3" fmla="*/ 1132114 w 2272937"/>
              <a:gd name="connsiteY3" fmla="*/ 421 h 766776"/>
              <a:gd name="connsiteX4" fmla="*/ 1402080 w 2272937"/>
              <a:gd name="connsiteY4" fmla="*/ 104924 h 766776"/>
              <a:gd name="connsiteX5" fmla="*/ 1672045 w 2272937"/>
              <a:gd name="connsiteY5" fmla="*/ 479393 h 766776"/>
              <a:gd name="connsiteX6" fmla="*/ 2272937 w 2272937"/>
              <a:gd name="connsiteY6" fmla="*/ 766776 h 766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2937" h="766776">
                <a:moveTo>
                  <a:pt x="0" y="731941"/>
                </a:moveTo>
                <a:cubicBezTo>
                  <a:pt x="196668" y="668804"/>
                  <a:pt x="393337" y="605667"/>
                  <a:pt x="539931" y="505519"/>
                </a:cubicBezTo>
                <a:cubicBezTo>
                  <a:pt x="686525" y="405371"/>
                  <a:pt x="780868" y="215233"/>
                  <a:pt x="879565" y="131050"/>
                </a:cubicBezTo>
                <a:cubicBezTo>
                  <a:pt x="978262" y="46867"/>
                  <a:pt x="1045028" y="4775"/>
                  <a:pt x="1132114" y="421"/>
                </a:cubicBezTo>
                <a:cubicBezTo>
                  <a:pt x="1219200" y="-3933"/>
                  <a:pt x="1312092" y="25095"/>
                  <a:pt x="1402080" y="104924"/>
                </a:cubicBezTo>
                <a:cubicBezTo>
                  <a:pt x="1492068" y="184753"/>
                  <a:pt x="1526902" y="369084"/>
                  <a:pt x="1672045" y="479393"/>
                </a:cubicBezTo>
                <a:cubicBezTo>
                  <a:pt x="1817188" y="589702"/>
                  <a:pt x="2045062" y="678239"/>
                  <a:pt x="2272937" y="7667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B0FE9EB-D464-4777-84EA-CF0A3F87EA45}"/>
              </a:ext>
            </a:extLst>
          </p:cNvPr>
          <p:cNvGrpSpPr/>
          <p:nvPr/>
        </p:nvGrpSpPr>
        <p:grpSpPr>
          <a:xfrm>
            <a:off x="2264226" y="6244046"/>
            <a:ext cx="566054" cy="276999"/>
            <a:chOff x="2264226" y="6244046"/>
            <a:chExt cx="566054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902E758-8708-45FA-802E-F1E56179A541}"/>
                    </a:ext>
                  </a:extLst>
                </p:cNvPr>
                <p:cNvSpPr txBox="1"/>
                <p:nvPr/>
              </p:nvSpPr>
              <p:spPr>
                <a:xfrm>
                  <a:off x="2420971" y="624404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902E758-8708-45FA-802E-F1E56179A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971" y="6244046"/>
                  <a:ext cx="278923" cy="276999"/>
                </a:xfrm>
                <a:prstGeom prst="rect">
                  <a:avLst/>
                </a:prstGeom>
                <a:blipFill>
                  <a:blip r:embed="rId3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E61B479-A58B-469F-AB64-7E13F5F39BC5}"/>
                </a:ext>
              </a:extLst>
            </p:cNvPr>
            <p:cNvGrpSpPr/>
            <p:nvPr/>
          </p:nvGrpSpPr>
          <p:grpSpPr>
            <a:xfrm>
              <a:off x="2264226" y="6363774"/>
              <a:ext cx="566054" cy="62050"/>
              <a:chOff x="2264226" y="6363774"/>
              <a:chExt cx="566054" cy="6205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3AF682C-52AF-416E-8719-B3639B9B6C12}"/>
                  </a:ext>
                </a:extLst>
              </p:cNvPr>
              <p:cNvSpPr/>
              <p:nvPr/>
            </p:nvSpPr>
            <p:spPr>
              <a:xfrm>
                <a:off x="2664820" y="6380105"/>
                <a:ext cx="1654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5BC48FC9-1D7D-42F2-A7D5-C48D0C5A59EB}"/>
                  </a:ext>
                </a:extLst>
              </p:cNvPr>
              <p:cNvSpPr/>
              <p:nvPr/>
            </p:nvSpPr>
            <p:spPr>
              <a:xfrm rot="10800000">
                <a:off x="2264226" y="6363774"/>
                <a:ext cx="165462" cy="620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5AE43C-E100-4458-B0F9-BF18D96D8F20}"/>
              </a:ext>
            </a:extLst>
          </p:cNvPr>
          <p:cNvCxnSpPr/>
          <p:nvPr/>
        </p:nvCxnSpPr>
        <p:spPr>
          <a:xfrm>
            <a:off x="2177142" y="6237499"/>
            <a:ext cx="0" cy="2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2C29C4-19AF-435A-979D-B22CFD171CBF}"/>
              </a:ext>
            </a:extLst>
          </p:cNvPr>
          <p:cNvCxnSpPr/>
          <p:nvPr/>
        </p:nvCxnSpPr>
        <p:spPr>
          <a:xfrm>
            <a:off x="4328159" y="6237499"/>
            <a:ext cx="0" cy="25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7346D0-F8BA-48A2-85EF-7A910C48AE98}"/>
              </a:ext>
            </a:extLst>
          </p:cNvPr>
          <p:cNvGrpSpPr/>
          <p:nvPr/>
        </p:nvGrpSpPr>
        <p:grpSpPr>
          <a:xfrm rot="10800000">
            <a:off x="3701150" y="6244046"/>
            <a:ext cx="566054" cy="276999"/>
            <a:chOff x="2264226" y="6244046"/>
            <a:chExt cx="566054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D25550-E8AC-4DE9-8897-B06585514F73}"/>
                    </a:ext>
                  </a:extLst>
                </p:cNvPr>
                <p:cNvSpPr txBox="1"/>
                <p:nvPr/>
              </p:nvSpPr>
              <p:spPr>
                <a:xfrm>
                  <a:off x="2420971" y="6244046"/>
                  <a:ext cx="2789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9D25550-E8AC-4DE9-8897-B06585514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971" y="6244046"/>
                  <a:ext cx="2789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7F86F51-0948-4FE1-BF4A-1879F87ADF3E}"/>
                </a:ext>
              </a:extLst>
            </p:cNvPr>
            <p:cNvGrpSpPr/>
            <p:nvPr/>
          </p:nvGrpSpPr>
          <p:grpSpPr>
            <a:xfrm>
              <a:off x="2264226" y="6363774"/>
              <a:ext cx="566054" cy="62050"/>
              <a:chOff x="2264226" y="6363774"/>
              <a:chExt cx="566054" cy="6205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3DCDA0C-663A-4504-AFB6-7A15454FF488}"/>
                  </a:ext>
                </a:extLst>
              </p:cNvPr>
              <p:cNvSpPr/>
              <p:nvPr/>
            </p:nvSpPr>
            <p:spPr>
              <a:xfrm>
                <a:off x="2664820" y="6380105"/>
                <a:ext cx="165460" cy="457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79735580-D770-4C8B-964F-DD30A6FD1414}"/>
                  </a:ext>
                </a:extLst>
              </p:cNvPr>
              <p:cNvSpPr/>
              <p:nvPr/>
            </p:nvSpPr>
            <p:spPr>
              <a:xfrm rot="10800000">
                <a:off x="2264226" y="6363774"/>
                <a:ext cx="165462" cy="6204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79A791-F8E3-426A-B340-B52B21F60E60}"/>
                  </a:ext>
                </a:extLst>
              </p:cNvPr>
              <p:cNvSpPr/>
              <p:nvPr/>
            </p:nvSpPr>
            <p:spPr>
              <a:xfrm>
                <a:off x="4133989" y="642582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79A791-F8E3-426A-B340-B52B21F60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989" y="6425823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5BC478D-FF91-43F4-81FE-70BE14EE9CED}"/>
                  </a:ext>
                </a:extLst>
              </p:cNvPr>
              <p:cNvSpPr/>
              <p:nvPr/>
            </p:nvSpPr>
            <p:spPr>
              <a:xfrm>
                <a:off x="1930709" y="6425823"/>
                <a:ext cx="490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A5BC478D-FF91-43F4-81FE-70BE14EE9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709" y="6425823"/>
                <a:ext cx="490262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34BCE18-75AC-49EF-884B-FA887A4E1ACC}"/>
              </a:ext>
            </a:extLst>
          </p:cNvPr>
          <p:cNvSpPr/>
          <p:nvPr/>
        </p:nvSpPr>
        <p:spPr>
          <a:xfrm>
            <a:off x="2177143" y="5486400"/>
            <a:ext cx="2151017" cy="801189"/>
          </a:xfrm>
          <a:custGeom>
            <a:avLst/>
            <a:gdLst>
              <a:gd name="connsiteX0" fmla="*/ 17417 w 2151017"/>
              <a:gd name="connsiteY0" fmla="*/ 722811 h 801189"/>
              <a:gd name="connsiteX1" fmla="*/ 470263 w 2151017"/>
              <a:gd name="connsiteY1" fmla="*/ 566057 h 801189"/>
              <a:gd name="connsiteX2" fmla="*/ 722811 w 2151017"/>
              <a:gd name="connsiteY2" fmla="*/ 261257 h 801189"/>
              <a:gd name="connsiteX3" fmla="*/ 1001486 w 2151017"/>
              <a:gd name="connsiteY3" fmla="*/ 26126 h 801189"/>
              <a:gd name="connsiteX4" fmla="*/ 1193074 w 2151017"/>
              <a:gd name="connsiteY4" fmla="*/ 0 h 801189"/>
              <a:gd name="connsiteX5" fmla="*/ 1402080 w 2151017"/>
              <a:gd name="connsiteY5" fmla="*/ 87086 h 801189"/>
              <a:gd name="connsiteX6" fmla="*/ 1532708 w 2151017"/>
              <a:gd name="connsiteY6" fmla="*/ 365760 h 801189"/>
              <a:gd name="connsiteX7" fmla="*/ 1785257 w 2151017"/>
              <a:gd name="connsiteY7" fmla="*/ 574766 h 801189"/>
              <a:gd name="connsiteX8" fmla="*/ 2116183 w 2151017"/>
              <a:gd name="connsiteY8" fmla="*/ 722811 h 801189"/>
              <a:gd name="connsiteX9" fmla="*/ 2151017 w 2151017"/>
              <a:gd name="connsiteY9" fmla="*/ 801189 h 801189"/>
              <a:gd name="connsiteX10" fmla="*/ 0 w 2151017"/>
              <a:gd name="connsiteY10" fmla="*/ 801189 h 801189"/>
              <a:gd name="connsiteX11" fmla="*/ 17417 w 2151017"/>
              <a:gd name="connsiteY11" fmla="*/ 722811 h 8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51017" h="801189">
                <a:moveTo>
                  <a:pt x="17417" y="722811"/>
                </a:moveTo>
                <a:lnTo>
                  <a:pt x="470263" y="566057"/>
                </a:lnTo>
                <a:lnTo>
                  <a:pt x="722811" y="261257"/>
                </a:lnTo>
                <a:lnTo>
                  <a:pt x="1001486" y="26126"/>
                </a:lnTo>
                <a:lnTo>
                  <a:pt x="1193074" y="0"/>
                </a:lnTo>
                <a:lnTo>
                  <a:pt x="1402080" y="87086"/>
                </a:lnTo>
                <a:lnTo>
                  <a:pt x="1532708" y="365760"/>
                </a:lnTo>
                <a:lnTo>
                  <a:pt x="1785257" y="574766"/>
                </a:lnTo>
                <a:lnTo>
                  <a:pt x="2116183" y="722811"/>
                </a:lnTo>
                <a:lnTo>
                  <a:pt x="2151017" y="801189"/>
                </a:lnTo>
                <a:lnTo>
                  <a:pt x="0" y="801189"/>
                </a:lnTo>
                <a:lnTo>
                  <a:pt x="17417" y="7228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56999888-0A8F-47EF-9CD7-B5A8C3F47F0D}"/>
              </a:ext>
            </a:extLst>
          </p:cNvPr>
          <p:cNvSpPr/>
          <p:nvPr/>
        </p:nvSpPr>
        <p:spPr>
          <a:xfrm rot="19787996">
            <a:off x="3697276" y="5670111"/>
            <a:ext cx="565451" cy="170365"/>
          </a:xfrm>
          <a:prstGeom prst="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3199A34-3CC7-4A8D-9411-8E2E17DABAB7}"/>
                  </a:ext>
                </a:extLst>
              </p:cNvPr>
              <p:cNvSpPr/>
              <p:nvPr/>
            </p:nvSpPr>
            <p:spPr>
              <a:xfrm>
                <a:off x="4040032" y="5284092"/>
                <a:ext cx="776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3199A34-3CC7-4A8D-9411-8E2E17DAB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032" y="5284092"/>
                <a:ext cx="7761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11E60B-CA96-4438-AB38-0685D9F01E8A}"/>
                  </a:ext>
                </a:extLst>
              </p:cNvPr>
              <p:cNvSpPr/>
              <p:nvPr/>
            </p:nvSpPr>
            <p:spPr>
              <a:xfrm>
                <a:off x="4954434" y="5570627"/>
                <a:ext cx="5318444" cy="651525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가 한없이 끝에 도달하기 직전 멈췄을 때</a:t>
                </a:r>
                <a:r>
                  <a:rPr lang="en-US" altLang="ko-KR" dirty="0"/>
                  <a:t>, </a:t>
                </a:r>
              </a:p>
              <a:p>
                <a:pPr algn="ctr"/>
                <a:r>
                  <a:rPr lang="ko-KR" altLang="en-US" dirty="0"/>
                  <a:t>확률은 </a:t>
                </a:r>
                <a:r>
                  <a:rPr lang="en-US" altLang="ko-KR" dirty="0"/>
                  <a:t>1-</a:t>
                </a:r>
                <a:r>
                  <a:rPr lang="el-GR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ko-KR" altLang="en-US" dirty="0"/>
                  <a:t> 가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711E60B-CA96-4438-AB38-0685D9F01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34" y="5570627"/>
                <a:ext cx="5318444" cy="651525"/>
              </a:xfrm>
              <a:prstGeom prst="rect">
                <a:avLst/>
              </a:prstGeom>
              <a:blipFill>
                <a:blip r:embed="rId8"/>
                <a:stretch>
                  <a:fillRect t="-3670" r="-343" b="-12844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08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D2FE2-A508-4C14-8DF3-F4A75F11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점근 분포를 구하는 방법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방</m:t>
                    </m:r>
                  </m:oMath>
                </a14:m>
                <a:r>
                  <a:rPr lang="ko-KR" altLang="en-US" sz="2000" dirty="0"/>
                  <a:t>법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확률유계인</a:t>
                </a:r>
                <a:r>
                  <a:rPr lang="ko-KR" altLang="en-US" sz="2000" dirty="0"/>
                  <a:t> 확률변수라고 정의하고</a:t>
                </a:r>
                <a:r>
                  <a:rPr lang="en-US" altLang="ko-KR" sz="2000" dirty="0"/>
                  <a:t>, </a:t>
                </a:r>
                <a:br>
                  <a:rPr lang="en-US" altLang="ko-KR" sz="2000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한해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인 함수이다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한해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 확률 유계일 때 한해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B72D613-F730-488F-80B7-472071D98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89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868</Words>
  <Application>Microsoft Office PowerPoint</Application>
  <PresentationFormat>와이드스크린</PresentationFormat>
  <Paragraphs>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분포수렴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분포수렴</dc:title>
  <dc:creator>Kwon JongIk</dc:creator>
  <cp:lastModifiedBy>Kwon JongIk</cp:lastModifiedBy>
  <cp:revision>16</cp:revision>
  <dcterms:created xsi:type="dcterms:W3CDTF">2019-12-30T13:39:58Z</dcterms:created>
  <dcterms:modified xsi:type="dcterms:W3CDTF">2019-12-30T17:15:06Z</dcterms:modified>
</cp:coreProperties>
</file>