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99B9F-E002-4B07-8366-85E21D66A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C59C8B-A96E-4BC8-BCDF-C5D5BC1F4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5652C-01C2-40B7-9AE6-FD08E4FA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EA10-2EF3-4CE5-B03D-7DBADFCEBC9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0F360-4716-446C-8FFA-24D266B2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F2FB2-312D-48A1-91AD-27A6FDF0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BADC-BFC5-4470-AC1F-F6FB3A4A6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5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35649-6EFA-417D-8020-185C84FD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5D9A94-A448-4655-9288-67C8DA1DE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7E39F-AA91-4FA9-95DD-8141C9EA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EA10-2EF3-4CE5-B03D-7DBADFCEBC9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B7F9A-1B44-4F5C-BEE3-0E7BBA21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869B9-39C0-4D41-9E30-69D16863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BADC-BFC5-4470-AC1F-F6FB3A4A6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80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211E35-8124-43EE-A497-A1D15C4F4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FA5805-DAEF-444D-8479-EA1BD5A1F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6B259-C729-4C94-90F8-5E2786A7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EA10-2EF3-4CE5-B03D-7DBADFCEBC9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FFEC3-9EA1-4B2C-AA3F-F497547C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480D0-BB98-48F5-B33D-4CA956A9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BADC-BFC5-4470-AC1F-F6FB3A4A6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AB093-E6E4-4079-9041-D07483D4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0A8F0-0105-4BD7-8A57-8ACEEAC54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18C703-F0E2-4395-8ED0-4E06BFCE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EA10-2EF3-4CE5-B03D-7DBADFCEBC9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09FEE-3938-4C38-8CAF-3F461BD5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124620-C893-4B8D-9142-DF94A5FD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BADC-BFC5-4470-AC1F-F6FB3A4A6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86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DA5B2-3354-4743-97B8-AD86D680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155470-C80B-4150-BB11-1BA4F559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A26B9-8641-4B4C-9D5D-AD8936BD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EA10-2EF3-4CE5-B03D-7DBADFCEBC9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BC2056-C74E-46F0-B002-A4583D7E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E36E8-51BE-49AB-9202-D24BDC50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BADC-BFC5-4470-AC1F-F6FB3A4A6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38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AFBA7-1D6A-4BDF-992E-90DAF43E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7F5C7F-1157-4E8B-B5A9-58BDE08EB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AB045B-E2A8-4403-BAB5-C1AF7ECCC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24D685-276A-4F88-94DD-FA3AC918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EA10-2EF3-4CE5-B03D-7DBADFCEBC9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3C1E7C-8F70-40FF-A836-99E48C999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35C2CE-B57A-440F-A61F-D912BB17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BADC-BFC5-4470-AC1F-F6FB3A4A6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64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65FC5-F71A-42F3-A595-C4DA7F18B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CF6DF-0ED2-43AE-8DC7-7DCDE3723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59232E-C6D1-4AEC-93B1-C3A5D8383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E403AE-DE2D-4C61-A956-A20CBAA5D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446254-A5D2-45F4-B121-246C3033B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3A43A8-A7C7-4EC0-93B8-1C11194C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EA10-2EF3-4CE5-B03D-7DBADFCEBC9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F514E8-5713-4E6E-AF1F-EC518282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FB40BB-52F4-4C7E-BA0C-6B80DA81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BADC-BFC5-4470-AC1F-F6FB3A4A6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3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3B475-18C6-4D36-8E8B-5954A8FC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285834-9BBD-4EAB-B673-B0CE8A16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EA10-2EF3-4CE5-B03D-7DBADFCEBC9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21BC82-71D1-48BD-B30A-F17A2767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A23AFC-4BD1-4C3B-9ABA-657FFE97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BADC-BFC5-4470-AC1F-F6FB3A4A6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32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278C58-C367-4098-A49B-B3DADEE0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EA10-2EF3-4CE5-B03D-7DBADFCEBC9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F944AE-566B-42D2-B9CA-73A90435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B4F9C0-C6A3-4C3E-A353-67310006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BADC-BFC5-4470-AC1F-F6FB3A4A6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3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72134-606D-4E74-AEF0-1F177624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9CE69-0C4C-4873-8CC3-255195F48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3BD5C-8B39-4ED0-86DF-C0F31E5EE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07F9A4-024C-4E93-B70B-BE4D6046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EA10-2EF3-4CE5-B03D-7DBADFCEBC9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A5B4FA-4F7A-4586-A949-13BCA212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4C9EAD-01F1-4345-AAA3-1AAF91B6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BADC-BFC5-4470-AC1F-F6FB3A4A6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34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114AA-AE4A-4706-AB59-8B580711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2A4D91-5483-4801-AFBB-0ED6C4B15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AC7E11-6E97-44E9-ADCB-3545561A6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519C75-5906-440C-85C5-D7997309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EA10-2EF3-4CE5-B03D-7DBADFCEBC9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9DB19-05D4-44BA-9423-8C99362C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309F7B-FBFB-4805-BC77-E3045999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BADC-BFC5-4470-AC1F-F6FB3A4A6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61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158F58-1BEE-4136-A023-2D30EA25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BA9603-A82D-48E8-BD77-A4D1CBBD9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6F613-3F51-43DF-96B3-7BAB4E498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8EA10-2EF3-4CE5-B03D-7DBADFCEBC9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BCF77-1C48-49CD-AC8B-4FB06C7E2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076E0-12D2-4920-88EA-24D5627B5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5BADC-BFC5-4470-AC1F-F6FB3A4A6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5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3A08C-BBB0-4811-AF67-AC2F63BC2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ko-KR" altLang="en-US" dirty="0" err="1"/>
              <a:t>모수의</a:t>
            </a:r>
            <a:r>
              <a:rPr lang="ko-KR" altLang="en-US" dirty="0"/>
              <a:t> </a:t>
            </a:r>
            <a:r>
              <a:rPr lang="ko-KR" altLang="en-US" dirty="0" err="1"/>
              <a:t>충분통계량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F626C6-8075-4407-9790-945A65CB09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381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DF8C0-2C8C-478F-AB59-59067973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0A5973-3CBF-427B-9D0A-1325F07B5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여러 개 </a:t>
                </a:r>
                <a:r>
                  <a:rPr lang="ko-KR" altLang="en-US" sz="2000" dirty="0" err="1"/>
                  <a:t>모수에</a:t>
                </a:r>
                <a:r>
                  <a:rPr lang="ko-KR" altLang="en-US" sz="2000" dirty="0"/>
                  <a:t> 대한 여러 개 확률변수의 </a:t>
                </a:r>
                <a:r>
                  <a:rPr lang="ko-KR" altLang="en-US" sz="2000" dirty="0" err="1"/>
                  <a:t>완비충분통계량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결과가 발생하면 </a:t>
                </a:r>
                <a:r>
                  <a:rPr lang="en-US" altLang="ko-KR" sz="2000" dirty="0"/>
                  <a:t>1, </a:t>
                </a:r>
                <a:r>
                  <a:rPr lang="ko-KR" altLang="en-US" sz="2000" dirty="0"/>
                  <a:t>아니면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인 이항분포를 </a:t>
                </a:r>
                <a:r>
                  <a:rPr lang="en-US" altLang="ko-KR" sz="2000" dirty="0"/>
                  <a:t>j</a:t>
                </a:r>
                <a:r>
                  <a:rPr lang="ko-KR" altLang="en-US" sz="2000" dirty="0"/>
                  <a:t>번 시행한 결과에 대한 다항분포를</a:t>
                </a:r>
                <a:endParaRPr lang="en-US" altLang="ko-KR" sz="2000" dirty="0"/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ko-KR" alt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라 하고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ko-KR" sz="18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ko-KR" alt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800" dirty="0"/>
                  <a:t> = 1-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일때</a:t>
                </a:r>
                <a:br>
                  <a:rPr lang="en-US" altLang="ko-KR" sz="1800" dirty="0"/>
                </a:br>
                <a:endParaRPr lang="en-US" altLang="ko-KR" sz="1800" dirty="0"/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⃗"/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8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1800" dirty="0"/>
                  <a:t>) =</a:t>
                </a:r>
                <a:r>
                  <a:rPr lang="ko-KR" alt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8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ko-KR" altLang="en-US" sz="1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ko-KR" sz="1800" dirty="0" smtClean="0"/>
                                              <m:t>1-</m:t>
                                            </m:r>
                                            <m:nary>
                                              <m:naryPr>
                                                <m:chr m:val="∑"/>
                                                <m:supHide m:val="on"/>
                                                <m:ctrlPr>
                                                  <a:rPr lang="en-US" altLang="ko-KR" sz="1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≠</m:t>
                                                </m:r>
                                                <m: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  <m:sup/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ko-KR" altLang="en-US" sz="18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nary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d>
                            <m:sSub>
                              <m:sSubPr>
                                <m:ctrlP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1800" dirty="0" smtClean="0"/>
                                  <m:t>1−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ko-KR" alt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(1)  </a:t>
                </a:r>
                <a:r>
                  <a:rPr lang="ko-KR" altLang="en-US" sz="1800" dirty="0"/>
                  <a:t>이 때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i="1" dirty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=1,2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는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ko-KR" altLang="en-US" sz="1800" dirty="0"/>
                  <a:t>에 대한 </a:t>
                </a:r>
                <a:r>
                  <a:rPr lang="ko-KR" altLang="en-US" sz="1800" dirty="0" err="1"/>
                  <a:t>결합완비충분통계량이다</a:t>
                </a:r>
                <a:r>
                  <a:rPr lang="en-US" altLang="ko-KR" sz="1800" dirty="0"/>
                  <a:t>. 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(2) </a:t>
                </a:r>
                <a:r>
                  <a:rPr lang="ko-KR" altLang="en-US" sz="1800" dirty="0"/>
                  <a:t>이 때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800" dirty="0"/>
                  <a:t>는 베르누이</a:t>
                </a:r>
                <a:r>
                  <a:rPr lang="en-US" altLang="ko-KR" sz="1800" dirty="0"/>
                  <a:t>(n,</a:t>
                </a:r>
                <a:r>
                  <a:rPr lang="ko-KR" alt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800" dirty="0"/>
                  <a:t>)</a:t>
                </a:r>
                <a:r>
                  <a:rPr lang="ko-KR" altLang="en-US" sz="1800" dirty="0"/>
                  <a:t>를 각각 따르고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이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800" dirty="0"/>
                  <a:t>의 </a:t>
                </a:r>
                <a:r>
                  <a:rPr lang="en-US" altLang="ko-KR" sz="1800" dirty="0"/>
                  <a:t>MVUE</a:t>
                </a:r>
                <a:r>
                  <a:rPr lang="ko-KR" altLang="en-US" sz="18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800" dirty="0"/>
                  <a:t>의 함수인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이다</a:t>
                </a:r>
                <a:r>
                  <a:rPr lang="en-US" altLang="ko-KR" sz="18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0A5973-3CBF-427B-9D0A-1325F07B5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5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DF8C0-2C8C-478F-AB59-59067973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0A5973-3CBF-427B-9D0A-1325F07B5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여러 개 </a:t>
                </a:r>
                <a:r>
                  <a:rPr lang="ko-KR" altLang="en-US" sz="2000" dirty="0" err="1"/>
                  <a:t>모수에</a:t>
                </a:r>
                <a:r>
                  <a:rPr lang="ko-KR" altLang="en-US" sz="2000" dirty="0"/>
                  <a:t> 대한 여러 개 확률변수의 </a:t>
                </a:r>
                <a:r>
                  <a:rPr lang="ko-KR" altLang="en-US" sz="2000" dirty="0" err="1"/>
                  <a:t>완비충분통계량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ko-KR" altLang="en-US" sz="2000" dirty="0"/>
                  <a:t>에 대해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ko-KR" altLang="en-US" sz="2000" dirty="0"/>
                  <a:t>을 구하면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ko-KR" altLang="en-US" sz="2000" dirty="0"/>
                  <a:t>의 </a:t>
                </a:r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추정량은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이를 이용하여 </a:t>
                </a:r>
                <a:r>
                  <a:rPr lang="ko-KR" altLang="en-US" sz="2000" dirty="0" err="1"/>
                  <a:t>기댓값을</a:t>
                </a:r>
                <a:r>
                  <a:rPr lang="ko-KR" altLang="en-US" sz="2000" dirty="0"/>
                  <a:t> 구하면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200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2000" dirty="0"/>
                  <a:t>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2000" dirty="0"/>
                  <a:t>]]</a:t>
                </a:r>
                <a:br>
                  <a:rPr lang="en-US" altLang="ko-KR" sz="2000" dirty="0"/>
                </a:b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E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𝑛𝑌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20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2000" dirty="0"/>
                  <a:t>)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br>
                  <a:rPr lang="en-US" altLang="ko-KR" sz="2000" b="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ko-KR" sz="2000" b="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ko-KR" sz="2000" b="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따라서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2000" b="0" dirty="0"/>
                  <a:t> </a:t>
                </a:r>
                <a:r>
                  <a:rPr lang="ko-KR" altLang="en-US" sz="2000" b="0" dirty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ko-KR" altLang="en-US" sz="2000" b="0" dirty="0"/>
                  <a:t>에 대한 </a:t>
                </a:r>
                <a:r>
                  <a:rPr lang="en-US" altLang="ko-KR" sz="2000" b="0" dirty="0"/>
                  <a:t>MVUE</a:t>
                </a:r>
                <a:r>
                  <a:rPr lang="ko-KR" altLang="en-US" sz="2000" b="0" dirty="0"/>
                  <a:t>이다</a:t>
                </a:r>
                <a:r>
                  <a:rPr lang="en-US" altLang="ko-KR" sz="2000" b="0"/>
                  <a:t>.</a:t>
                </a:r>
                <a:endParaRPr lang="en-US" altLang="ko-KR" sz="2000" b="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0A5973-3CBF-427B-9D0A-1325F07B5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89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DF8C0-2C8C-478F-AB59-59067973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0A5973-3CBF-427B-9D0A-1325F07B5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ko-KR" altLang="en-US" sz="2000" dirty="0"/>
                  <a:t>다중 </a:t>
                </a:r>
                <a:r>
                  <a:rPr lang="ko-KR" altLang="en-US" sz="2000" dirty="0" err="1"/>
                  <a:t>모수의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결합충분통계량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sz="2000" dirty="0"/>
                  <a:t>고 할 때 </a:t>
                </a:r>
                <a:r>
                  <a:rPr lang="en-US" altLang="ko-KR" sz="2000" dirty="0"/>
                  <a:t>pdf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를 갖는 분포에서 추출한 확률변수이다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…,</m:t>
                                  </m:r>
                                  <m:sSub>
                                    <m:sSubPr>
                                      <m:ctrl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ko-KR" sz="2000" dirty="0"/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…,</m:t>
                                  </m:r>
                                  <m:sSub>
                                    <m:sSubPr>
                                      <m:ctrl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인 확률벡터라고 할 때 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ko-KR" altLang="en-US" sz="2000" dirty="0"/>
                  <a:t>이라고 할 때</a:t>
                </a:r>
                <a:r>
                  <a:rPr lang="en-US" altLang="ko-KR" sz="2000" dirty="0"/>
                  <a:t>, Y</a:t>
                </a:r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다변량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PDF </a:t>
                </a:r>
                <a:r>
                  <a:rPr lang="ko-KR" altLang="en-US" sz="2000" dirty="0"/>
                  <a:t>또는 </a:t>
                </a:r>
                <a:r>
                  <a:rPr lang="en-US" altLang="ko-KR" sz="2000" dirty="0"/>
                  <a:t>PMF</a:t>
                </a:r>
                <a:r>
                  <a:rPr lang="ko-KR" altLang="en-US" sz="2000" dirty="0"/>
                  <a:t>를 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</m:oMath>
                </a14:m>
                <a:r>
                  <a:rPr lang="ko-KR" altLang="en-US" sz="2000" dirty="0"/>
                  <a:t> 라고 정의할 때</a:t>
                </a:r>
                <a:br>
                  <a:rPr lang="en-US" altLang="ko-KR" sz="2000" dirty="0"/>
                </a:b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⃗"/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이면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ko-KR" altLang="en-US" sz="2000" dirty="0">
                    <a:solidFill>
                      <a:srgbClr val="FF0000"/>
                    </a:solidFill>
                  </a:rPr>
                  <a:t>를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ko-KR" altLang="en-US" sz="2000" dirty="0">
                    <a:solidFill>
                      <a:srgbClr val="FF0000"/>
                    </a:solidFill>
                  </a:rPr>
                  <a:t>에 대한 </a:t>
                </a:r>
                <a:r>
                  <a:rPr lang="ko-KR" altLang="en-US" sz="2000" dirty="0" err="1">
                    <a:solidFill>
                      <a:srgbClr val="FF0000"/>
                    </a:solidFill>
                  </a:rPr>
                  <a:t>결합충분통계량</a:t>
                </a:r>
                <a:r>
                  <a:rPr lang="ko-KR" altLang="en-US" sz="2000" dirty="0"/>
                  <a:t> 이라고 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 err="1"/>
                  <a:t>다변량의</a:t>
                </a:r>
                <a:r>
                  <a:rPr lang="ko-KR" altLang="en-US" sz="2000" dirty="0"/>
                  <a:t> 경우에도 인수분해 정리가 적용된다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e>
                    </m:nary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ko-KR" altLang="en-US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ko-KR" altLang="en-US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 일 때 한해 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ko-KR" altLang="en-US" sz="2000" dirty="0"/>
                  <a:t>에 대한 </a:t>
                </a:r>
                <a:r>
                  <a:rPr lang="ko-KR" altLang="en-US" sz="2000" dirty="0" err="1">
                    <a:solidFill>
                      <a:srgbClr val="FF0000"/>
                    </a:solidFill>
                  </a:rPr>
                  <a:t>결합충분통계량</a:t>
                </a:r>
                <a:r>
                  <a:rPr lang="ko-KR" altLang="en-US" sz="2000" dirty="0" err="1"/>
                  <a:t>이다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0A5973-3CBF-427B-9D0A-1325F07B5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2241" b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08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DF8C0-2C8C-478F-AB59-59067973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0A5973-3CBF-427B-9D0A-1325F07B5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완비족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ko-KR" altLang="en-US" sz="2000" dirty="0"/>
                  <a:t>일 때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ko-KR" altLang="en-US" sz="2000" dirty="0"/>
                  <a:t>에 대해 의존하는 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개의 확률 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에 대하여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2000" dirty="0"/>
                  <a:t>);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altLang="ko-KR" sz="2000" dirty="0"/>
                  <a:t>} </a:t>
                </a:r>
                <a:r>
                  <a:rPr lang="ko-KR" altLang="en-US" sz="2000" dirty="0"/>
                  <a:t>인 분포족을 정의하자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어떤 함수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에 대해 그 </a:t>
                </a:r>
                <a:r>
                  <a:rPr lang="ko-KR" altLang="en-US" sz="2000" dirty="0" err="1"/>
                  <a:t>기댓값</a:t>
                </a:r>
                <a:r>
                  <a:rPr lang="ko-KR" altLang="en-US" sz="2000" dirty="0"/>
                  <a:t> 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성립하는 유일한 경우가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= 0</a:t>
                </a:r>
                <a:r>
                  <a:rPr lang="ko-KR" altLang="en-US" sz="2000" dirty="0"/>
                  <a:t>인 경우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이는 완비족이다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관심 </a:t>
                </a:r>
                <a:r>
                  <a:rPr lang="ko-KR" altLang="en-US" sz="2000" dirty="0" err="1"/>
                  <a:t>모수를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g(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하고 하고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ko-KR" altLang="en-US" sz="2000" dirty="0"/>
                  <a:t>에 대한 </a:t>
                </a:r>
                <a:r>
                  <a:rPr lang="ko-KR" altLang="en-US" sz="2000" dirty="0" err="1"/>
                  <a:t>완비충분통계량</a:t>
                </a:r>
                <a:r>
                  <a:rPr lang="ko-KR" altLang="en-US" sz="2000" dirty="0"/>
                  <a:t> 벡터라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T(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를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ko-KR" altLang="en-US" sz="2000" dirty="0"/>
                  <a:t>에 대한 함수의 벡터라고 한다면</a:t>
                </a:r>
                <a:r>
                  <a:rPr lang="en-US" altLang="ko-KR" sz="2000" dirty="0"/>
                  <a:t>, 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ko-KR" altLang="en-US" sz="2000" dirty="0"/>
                  <a:t>는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</m:oMath>
                </a14:m>
                <a:r>
                  <a:rPr lang="ko-KR" altLang="en-US" sz="2000" dirty="0"/>
                  <a:t>에 대한 유일한 </a:t>
                </a:r>
                <a:r>
                  <a:rPr lang="en-US" altLang="ko-KR" sz="2000" dirty="0"/>
                  <a:t>MVUE </a:t>
                </a:r>
                <a:r>
                  <a:rPr lang="ko-KR" altLang="en-US" sz="2000" dirty="0"/>
                  <a:t>벡터이다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0A5973-3CBF-427B-9D0A-1325F07B5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 r="-1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10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DF8C0-2C8C-478F-AB59-59067973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0A5973-3CBF-427B-9D0A-1325F07B5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sz="2000" dirty="0"/>
                  <a:t>지수족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일 때</a:t>
                </a:r>
                <a:r>
                  <a:rPr lang="en-US" altLang="ko-KR" sz="2000" dirty="0"/>
                  <a:t>, X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/>
                  <a:t>pdf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를 가지는 확률변수라고 하자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이 때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형태로 나타나는 </a:t>
                </a:r>
                <a:r>
                  <a:rPr lang="en-US" altLang="ko-KR" sz="2000" dirty="0"/>
                  <a:t>pdf </a:t>
                </a:r>
                <a:r>
                  <a:rPr lang="ko-KR" altLang="en-US" sz="2000" dirty="0"/>
                  <a:t>또는 </a:t>
                </a:r>
                <a:r>
                  <a:rPr lang="en-US" altLang="ko-KR" sz="2000" dirty="0" err="1"/>
                  <a:t>pmf</a:t>
                </a:r>
                <a:r>
                  <a:rPr lang="ko-KR" altLang="en-US" sz="2000" dirty="0"/>
                  <a:t>를 가지는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분포를 지수류에 속한다고 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위의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에 대하여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e>
                    </m:nary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)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)</m:t>
                                </m:r>
                              </m:e>
                            </m:nary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인 결합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에서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)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)</m:t>
                                </m:r>
                              </m:e>
                            </m:nary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𝑛𝑞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때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),</m:t>
                        </m:r>
                      </m:e>
                    </m:nary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e>
                    </m:nary>
                  </m:oMath>
                </a14:m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는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000" dirty="0"/>
                  <a:t> 각각의 </a:t>
                </a:r>
                <a:r>
                  <a:rPr lang="ko-KR" altLang="en-US" sz="2000" dirty="0" err="1"/>
                  <a:t>모수에</a:t>
                </a:r>
                <a:r>
                  <a:rPr lang="ko-KR" altLang="en-US" sz="2000" dirty="0"/>
                  <a:t> 대한 각각의 </a:t>
                </a:r>
                <a:r>
                  <a:rPr lang="ko-KR" altLang="en-US" sz="2000" dirty="0" err="1">
                    <a:solidFill>
                      <a:srgbClr val="FF0000"/>
                    </a:solidFill>
                  </a:rPr>
                  <a:t>결합충분통계량</a:t>
                </a:r>
                <a:r>
                  <a:rPr lang="ko-KR" altLang="en-US" sz="2000" dirty="0" err="1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0A5973-3CBF-427B-9D0A-1325F07B5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101" b="-5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83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DF8C0-2C8C-478F-AB59-59067973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0A5973-3CBF-427B-9D0A-1325F07B5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sz="2000" dirty="0"/>
                  <a:t>지수족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일 때</a:t>
                </a:r>
                <a:r>
                  <a:rPr lang="en-US" altLang="ko-KR" sz="2000" dirty="0"/>
                  <a:t>, X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/>
                  <a:t>pdf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를 가지는 확률변수라고 하자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이 때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형태로 나타나는 </a:t>
                </a:r>
                <a:r>
                  <a:rPr lang="en-US" altLang="ko-KR" sz="2000" dirty="0"/>
                  <a:t>pdf </a:t>
                </a:r>
                <a:r>
                  <a:rPr lang="ko-KR" altLang="en-US" sz="2000" dirty="0"/>
                  <a:t>또는 </a:t>
                </a:r>
                <a:r>
                  <a:rPr lang="en-US" altLang="ko-KR" sz="2000" dirty="0" err="1"/>
                  <a:t>pmf</a:t>
                </a:r>
                <a:r>
                  <a:rPr lang="ko-KR" altLang="en-US" sz="2000" dirty="0"/>
                  <a:t>를 가지는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분포를 지수류에 속한다고 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위의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에 대하여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e>
                    </m:nary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)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)</m:t>
                                </m:r>
                              </m:e>
                            </m:nary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인 결합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에서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)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)</m:t>
                                </m:r>
                              </m:e>
                            </m:nary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𝑛𝑞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때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),</m:t>
                        </m:r>
                      </m:e>
                    </m:nary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e>
                    </m:nary>
                  </m:oMath>
                </a14:m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는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000" dirty="0"/>
                  <a:t> 각각의 </a:t>
                </a:r>
                <a:r>
                  <a:rPr lang="ko-KR" altLang="en-US" sz="2000" dirty="0" err="1"/>
                  <a:t>모수에</a:t>
                </a:r>
                <a:r>
                  <a:rPr lang="ko-KR" altLang="en-US" sz="2000" dirty="0"/>
                  <a:t> 대한 각각의 </a:t>
                </a:r>
                <a:r>
                  <a:rPr lang="ko-KR" altLang="en-US" sz="2000" dirty="0" err="1">
                    <a:solidFill>
                      <a:srgbClr val="FF0000"/>
                    </a:solidFill>
                  </a:rPr>
                  <a:t>결합충분통계량</a:t>
                </a:r>
                <a:r>
                  <a:rPr lang="ko-KR" altLang="en-US" sz="2000" dirty="0" err="1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0A5973-3CBF-427B-9D0A-1325F07B5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101" b="-5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67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DF8C0-2C8C-478F-AB59-59067973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0A5973-3CBF-427B-9D0A-1325F07B5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지수족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3. </a:t>
                </a:r>
                <a:r>
                  <a:rPr lang="ko-KR" altLang="en-US" sz="2000" dirty="0"/>
                  <a:t>위에서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ko-KR" altLang="en-US" sz="2000" dirty="0"/>
                  <a:t>를 </a:t>
                </a:r>
                <a:r>
                  <a:rPr lang="en-US" altLang="ko-KR" sz="2000" dirty="0"/>
                  <a:t>k</a:t>
                </a:r>
                <a:r>
                  <a:rPr lang="ko-KR" altLang="en-US" sz="2000" dirty="0"/>
                  <a:t>차원의 확률 벡터임을 가정하고</a:t>
                </a:r>
                <a:r>
                  <a:rPr lang="en-US" altLang="ko-KR" sz="2000" dirty="0"/>
                  <a:t>, k</a:t>
                </a:r>
                <a:r>
                  <a:rPr lang="ko-KR" altLang="en-US" sz="2000" dirty="0"/>
                  <a:t>차원까지 분포를 확장하면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000" dirty="0">
                    <a:latin typeface="+mn-ea"/>
                  </a:rPr>
                  <a:t>인 확률 벡터라고 할 때</a:t>
                </a:r>
                <a:r>
                  <a:rPr lang="en-US" altLang="ko-KR" sz="2000" dirty="0">
                    <a:latin typeface="+mn-ea"/>
                  </a:rPr>
                  <a:t>, 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인 </a:t>
                </a:r>
                <a:r>
                  <a:rPr lang="ko-KR" altLang="en-US" sz="2000" dirty="0" err="1"/>
                  <a:t>다변량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가 정의된다면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e>
                    </m:nary>
                  </m:oMath>
                </a14:m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 dirty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=1,2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1400" dirty="0"/>
                  <a:t>)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는 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ko-KR" altLang="en-US" sz="2000" dirty="0"/>
                  <a:t>의 각 </a:t>
                </a:r>
                <a:r>
                  <a:rPr lang="ko-KR" altLang="en-US" sz="2000" dirty="0" err="1"/>
                  <a:t>모수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j</a:t>
                </a:r>
                <a:r>
                  <a:rPr lang="ko-KR" altLang="en-US" sz="2000" dirty="0"/>
                  <a:t>에 대한 </a:t>
                </a:r>
                <a:r>
                  <a:rPr lang="en-US" altLang="ko-KR" sz="2000" dirty="0"/>
                  <a:t>j</a:t>
                </a:r>
                <a:r>
                  <a:rPr lang="ko-KR" altLang="en-US" sz="2000" dirty="0"/>
                  <a:t>번째 </a:t>
                </a:r>
                <a:r>
                  <a:rPr lang="ko-KR" altLang="en-US" sz="2000" dirty="0" err="1"/>
                  <a:t>완비충분통계량이</a:t>
                </a:r>
                <a:r>
                  <a:rPr lang="ko-KR" altLang="en-US" sz="2000" dirty="0"/>
                  <a:t> 된다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0A5973-3CBF-427B-9D0A-1325F07B5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41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DF8C0-2C8C-478F-AB59-59067973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0A5973-3CBF-427B-9D0A-1325F07B5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sz="2000" dirty="0"/>
                  <a:t>지수족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4.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다음의 조건까지 만족하면 정칙지수류라고 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범위는 </a:t>
                </a:r>
                <a:r>
                  <a:rPr lang="ko-KR" altLang="en-US" sz="2000" dirty="0" err="1"/>
                  <a:t>모수</a:t>
                </a:r>
                <a:r>
                  <a:rPr lang="ko-KR" altLang="en-US" sz="2000" dirty="0"/>
                  <a:t> 벡터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ko-KR" altLang="en-US" sz="2000" dirty="0"/>
                  <a:t>에 의존하지 않는다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ko-KR" altLang="en-US" sz="2000" dirty="0"/>
                  <a:t>는 공집합이 아닌 </a:t>
                </a:r>
                <a:r>
                  <a:rPr lang="en-US" altLang="ko-KR" sz="2000" dirty="0"/>
                  <a:t>m</a:t>
                </a:r>
                <a:r>
                  <a:rPr lang="ko-KR" altLang="en-US" sz="2000" dirty="0"/>
                  <a:t>차원 공간이다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 dirty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=1,2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2000" dirty="0"/>
                  <a:t>에 대해서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는 서로 독립이고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연속이다</a:t>
                </a:r>
                <a:r>
                  <a:rPr lang="en-US" altLang="ko-KR" sz="2000" dirty="0"/>
                  <a:t>. 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:r>
                  <a:rPr lang="ko-KR" altLang="en-US" sz="2000" dirty="0"/>
                  <a:t>분포의 유형에 따라 다음을 만족한다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X</a:t>
                </a:r>
                <a:r>
                  <a:rPr lang="ko-KR" altLang="en-US" sz="2000" dirty="0"/>
                  <a:t>가 </a:t>
                </a:r>
                <a:r>
                  <a:rPr lang="ko-KR" altLang="en-US" sz="2000" dirty="0" err="1"/>
                  <a:t>연속형일</a:t>
                </a:r>
                <a:r>
                  <a:rPr lang="ko-KR" altLang="en-US" sz="2000" dirty="0"/>
                  <a:t> 경우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 dirty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=1,2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2000" dirty="0"/>
                  <a:t>에 대해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</m:oMath>
                </a14:m>
                <a:r>
                  <a:rPr lang="ko-KR" altLang="en-US" sz="2000" dirty="0"/>
                  <a:t>의</a:t>
                </a:r>
                <a:r>
                  <a:rPr lang="en-US" altLang="ko-KR" sz="2000" dirty="0"/>
                  <a:t> m</a:t>
                </a:r>
                <a:r>
                  <a:rPr lang="ko-KR" altLang="en-US" sz="2000" dirty="0"/>
                  <a:t>차 도함수는 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구간 </a:t>
                </a:r>
                <a:r>
                  <a:rPr lang="en-US" altLang="ko-KR" sz="2000" dirty="0"/>
                  <a:t>a&lt;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ko-KR" sz="2000" dirty="0"/>
                  <a:t>&lt;b</a:t>
                </a:r>
                <a:r>
                  <a:rPr lang="ko-KR" altLang="en-US" sz="2000" dirty="0"/>
                  <a:t>에서 연속이고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ko-KR" altLang="en-US" sz="2000" dirty="0" err="1"/>
                  <a:t>선형동차함수가</a:t>
                </a:r>
                <a:r>
                  <a:rPr lang="ko-KR" altLang="en-US" sz="2000" dirty="0"/>
                  <a:t> 존재하지 않으며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2000" dirty="0"/>
                  <a:t>는 </a:t>
                </a:r>
                <a:r>
                  <a:rPr lang="en-US" altLang="ko-KR" sz="2000" dirty="0"/>
                  <a:t>a&lt;x&lt;b</a:t>
                </a:r>
                <a:r>
                  <a:rPr lang="ko-KR" altLang="en-US" sz="2000" dirty="0"/>
                  <a:t>에 대해 연속이다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(2) X</a:t>
                </a:r>
                <a:r>
                  <a:rPr lang="ko-KR" altLang="en-US" sz="2000" dirty="0"/>
                  <a:t>가 </a:t>
                </a:r>
                <a:r>
                  <a:rPr lang="ko-KR" altLang="en-US" sz="2000" dirty="0" err="1"/>
                  <a:t>이산형일</a:t>
                </a:r>
                <a:r>
                  <a:rPr lang="ko-KR" altLang="en-US" sz="2000" dirty="0"/>
                  <a:t> 경우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 dirty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=1,2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2000" dirty="0"/>
                  <a:t>에 대해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</m:oMath>
                </a14:m>
                <a:r>
                  <a:rPr lang="ko-KR" altLang="en-US" sz="2000" dirty="0"/>
                  <a:t> 범위 </a:t>
                </a:r>
                <a:r>
                  <a:rPr lang="en-US" altLang="ko-KR" sz="2000" dirty="0"/>
                  <a:t>S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에 대한 함수이다</a:t>
                </a:r>
                <a:r>
                  <a:rPr lang="en-US" altLang="ko-KR" sz="2000" dirty="0"/>
                  <a:t>.</a:t>
                </a:r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0A5973-3CBF-427B-9D0A-1325F07B5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84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DF8C0-2C8C-478F-AB59-59067973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0A5973-3CBF-427B-9D0A-1325F07B5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ko-KR" altLang="en-US" sz="2000" dirty="0"/>
                  <a:t>다중 </a:t>
                </a:r>
                <a:r>
                  <a:rPr lang="ko-KR" altLang="en-US" sz="2000" dirty="0" err="1"/>
                  <a:t>모수의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결합충분통계량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ko-KR" altLang="en-US" sz="2000" dirty="0"/>
                  <a:t>라고 할 때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en-US" altLang="ko-KR" sz="2000" dirty="0"/>
                  <a:t>pdf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을 갖는 분포에서 추출한 확률표본이라고 하자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1) 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을 </a:t>
                </a:r>
                <a:r>
                  <a:rPr lang="ko-KR" altLang="en-US" sz="2000" dirty="0" err="1"/>
                  <a:t>순서통계량이라고</a:t>
                </a:r>
                <a:r>
                  <a:rPr lang="ko-KR" altLang="en-US" sz="2000" dirty="0"/>
                  <a:t> 할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의 결합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는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ko-KR" altLang="en-US" sz="2000" dirty="0"/>
                          <m:t> 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&lt;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&lt;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&lt;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457200" indent="-457200">
                  <a:buAutoNum type="arabicPeriod" startAt="2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000" dirty="0"/>
                          <m:t>) </m:t>
                        </m:r>
                      </m:e>
                    </m:nary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위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를 수정하면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func>
                              <m:func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func>
                              <m:func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−2)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func>
                              <m:funcPr>
                                <m:ctrlPr>
                                  <a:rPr lang="en-US" altLang="ko-KR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func>
                              <m:funcPr>
                                <m:ctrlPr>
                                  <a:rPr lang="en-US" altLang="ko-KR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−2)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 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일 </a:t>
                </a:r>
                <a:r>
                  <a:rPr lang="ko-KR" altLang="en-US" sz="2000" dirty="0" err="1"/>
                  <a:t>떄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ko-KR" sz="2000" dirty="0"/>
                  <a:t>&lt;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ko-KR" altLang="en-US" sz="2000" dirty="0"/>
                  <a:t>의 각 요소는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ko-KR" altLang="en-US" sz="2000" dirty="0"/>
                  <a:t>에 대한 </a:t>
                </a:r>
                <a:r>
                  <a:rPr lang="ko-KR" altLang="en-US" sz="2000" dirty="0" err="1"/>
                  <a:t>충분통계량이다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0A5973-3CBF-427B-9D0A-1325F07B5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101" b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57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DF8C0-2C8C-478F-AB59-59067973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0A5973-3CBF-427B-9D0A-1325F07B5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ko-KR" altLang="en-US" sz="2000" dirty="0"/>
                  <a:t>결합완비충분통계량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ko-KR" altLang="en-US" sz="2000" dirty="0"/>
                  <a:t>라고 할 때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en-US" altLang="ko-KR" sz="2000" dirty="0"/>
                  <a:t>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을 갖는 분포에서 추출한 확률표본이라고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000" dirty="0"/>
                          <m:t>) </m:t>
                        </m:r>
                      </m:e>
                    </m:nary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</a:t>
                </a:r>
                <a:r>
                  <a:rPr lang="ko-KR" altLang="en-US" sz="2000" dirty="0" err="1"/>
                  <a:t>모수</a:t>
                </a:r>
                <a:r>
                  <a:rPr lang="ko-KR" altLang="en-US" sz="2000" dirty="0"/>
                  <a:t> 벡터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ko-KR" altLang="en-US" sz="2000" dirty="0"/>
                  <a:t>에 대응하는 </a:t>
                </a:r>
                <a:r>
                  <a:rPr lang="ko-KR" altLang="en-US" sz="2000" dirty="0" err="1"/>
                  <a:t>완비충분통계량</a:t>
                </a:r>
                <a:r>
                  <a:rPr lang="ko-KR" altLang="en-US" sz="2000" dirty="0"/>
                  <a:t> 벡터라고 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/>
                  <a:t>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에서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ko-KR" sz="1800" dirty="0">
                    <a:solidFill>
                      <a:srgbClr val="FF0000"/>
                    </a:solidFill>
                  </a:rPr>
                  <a:t>=</a:t>
                </a:r>
                <a:r>
                  <a:rPr lang="en-US" altLang="ko-KR" sz="18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1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ko-KR" alt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z="1800" dirty="0">
                                  <a:solidFill>
                                    <a:srgbClr val="FF0000"/>
                                  </a:solidFill>
                                </a:rPr>
                                <m:t> = </m:t>
                              </m:r>
                              <m:sSup>
                                <m:sSupPr>
                                  <m:ctrlPr>
                                    <a:rPr lang="en-US" altLang="ko-KR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ko-KR" sz="18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ko-KR" altLang="en-US" sz="1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  <m:sup>
                                  <m:r>
                                    <a:rPr lang="en-US" altLang="ko-KR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1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z="1800" dirty="0">
                                  <a:solidFill>
                                    <a:srgbClr val="FF0000"/>
                                  </a:solidFill>
                                </a:rPr>
                                <m:t> 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ko-KR" sz="1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ko-KR" alt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1800" dirty="0"/>
                  <a:t> 는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8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1800" dirty="0"/>
                  <a:t>=</a:t>
                </a:r>
                <a:r>
                  <a:rPr lang="en-US" altLang="ko-KR" sz="18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ko-KR" alt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1800" dirty="0"/>
                  <a:t> 에 대한 </a:t>
                </a:r>
                <a:r>
                  <a:rPr lang="ko-KR" altLang="en-US" sz="1800" dirty="0" err="1"/>
                  <a:t>완비충분통계량</a:t>
                </a:r>
                <a:r>
                  <a:rPr lang="ko-KR" altLang="en-US" sz="1800" dirty="0"/>
                  <a:t> 벡터이다</a:t>
                </a:r>
                <a:r>
                  <a:rPr lang="en-US" altLang="ko-KR" sz="1800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sz="1800" dirty="0"/>
                  <a:t>이 때</a:t>
                </a:r>
                <a:r>
                  <a:rPr lang="en-US" altLang="ko-KR" sz="1800" dirty="0"/>
                  <a:t>, </a:t>
                </a: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ko-KR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nary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라고 할 </a:t>
                </a:r>
                <a:r>
                  <a:rPr lang="ko-KR" altLang="en-US" sz="1800" dirty="0" err="1"/>
                  <a:t>떄</a:t>
                </a:r>
                <a:endParaRPr lang="en-US" altLang="ko-KR" sz="1800" dirty="0"/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altLang="ko-KR" sz="1800" dirty="0">
                    <a:solidFill>
                      <a:srgbClr val="FF0000"/>
                    </a:solidFill>
                  </a:rPr>
                  <a:t>=</a:t>
                </a:r>
                <a:r>
                  <a:rPr lang="en-US" altLang="ko-KR" sz="18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1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ko-KR" altLang="en-US" sz="18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1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ko-KR" altLang="en-US" sz="18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ko-KR" alt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18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en-US" sz="18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altLang="ko-KR" sz="1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ko-KR" sz="1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num>
                                <m:den>
                                  <m:r>
                                    <a:rPr lang="en-US" altLang="ko-KR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ko-KR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800" dirty="0"/>
                  <a:t>는 계산하면 각각의 </a:t>
                </a:r>
                <a:r>
                  <a:rPr lang="ko-KR" altLang="en-US" sz="1800" dirty="0" err="1"/>
                  <a:t>모수에</a:t>
                </a:r>
                <a:r>
                  <a:rPr lang="ko-KR" altLang="en-US" sz="1800" dirty="0"/>
                  <a:t> 대해 </a:t>
                </a:r>
                <a:r>
                  <a:rPr lang="ko-KR" altLang="en-US" sz="1800" u="sng" dirty="0" err="1"/>
                  <a:t>불편추정량</a:t>
                </a:r>
                <a:r>
                  <a:rPr lang="ko-KR" altLang="en-US" sz="1800" dirty="0" err="1"/>
                  <a:t>이고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또한 </a:t>
                </a:r>
                <a:r>
                  <a:rPr lang="ko-KR" altLang="en-US" sz="1800" u="sng" dirty="0" err="1"/>
                  <a:t>완비충분통계량의</a:t>
                </a:r>
                <a:r>
                  <a:rPr lang="ko-KR" altLang="en-US" sz="1800" u="sng" dirty="0"/>
                  <a:t> 함수</a:t>
                </a:r>
                <a:r>
                  <a:rPr lang="ko-KR" altLang="en-US" sz="1800" dirty="0"/>
                  <a:t>이므로</a:t>
                </a:r>
                <a:br>
                  <a:rPr lang="en-US" altLang="ko-KR" sz="1800" dirty="0"/>
                </a:br>
                <a:br>
                  <a:rPr lang="en-US" altLang="ko-KR" sz="1800" dirty="0"/>
                </a:br>
                <a:r>
                  <a:rPr lang="ko-KR" altLang="en-US" sz="1800" dirty="0"/>
                  <a:t>이는 유일한 </a:t>
                </a:r>
                <a:r>
                  <a:rPr lang="en-US" altLang="ko-KR" sz="1800" dirty="0"/>
                  <a:t>MVUE</a:t>
                </a:r>
                <a:r>
                  <a:rPr lang="ko-KR" altLang="en-US" sz="1800" dirty="0"/>
                  <a:t>가 된다</a:t>
                </a:r>
                <a:r>
                  <a:rPr lang="en-US" altLang="ko-KR" sz="1800" dirty="0"/>
                  <a:t>.</a:t>
                </a:r>
                <a:endParaRPr lang="en-US" altLang="ko-KR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0A5973-3CBF-427B-9D0A-1325F07B5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13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539</Words>
  <Application>Microsoft Office PowerPoint</Application>
  <PresentationFormat>와이드스크린</PresentationFormat>
  <Paragraphs>93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다중 모수의 충분통계량</vt:lpstr>
      <vt:lpstr>정의</vt:lpstr>
      <vt:lpstr>정의</vt:lpstr>
      <vt:lpstr>정의</vt:lpstr>
      <vt:lpstr>정의</vt:lpstr>
      <vt:lpstr>정의</vt:lpstr>
      <vt:lpstr>정의</vt:lpstr>
      <vt:lpstr>예제</vt:lpstr>
      <vt:lpstr>예제</vt:lpstr>
      <vt:lpstr>예제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다중 모수의 충분통계량</dc:title>
  <dc:creator>Kwon JongIk</dc:creator>
  <cp:lastModifiedBy>Kwon JongIk</cp:lastModifiedBy>
  <cp:revision>22</cp:revision>
  <dcterms:created xsi:type="dcterms:W3CDTF">2020-01-05T11:51:38Z</dcterms:created>
  <dcterms:modified xsi:type="dcterms:W3CDTF">2020-01-05T15:44:29Z</dcterms:modified>
</cp:coreProperties>
</file>