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CC438-A08A-44DD-A717-30E5E1811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C5804-AB56-4B68-AB0F-BC057332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54938-6827-4D97-AC6C-07E4885E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1D81-E234-4A1D-9C77-2F23EE800ED5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7912C-0787-4547-AB5A-AD55EE7E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E61DF-128A-4BD5-9397-837E7AD0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C8C9-0776-4A9D-8010-50AA1351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10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2956DE-B70C-44EB-B657-2E5548F2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C128DA-9A2D-4FA9-955A-52DEF1E3E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CC02C0-6DAB-4EAA-AD82-FCE46619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1D81-E234-4A1D-9C77-2F23EE800ED5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DC071-AF03-4DAB-A123-70A45C5A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EC63D-88FA-4151-956B-9F9785028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C8C9-0776-4A9D-8010-50AA1351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58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CD4EAE-CD3A-4398-83E3-062332A69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447C69-3C4A-482B-8140-F24989326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FD329-0F41-4AFC-95D6-600685CA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1D81-E234-4A1D-9C77-2F23EE800ED5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6BFEE-BFF6-423D-B016-C4D60211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5E5B5-BF7D-4582-9D07-F188D9E2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C8C9-0776-4A9D-8010-50AA1351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6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2136D-7E04-4DA6-A667-353A4AA9B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C5243-8F3A-460A-9C92-0AC3BD16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7AEBEF-B5D2-475F-B415-2E24A52E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1D81-E234-4A1D-9C77-2F23EE800ED5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BC70A-B4BE-479C-8829-576A0263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1BDA8-D70A-4E17-8793-11F3B636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C8C9-0776-4A9D-8010-50AA1351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65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F6ED4-BA82-4F7F-9795-DEACC8C2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CBFF5C-DFB2-419D-96E6-0D90F517C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1DFBF-9986-4FF2-8990-52340C0C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1D81-E234-4A1D-9C77-2F23EE800ED5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FF436-808C-40C9-A5F1-CD28698B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72B842-8FCA-4304-BCCA-2A880D87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C8C9-0776-4A9D-8010-50AA1351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59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F124F-79BA-451F-AF22-B71241D42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ABB746-6276-4824-96F5-8A04714E6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C0E702-0BE2-49CD-9BA3-89040C131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E77E4F-86EA-4262-A7D7-DE54CAE5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1D81-E234-4A1D-9C77-2F23EE800ED5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5FEF09-612D-4684-AB4A-A31CA17A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B4D5F6-E3AD-46B8-A139-A53E137D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C8C9-0776-4A9D-8010-50AA1351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01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AC2B4-2B69-48BC-8CBB-8CCDDB38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B3BF1-60F2-41AF-B935-F0BD868C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3D7ADD-F984-4C5C-BC60-8DB15F05F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B895F4-32FD-4060-BBE1-6A1A0A6D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657425-029E-42C7-8743-D3034D1BF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D6FE1E-4653-47A6-A0E8-13ED999E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1D81-E234-4A1D-9C77-2F23EE800ED5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31B4E7-AFA6-49DA-85AF-E33E4349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F7559A-5DD5-4D52-A64A-031FF602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C8C9-0776-4A9D-8010-50AA1351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9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7A282-E63A-4755-8383-B1DCC77E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4B356-837C-4880-9AD6-54B4B5C8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1D81-E234-4A1D-9C77-2F23EE800ED5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D78ABD-9954-4C79-B9C3-05B4DB1C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6EB491-E0D5-4CE7-B995-F0EFFCD8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C8C9-0776-4A9D-8010-50AA1351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0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2DFC11-6FA6-4581-8749-2A5A46F1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1D81-E234-4A1D-9C77-2F23EE800ED5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3C5225-477C-4E13-9F46-0DBB3747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8F9D1E-92DF-44C2-B59E-8ED1A9CE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C8C9-0776-4A9D-8010-50AA1351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86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3BAA9-1DD4-413B-A715-E2B31BB46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B89DA-23BA-4F53-9E47-EDFF7B0BA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6C92CB-1413-47B2-AB3A-33CC5B6F2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B55B9-F73E-47C1-A4CD-C534692A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1D81-E234-4A1D-9C77-2F23EE800ED5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E9960-01A5-4835-A030-3441B8FF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31B23-281B-403E-82CB-450045A7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C8C9-0776-4A9D-8010-50AA1351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689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70253-4EBD-4DF5-8C58-8718AA3D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5259CD-793B-487C-8843-8A4294222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D791E8-C508-4DFD-9BB1-B3369AE01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80F016-739F-4104-BBBE-9E9541662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1D81-E234-4A1D-9C77-2F23EE800ED5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6DC6F8-D64E-41E8-9D5D-91CD5A01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5D160-5F3D-4DE9-B858-FCF69AEC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6C8C9-0776-4A9D-8010-50AA1351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2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24BF00-4B73-4D86-85B6-418C465AA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652A3C-3B0C-4519-B569-19CBE293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DBAC7-F2D2-408D-9DEB-C0928C1FD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1D81-E234-4A1D-9C77-2F23EE800ED5}" type="datetimeFigureOut">
              <a:rPr lang="ko-KR" altLang="en-US" smtClean="0"/>
              <a:t>2019-12-31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63470-7B57-4301-8BA5-79ADDF9EF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C491E-EC22-4926-A432-5E559677E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6C8C9-0776-4A9D-8010-50AA1351F4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11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DC15B-6C9C-4FB7-9C50-F6C35AA0AC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라오</a:t>
            </a:r>
            <a:r>
              <a:rPr lang="en-US" altLang="ko-KR" dirty="0"/>
              <a:t>-</a:t>
            </a:r>
            <a:r>
              <a:rPr lang="ko-KR" altLang="en-US" dirty="0" err="1"/>
              <a:t>크래머</a:t>
            </a:r>
            <a:r>
              <a:rPr lang="ko-KR" altLang="en-US" dirty="0"/>
              <a:t> 한계</a:t>
            </a:r>
            <a:r>
              <a:rPr lang="en-US" altLang="ko-KR" dirty="0"/>
              <a:t>&amp;</a:t>
            </a:r>
            <a:r>
              <a:rPr lang="ko-KR" altLang="en-US" dirty="0"/>
              <a:t>효율성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39046F-5F2C-42B6-A188-30767F45A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2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D12A-1891-4CF8-947B-A442397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추정량의</a:t>
                </a:r>
                <a:r>
                  <a:rPr lang="ko-KR" altLang="en-US" sz="2000" dirty="0"/>
                  <a:t> 신뢰구간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실제로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-</a:t>
                </a:r>
                <a:r>
                  <a:rPr lang="ko-KR" alt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N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(0,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을 만족한다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로그우도함수의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계 미분을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차 테일러 전개하면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 0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다시 정리하면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rad>
                          </m:den>
                        </m:f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′′′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중심극한정리에 의해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(0,</m:t>
                    </m:r>
                  </m:oMath>
                </a14:m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대수의 약법칙에 따라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72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D12A-1891-4CF8-947B-A442397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추정량의</a:t>
                </a:r>
                <a:r>
                  <a:rPr lang="ko-KR" altLang="en-US" sz="2000" dirty="0"/>
                  <a:t> 신뢰구간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실제로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-</a:t>
                </a:r>
                <a:r>
                  <a:rPr lang="ko-KR" alt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N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(0,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을 만족한다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 err="1"/>
                  <a:t>남은항인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살펴보면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|≤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대수 법칙에 따라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확률 유계를 보기 위하여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sz="2000" dirty="0"/>
                  <a:t>P[|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|&lt;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≥1−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num>
                      <m:den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sz="2000" dirty="0"/>
                  <a:t>P[|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)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|&lt;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≥1−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num>
                      <m:den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를 선택하고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(4)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⁡{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}⇒</m:t>
                    </m:r>
                  </m:oMath>
                </a14:m>
                <a:r>
                  <a:rPr lang="en-US" altLang="ko-KR" sz="2000" dirty="0"/>
                  <a:t> P[|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2000" dirty="0"/>
                  <a:t>|&lt;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]]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ϵ</m:t>
                        </m:r>
                      </m:num>
                      <m:den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/>
                  <a:t>이므로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sz="2000" dirty="0"/>
                  <a:t>는 </a:t>
                </a:r>
                <a:r>
                  <a:rPr lang="ko-KR" altLang="en-US" sz="2000" dirty="0" err="1"/>
                  <a:t>확률유계이다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(5) </a:t>
                </a:r>
                <a:r>
                  <a:rPr lang="ko-KR" altLang="en-US" sz="2000" dirty="0"/>
                  <a:t>따라서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59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D12A-1891-4CF8-947B-A442397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추정량의</a:t>
                </a:r>
                <a:r>
                  <a:rPr lang="ko-KR" altLang="en-US" sz="2000" dirty="0"/>
                  <a:t> 신뢰구간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실제로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-</a:t>
                </a:r>
                <a:r>
                  <a:rPr lang="ko-KR" alt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N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(0,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을 만족한다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위 정리를 이용하면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(1-a) 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2000" dirty="0"/>
                  <a:t>-</a:t>
                </a:r>
                <a:r>
                  <a:rPr lang="ko-KR" alt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rad>
                  </m:oMath>
                </a14:m>
                <a:r>
                  <a:rPr lang="en-US" altLang="ko-KR" sz="2000" dirty="0"/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br>
                  <a:rPr lang="en-US" altLang="ko-KR" sz="2000" dirty="0"/>
                </a:br>
                <a:r>
                  <a:rPr lang="en-US" altLang="ko-KR" sz="2000" dirty="0"/>
                  <a:t>       =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-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-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nI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)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nI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nI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로 대체하면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:r>
                  <a:rPr lang="ko-KR" altLang="en-US" sz="2000" dirty="0"/>
                  <a:t>신뢰구간은 </a:t>
                </a:r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nI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−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type m:val="skw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nI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]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35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D12A-1891-4CF8-947B-A442397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불편추정량의</a:t>
                </a:r>
                <a:r>
                  <a:rPr lang="ko-KR" altLang="en-US" sz="2000" dirty="0"/>
                  <a:t> 분산의 하한을 결정하는 방법을 다룬다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우도함수를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이계</a:t>
                </a:r>
                <a:r>
                  <a:rPr lang="ko-KR" altLang="en-US" sz="2000" dirty="0"/>
                  <a:t> 미분한 </a:t>
                </a:r>
                <a:r>
                  <a:rPr lang="ko-KR" altLang="en-US" sz="2000" dirty="0" err="1"/>
                  <a:t>피셔정보행렬을</a:t>
                </a:r>
                <a:r>
                  <a:rPr lang="ko-KR" altLang="en-US" sz="2000" dirty="0"/>
                  <a:t> 활용한다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endParaRPr lang="en-US" altLang="ko-KR" sz="2000" dirty="0"/>
              </a:p>
              <a:p>
                <a:r>
                  <a:rPr lang="ko-KR" altLang="en-US" sz="2000" dirty="0"/>
                  <a:t>유도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1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sz="2000" dirty="0"/>
                  <a:t> 인 함수가 있다고 하자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이 식을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대해 미분하면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0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skw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sz="2000" dirty="0"/>
                  <a:t> 혹은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위 식을 한번 더 미분하면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𝑑𝑙𝑜𝑔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br>
                  <a:rPr lang="en-US" altLang="ko-KR" sz="2000" b="0" dirty="0"/>
                </a:br>
                <a:br>
                  <a:rPr lang="en-US" altLang="ko-KR" sz="2000" b="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type m:val="skw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:br>
                  <a:rPr lang="en-US" altLang="ko-KR" sz="20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nary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𝑑𝑙𝑜𝑔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681" b="-21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36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D12A-1891-4CF8-947B-A442397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유도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 err="1"/>
                  <a:t>이계</a:t>
                </a:r>
                <a:r>
                  <a:rPr lang="ko-KR" altLang="en-US" sz="2000" dirty="0"/>
                  <a:t> 미분한 적분식을 </a:t>
                </a: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형태로 고치면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nary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𝑑𝑙𝑜𝑔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𝑑𝑙𝑜𝑔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dirty="0"/>
                  <a:t> = 0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하나의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이항하면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𝑑𝑙𝑜𝑔</m:t>
                                    </m:r>
                                    <m:r>
                                      <a:rPr lang="en-US" altLang="ko-KR" sz="20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sz="20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ko-KR" altLang="en-US" sz="2000" b="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두 형태 모두 동등한 </a:t>
                </a:r>
                <a:r>
                  <a:rPr lang="ko-KR" altLang="en-US" sz="2000" dirty="0" err="1"/>
                  <a:t>피셔정보를</a:t>
                </a:r>
                <a:r>
                  <a:rPr lang="ko-KR" altLang="en-US" sz="2000" dirty="0"/>
                  <a:t> 나타낸다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29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D12A-1891-4CF8-947B-A442397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유도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𝑑𝑙𝑜𝑔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E(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𝑑𝑙𝑜𝑔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2000" dirty="0"/>
                  <a:t>) = 0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</m:t>
                    </m:r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𝑑𝑙𝑜𝑔</m:t>
                        </m:r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𝑑𝑙𝑜𝑔</m:t>
                                    </m:r>
                                    <m: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ko-KR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𝑑𝑙𝑜𝑔</m:t>
                                </m:r>
                                <m: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𝑑𝑙𝑜𝑔</m:t>
                                    </m:r>
                                    <m: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ko-KR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−0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피셔정보는</a:t>
                </a:r>
                <a:r>
                  <a:rPr lang="ko-KR" altLang="en-US" sz="2000" dirty="0"/>
                  <a:t> </a:t>
                </a:r>
                <a:r>
                  <a:rPr lang="ko-KR" altLang="en-US" sz="2000" u="sng" dirty="0">
                    <a:solidFill>
                      <a:srgbClr val="FF0000"/>
                    </a:solidFill>
                  </a:rPr>
                  <a:t>통계량의 </a:t>
                </a:r>
                <a:r>
                  <a:rPr lang="ko-KR" altLang="en-US" sz="2000" u="sng" dirty="0" err="1">
                    <a:solidFill>
                      <a:srgbClr val="FF0000"/>
                    </a:solidFill>
                  </a:rPr>
                  <a:t>로그우도의</a:t>
                </a:r>
                <a:r>
                  <a:rPr lang="ko-KR" altLang="en-US" sz="2000" u="sng" dirty="0">
                    <a:solidFill>
                      <a:srgbClr val="FF0000"/>
                    </a:solidFill>
                  </a:rPr>
                  <a:t> 분산</a:t>
                </a:r>
                <a:r>
                  <a:rPr lang="ko-KR" altLang="en-US" sz="2000" dirty="0"/>
                  <a:t> 그 자체를 나타낸다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83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D12A-1891-4CF8-947B-A442397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결합분포의 </a:t>
                </a:r>
                <a:r>
                  <a:rPr lang="ko-KR" altLang="en-US" sz="2000" dirty="0" err="1"/>
                  <a:t>피셔정보</a:t>
                </a:r>
                <a:endParaRPr lang="en-US" altLang="ko-KR" sz="2000" dirty="0"/>
              </a:p>
              <a:p>
                <a:pPr marL="342900" indent="-342900">
                  <a:buAutoNum type="arabicPeriod"/>
                </a:pPr>
                <a:r>
                  <a:rPr lang="ko-KR" altLang="en-US" sz="1800" dirty="0"/>
                  <a:t>크기 </a:t>
                </a:r>
                <a:r>
                  <a:rPr lang="en-US" altLang="ko-KR" sz="1800" dirty="0"/>
                  <a:t>n</a:t>
                </a:r>
                <a:r>
                  <a:rPr lang="ko-KR" altLang="en-US" sz="1800" dirty="0"/>
                  <a:t>인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800" dirty="0"/>
                  <a:t>의 </a:t>
                </a:r>
                <a:r>
                  <a:rPr lang="ko-KR" altLang="en-US" sz="1800" dirty="0" err="1"/>
                  <a:t>결합우도함수가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800" dirty="0"/>
                  <a:t>) </a:t>
                </a:r>
                <a:r>
                  <a:rPr lang="ko-KR" altLang="en-US" sz="1800" dirty="0"/>
                  <a:t>이고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분산이 표본의 정보가 되는 확률변수는</a:t>
                </a:r>
                <a:endParaRPr lang="en-US" altLang="ko-KR" sz="18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𝑑𝑙𝑜𝑔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+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확률변수의 </a:t>
                </a:r>
                <a:r>
                  <a:rPr lang="ko-KR" altLang="en-US" sz="2000" dirty="0">
                    <a:solidFill>
                      <a:srgbClr val="00B0F0"/>
                    </a:solidFill>
                  </a:rPr>
                  <a:t>제곱의 </a:t>
                </a:r>
                <a:r>
                  <a:rPr lang="ko-KR" altLang="en-US" sz="2000" dirty="0" err="1">
                    <a:solidFill>
                      <a:srgbClr val="00B0F0"/>
                    </a:solidFill>
                  </a:rPr>
                  <a:t>기댓값</a:t>
                </a:r>
                <a:r>
                  <a:rPr lang="ko-KR" altLang="en-US" sz="2000" dirty="0" err="1"/>
                  <a:t>이</a:t>
                </a:r>
                <a:r>
                  <a:rPr lang="ko-KR" altLang="en-US" sz="2000" dirty="0"/>
                  <a:t> 그대로 </a:t>
                </a:r>
                <a:r>
                  <a:rPr lang="ko-KR" altLang="en-US" sz="2000" dirty="0" err="1"/>
                  <a:t>피셔정보가</a:t>
                </a:r>
                <a:r>
                  <a:rPr lang="ko-KR" altLang="en-US" sz="2000" dirty="0"/>
                  <a:t> 되므로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br>
                  <a:rPr lang="en-US" altLang="ko-KR" sz="20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] +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[{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] +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[{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] 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위 확률표본들은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동일한 분포에서 추출</a:t>
                </a:r>
                <a:r>
                  <a:rPr lang="ko-KR" altLang="en-US" sz="2000" dirty="0"/>
                  <a:t>되었으므로</a:t>
                </a:r>
                <a:endParaRPr lang="en-US" altLang="ko-KR" sz="2000" dirty="0"/>
              </a:p>
              <a:p>
                <a:pPr algn="ctr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[{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] +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[{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] +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[{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d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] </a:t>
                </a:r>
                <a:br>
                  <a:rPr lang="en-US" altLang="ko-KR" sz="2000" dirty="0"/>
                </a:br>
                <a:r>
                  <a:rPr lang="en-US" altLang="ko-KR" sz="2000" dirty="0"/>
                  <a:t>=</a:t>
                </a:r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결합분포의 </a:t>
                </a:r>
                <a:r>
                  <a:rPr lang="ko-KR" altLang="en-US" sz="2000" dirty="0" err="1"/>
                  <a:t>피셔정보는</a:t>
                </a:r>
                <a:r>
                  <a:rPr lang="ko-KR" altLang="en-US" sz="2000" dirty="0"/>
                  <a:t> </a:t>
                </a:r>
                <a:r>
                  <a:rPr lang="ko-KR" altLang="en-US" sz="2000" u="sng" dirty="0"/>
                  <a:t>표본 크기만큼 </a:t>
                </a:r>
                <a:r>
                  <a:rPr lang="en-US" altLang="ko-KR" sz="2000" u="sng" dirty="0"/>
                  <a:t>n</a:t>
                </a:r>
                <a:r>
                  <a:rPr lang="ko-KR" altLang="en-US" sz="2000" u="sng" dirty="0"/>
                  <a:t>배</a:t>
                </a:r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6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D12A-1891-4CF8-947B-A442397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라오 </a:t>
                </a:r>
                <a:r>
                  <a:rPr lang="ko-KR" altLang="en-US" sz="2000" dirty="0" err="1"/>
                  <a:t>크래머</a:t>
                </a:r>
                <a:r>
                  <a:rPr lang="ko-KR" altLang="en-US" sz="2000" dirty="0"/>
                  <a:t> 하한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공통 분포에서 추출된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라고 가정하자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Y=u(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인 통계량이고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 </a:t>
                </a:r>
                <a:r>
                  <a:rPr lang="en-US" altLang="ko-KR" sz="2000" dirty="0"/>
                  <a:t>E(Y) = E[u(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)] = k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그러면</a:t>
                </a:r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′(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𝑛𝐼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Y</a:t>
                </a:r>
                <a:r>
                  <a:rPr lang="ko-KR" altLang="en-US" sz="2000" dirty="0"/>
                  <a:t>의 평균을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이라고 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이를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로 미분하면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;</m:t>
                                            </m:r>
                                            <m:r>
                                              <a:rPr lang="ko-KR" altLang="en-US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ko-KR" altLang="en-US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altLang="ko-KR" sz="2000" b="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𝑑𝑙𝑜𝑔</m:t>
                                        </m:r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;</m:t>
                                            </m:r>
                                            <m:r>
                                              <a:rPr lang="ko-KR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</m:d>
                            <m:nary>
                              <m:naryPr>
                                <m:chr m:val="∏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19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895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D12A-1891-4CF8-947B-A442397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라오 </a:t>
                </a:r>
                <a:r>
                  <a:rPr lang="ko-KR" altLang="en-US" sz="2000" dirty="0" err="1"/>
                  <a:t>크래머</a:t>
                </a:r>
                <a:r>
                  <a:rPr lang="ko-KR" altLang="en-US" sz="2000" dirty="0"/>
                  <a:t> 하한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/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𝑑𝑙𝑜𝑔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로 놓으면</a:t>
                </a:r>
                <a:r>
                  <a:rPr lang="en-US" altLang="ko-KR" sz="2000" b="0" dirty="0"/>
                  <a:t>, E(Z) = 0</a:t>
                </a:r>
                <a:r>
                  <a:rPr lang="ko-KR" altLang="en-US" sz="2000" b="0" dirty="0"/>
                  <a:t>이고 </a:t>
                </a:r>
                <a:r>
                  <a:rPr lang="en-US" altLang="ko-KR" sz="2000" dirty="0"/>
                  <a:t>var(Z)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nI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이다</a:t>
                </a:r>
                <a:r>
                  <a:rPr lang="en-US" altLang="ko-KR" sz="2000" b="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u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𝑑𝑙𝑜𝑔</m:t>
                                        </m:r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;</m:t>
                                            </m:r>
                                            <m:r>
                                              <a:rPr lang="ko-KR" alt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den>
                                    </m:f>
                                  </m:e>
                                </m:nary>
                              </m:e>
                            </m:d>
                            <m:nary>
                              <m:naryPr>
                                <m:chr m:val="∏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nary>
                          <m:nary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nary>
                              <m:naryPr>
                                <m:chr m:val="∏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nary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YZ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고</a:t>
                </a:r>
                <a:r>
                  <a:rPr lang="en-US" altLang="ko-KR" sz="2000" dirty="0"/>
                  <a:t>,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E(YZ) = E(Z)E(Y) +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nI</m:t>
                    </m:r>
                    <m:d>
                      <m:d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 </a:t>
                </a:r>
                <a:r>
                  <a:rPr lang="en-US" altLang="ko-KR" sz="2000" b="0" dirty="0"/>
                  <a:t>E(Z) = 0</a:t>
                </a:r>
                <a:r>
                  <a:rPr lang="ko-KR" altLang="en-US" sz="2000" b="0" dirty="0"/>
                  <a:t>을 이용하면</a:t>
                </a:r>
                <a:endParaRPr lang="en-US" altLang="ko-KR" sz="2000" b="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nI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ra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nI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 sz="2000" dirty="0"/>
                  <a:t>는 상한이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1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nI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p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nI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24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D12A-1891-4CF8-947B-A442397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라오 </a:t>
                </a:r>
                <a:r>
                  <a:rPr lang="ko-KR" altLang="en-US" sz="2000" dirty="0" err="1"/>
                  <a:t>크래머</a:t>
                </a:r>
                <a:r>
                  <a:rPr lang="ko-KR" altLang="en-US" sz="2000" dirty="0"/>
                  <a:t> 하한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정리하면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피셔 정보는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해당 통계량이 전제하고 있는 확률변수</a:t>
                </a:r>
                <a:r>
                  <a:rPr lang="en-US" altLang="ko-KR" sz="2000" dirty="0"/>
                  <a:t>(Y = </a:t>
                </a:r>
                <a:r>
                  <a:rPr lang="ko-KR" altLang="en-US" sz="2000" dirty="0"/>
                  <a:t>평균이라면</a:t>
                </a:r>
                <a:r>
                  <a:rPr lang="en-US" altLang="ko-KR" sz="2000" dirty="0"/>
                  <a:t>,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X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는 정규분포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에서 해당 </a:t>
                </a:r>
                <a:r>
                  <a:rPr lang="ko-KR" altLang="en-US" sz="2000" dirty="0" err="1"/>
                  <a:t>모수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모평균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가 가질 수 있는 가장 이상적인 분산을 나타낸다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라오 </a:t>
                </a:r>
                <a:r>
                  <a:rPr lang="ko-KR" altLang="en-US" sz="2000" dirty="0" err="1"/>
                  <a:t>크래머</a:t>
                </a:r>
                <a:r>
                  <a:rPr lang="ko-KR" altLang="en-US" sz="2000" dirty="0"/>
                  <a:t> 하한은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확률변수의 이상적 분산과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통계량 자체의 함수인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통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계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량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의 비율을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>
                    <a:solidFill>
                      <a:srgbClr val="FF0000"/>
                    </a:solidFill>
                  </a:rPr>
                  <a:t>해당 통계량의 최저 분산</a:t>
                </a:r>
                <a:r>
                  <a:rPr lang="ko-KR" altLang="en-US" sz="2000" dirty="0"/>
                  <a:t>으로 설정해준다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94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6D12A-1891-4CF8-947B-A442397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근사효율성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갖는 </a:t>
                </a:r>
                <a:r>
                  <a:rPr lang="en-US" altLang="ko-KR" sz="2000" dirty="0" err="1"/>
                  <a:t>iid</a:t>
                </a:r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rad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-</a:t>
                </a:r>
                <a:r>
                  <a:rPr lang="ko-KR" alt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  <m:r>
                      <m:rPr>
                        <m:nor/>
                      </m:rPr>
                      <a:rPr lang="en-US" altLang="ko-KR" sz="2000" dirty="0"/>
                      <m:t> 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N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(0,</m:t>
                    </m:r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추정량이라고</a:t>
                </a:r>
                <a:r>
                  <a:rPr lang="ko-KR" altLang="en-US" sz="2000" dirty="0"/>
                  <a:t> 한다면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근사적 효율성은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altLang="ko-KR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/>
                  <a:t> =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으로 정의한다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확률변수의 이상적 분산 </a:t>
                </a:r>
                <a:r>
                  <a:rPr lang="ko-KR" altLang="en-US" sz="2000" dirty="0"/>
                  <a:t>대비 </a:t>
                </a:r>
                <a:r>
                  <a:rPr lang="ko-KR" altLang="en-US" sz="2000" dirty="0">
                    <a:solidFill>
                      <a:srgbClr val="0070C0"/>
                    </a:solidFill>
                  </a:rPr>
                  <a:t>통계량의 분산</a:t>
                </a:r>
                <a:r>
                  <a:rPr lang="ko-KR" altLang="en-US" sz="2000" dirty="0"/>
                  <a:t>의 비율이다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근사적 상대 효율성은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altLang="ko-KR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/>
                  <a:t>/</a:t>
                </a:r>
                <a:r>
                  <a:rPr lang="en-US" altLang="ko-KR" sz="2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altLang="ko-KR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ko-KR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2000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으로 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8EED59B-2669-4CB2-A5F2-768A4D227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2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704</Words>
  <Application>Microsoft Office PowerPoint</Application>
  <PresentationFormat>와이드스크린</PresentationFormat>
  <Paragraphs>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Cambria Math</vt:lpstr>
      <vt:lpstr>Office 테마</vt:lpstr>
      <vt:lpstr>라오-크래머 한계&amp;효율성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라오-크래머 한계&amp;효율성</dc:title>
  <dc:creator>Kwon JongIk</dc:creator>
  <cp:lastModifiedBy>Kwon JongIk</cp:lastModifiedBy>
  <cp:revision>20</cp:revision>
  <dcterms:created xsi:type="dcterms:W3CDTF">2019-12-31T06:31:13Z</dcterms:created>
  <dcterms:modified xsi:type="dcterms:W3CDTF">2019-12-31T10:22:26Z</dcterms:modified>
</cp:coreProperties>
</file>