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1" r:id="rId7"/>
    <p:sldId id="260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8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2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B7D422-DBB3-4B6D-A37A-8AD7E7505A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A9CC344-654F-4044-A7B7-400D2CBC8F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B2E1FA-61C5-40F2-96FF-E187E0E57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7211EB-2930-4A43-8819-29F5EA5E0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83173-7797-4C29-B152-963F5A467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64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681C41-4224-413F-8BC5-3E86F922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BC3F5-61F7-47CE-8E3B-8ACA4D827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884F4F-DDF9-4FA8-8BF2-197D63948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ABFDDE-B047-43A0-8DE8-DCA177A51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28A160-8CC6-490B-A17A-39F211992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968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4613B-007B-4DC0-A46C-8509B39009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4948AA-6E11-4D35-9C4C-0B3D9541B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BB4009-4D50-44E4-8310-137B38011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880B7C-912A-4660-A164-C80089920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D9AA615-81A9-48EC-BA98-2898A603E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862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0C37DD-7FC1-407B-8B6B-F70566FEA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40AA91-9E50-455A-9A51-C6D4ACA3A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66D5A6-9E50-4E4E-92DF-32DB14BBF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7F9FD6-3BCE-448D-9AB1-DED53FD7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BD3B57-7F57-49D1-B326-9C40958C7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0336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62602F-7EFB-424C-84E5-BCED96B01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4A881F-520E-4946-8EFD-5AE80E432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0287A-C39E-435E-A92F-12876A7F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55FBBB-E48D-4BDA-AE6C-48A3226D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443C34-A366-4882-BC95-F894DF535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4351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76A14-72C8-4FAC-97ED-036D7F031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BBAE1D-3C1F-4943-9E94-09C5128FBA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A8868EC-DCED-4BA7-B83C-A683C03A1A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9FBF4C-388E-45B1-9ED0-EF29600DB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F6502A-4A89-4FC5-BA67-E5C1FB9A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E25399-4AC8-4FE5-8D71-27FB9318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4154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6A048-9DFC-463B-950C-1E4B04D17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6B7F1A-4C75-43D2-8CE3-B74AA6CE22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CC54DA2-98F7-4853-9FF8-7A975AB114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D8C354E-F0F0-4593-8A7B-48594232CB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A37619-EFD5-4474-9C85-8F42827684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6F324B7-E317-49CB-964A-C46BA02DD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6260153-F866-4F06-B66E-577A1C9B7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0557FBF-6B2E-4B43-B903-A50F15E3B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5684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666A14-CBDE-4850-9835-3AF4F927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CF2D3B4-7D26-47D0-A833-17454C1B4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7F1B03-391F-4A43-910B-9115A6FA5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4E9DD3-8697-496B-9D01-FF49D55AF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1200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4B12BB2-2561-4563-A430-1103750B4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83D4994-D957-42AB-B72F-C2DC2929D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CF23B4-EFAB-4986-AA34-11433DE24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51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59372-CA59-40F5-878C-9E79036D5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3C066F-D473-44A5-9C00-700AA9C01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141686A-E671-47C5-859F-4C7A269B4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547A60-E043-4863-9BC4-E9FCC2737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8FC0C-F30A-4398-98B4-EA5FCD0FB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B17EC4-4B37-4516-AD4C-64C495150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620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E10EB6-F10C-447A-8F85-68499873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09DF074-BF34-4EDB-8E14-DFE42C6FBA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3910633-145C-4047-91FE-B0CCCCE8AC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0CF5EFF-641F-4E6F-AF53-420FC52D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DDA18A-BBD4-484C-B1F2-C6B1B2CF3A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CDA46D-7EFC-4C39-B93A-A897631C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459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E13532E-5F44-44CD-BC03-12DDEF4A7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10AC1-2344-4EF0-97E4-88B797AE3D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951252-BA3E-4932-8B17-15585FBC9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5EBCA-B0E7-4693-8802-53D1AE3E88D4}" type="datetimeFigureOut">
              <a:rPr lang="ko-KR" altLang="en-US" smtClean="0"/>
              <a:t>2020-01-06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AEF8E55-C556-44DA-A2C6-674DB5D7E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855E0A-A870-42B5-9985-5300BC41E6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871593-04FF-41A7-BC8F-9E415242BC0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7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0172CA-9C13-449A-96D6-961076A163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최강력</a:t>
            </a:r>
            <a:r>
              <a:rPr lang="ko-KR" altLang="en-US" dirty="0"/>
              <a:t> 검정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D05947-8D87-46AC-B37A-422513581C0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71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5077-6182-4F91-BB23-40F22F6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개요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가설검정을 실시할 때 무한개에 가까운 </a:t>
                </a:r>
                <a:r>
                  <a:rPr lang="ko-KR" altLang="en-US" sz="2000" dirty="0" err="1"/>
                  <a:t>구간중에서</a:t>
                </a:r>
                <a:r>
                  <a:rPr lang="ko-KR" altLang="en-US" sz="2000" dirty="0"/>
                  <a:t> 가장 효율적인 추정을 할 수 있도록</a:t>
                </a:r>
                <a:br>
                  <a:rPr lang="en-US" altLang="ko-KR" sz="2000" dirty="0"/>
                </a:br>
                <a:r>
                  <a:rPr lang="ko-KR" altLang="en-US" sz="2000" dirty="0"/>
                  <a:t>최선의 구간을 정하는 것</a:t>
                </a: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이라고 할 때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가설의 채택 기각을 이 분포의 범위 </a:t>
                </a:r>
                <a:r>
                  <a:rPr lang="en-US" altLang="ko-KR" sz="2000" dirty="0"/>
                  <a:t>S</a:t>
                </a:r>
                <a:r>
                  <a:rPr lang="ko-KR" altLang="en-US" sz="2000" dirty="0"/>
                  <a:t>에 기반할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범위 </a:t>
                </a:r>
                <a:r>
                  <a:rPr lang="en-US" altLang="ko-KR" sz="2000" dirty="0"/>
                  <a:t>S </a:t>
                </a:r>
                <a:r>
                  <a:rPr lang="ko-KR" altLang="en-US" sz="2000" dirty="0"/>
                  <a:t>중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이면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채택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ko-KR" altLang="en-US" sz="2000" dirty="0"/>
                  <a:t>이면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채택이라는 규칙을 세울 때</a:t>
                </a:r>
                <a:r>
                  <a:rPr lang="en-US" altLang="ko-KR" sz="2000" dirty="0"/>
                  <a:t>,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sz="2000" dirty="0">
                    <a:solidFill>
                      <a:srgbClr val="FF0000"/>
                    </a:solidFill>
                  </a:rPr>
                  <a:t>를 기각역</a:t>
                </a:r>
                <a:r>
                  <a:rPr lang="ko-KR" altLang="en-US" sz="2000" dirty="0"/>
                  <a:t>이라고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이를 좀더 형식적으로 정의하면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C</a:t>
                </a:r>
                <a:r>
                  <a:rPr lang="ko-KR" altLang="en-US" sz="2000" dirty="0"/>
                  <a:t>가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기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각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역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이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고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ko-KR" altLang="en-US" sz="2000" dirty="0" err="1"/>
                  <a:t>라고</a:t>
                </a:r>
                <a:r>
                  <a:rPr lang="ko-KR" altLang="en-US" sz="2000" dirty="0"/>
                  <a:t> 할 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en-US" altLang="ko-KR" sz="2000" dirty="0"/>
                  <a:t>S </a:t>
                </a:r>
                <a:r>
                  <a:rPr lang="ko-KR" altLang="en-US" sz="2000" dirty="0"/>
                  <a:t>의 모든 임의의 부분집합 </a:t>
                </a:r>
                <a:r>
                  <a:rPr lang="en-US" altLang="ko-KR" sz="2000" dirty="0"/>
                  <a:t>A</a:t>
                </a:r>
                <a:r>
                  <a:rPr lang="ko-KR" altLang="en-US" sz="2000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ko-KR" altLang="en-US" sz="2000" dirty="0"/>
                  <a:t> 를 결정하고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>
                    <a:solidFill>
                      <a:srgbClr val="00B050"/>
                    </a:solidFill>
                  </a:rPr>
                  <a:t>모든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A</a:t>
                </a:r>
                <a:r>
                  <a:rPr lang="ko-KR" altLang="en-US" sz="2000" dirty="0"/>
                  <a:t>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 </a:t>
                </a:r>
                <a:r>
                  <a:rPr lang="ko-KR" altLang="en-US" sz="2000" dirty="0" err="1"/>
                  <a:t>일때</a:t>
                </a:r>
                <a:r>
                  <a:rPr lang="ko-KR" altLang="en-US" sz="2000" dirty="0"/>
                  <a:t> 이를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최강기각역</a:t>
                </a:r>
                <a:r>
                  <a:rPr lang="ko-KR" altLang="en-US" sz="2000" dirty="0" err="1"/>
                  <a:t>이라고</a:t>
                </a:r>
                <a:r>
                  <a:rPr lang="ko-KR" altLang="en-US" sz="2000" dirty="0"/>
                  <a:t> 한다</a:t>
                </a:r>
                <a:r>
                  <a:rPr lang="en-US" altLang="ko-KR" sz="2000" dirty="0"/>
                  <a:t>.</a:t>
                </a:r>
                <a:endParaRPr lang="ko-KR" altLang="en-US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r="-580" b="-21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49296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5077-6182-4F91-BB23-40F22F6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개요</a:t>
                </a:r>
                <a:endParaRPr lang="en-US" altLang="ko-KR" sz="1800" dirty="0"/>
              </a:p>
              <a:p>
                <a:pPr marL="457200" indent="-457200">
                  <a:buAutoNum type="arabicPeriod" startAt="3"/>
                </a:pPr>
                <a:r>
                  <a:rPr lang="ko-KR" altLang="en-US" sz="1800" dirty="0"/>
                  <a:t>즉 이를 다시 정리하면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1)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i="1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18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en-US" altLang="ko-KR" sz="1800" dirty="0"/>
                      <m:t>)</m:t>
                    </m:r>
                    <m:r>
                      <a:rPr lang="ko-KR" altLang="en-US" sz="1800" i="1" dirty="0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en-US" altLang="ko-KR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에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해당하는 </a:t>
                </a:r>
                <a:r>
                  <a:rPr lang="ko-KR" altLang="en-US" sz="1800" dirty="0" err="1"/>
                  <a:t>모수를</a:t>
                </a:r>
                <a:r>
                  <a:rPr lang="ko-KR" altLang="en-US" sz="1800" dirty="0"/>
                  <a:t> 가지는 분포의 </a:t>
                </a:r>
                <a:r>
                  <a:rPr lang="en-US" altLang="ko-KR" sz="1800" dirty="0"/>
                  <a:t>pdf</a:t>
                </a:r>
                <a:r>
                  <a:rPr lang="ko-KR" altLang="en-US" sz="1800" dirty="0"/>
                  <a:t>라고 하자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2) </a:t>
                </a:r>
                <a:r>
                  <a:rPr lang="ko-KR" altLang="en-US" sz="1800" dirty="0"/>
                  <a:t>이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분포에서 확률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ko-KR" altLang="en-US" sz="1800" dirty="0" err="1"/>
                  <a:t>를</a:t>
                </a:r>
                <a:r>
                  <a:rPr lang="ko-KR" altLang="en-US" sz="1800" dirty="0"/>
                  <a:t> 가지는 부분집합 </a:t>
                </a:r>
                <a:r>
                  <a:rPr lang="en-US" altLang="ko-KR" sz="1800" dirty="0"/>
                  <a:t>C</a:t>
                </a:r>
                <a:r>
                  <a:rPr lang="ko-KR" altLang="en-US" sz="1800" dirty="0"/>
                  <a:t>는 매우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무수히 많다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3) </a:t>
                </a:r>
                <a:r>
                  <a:rPr lang="ko-KR" altLang="en-US" sz="1800" dirty="0"/>
                  <a:t>이때</a:t>
                </a:r>
                <a:r>
                  <a:rPr lang="en-US" altLang="ko-KR" sz="1800" dirty="0"/>
                  <a:t>, </a:t>
                </a:r>
                <a:r>
                  <a:rPr lang="ko-KR" altLang="en-US" sz="1800" dirty="0" err="1"/>
                  <a:t>중요한것은</a:t>
                </a:r>
                <a:r>
                  <a:rPr lang="ko-KR" altLang="en-US" sz="1800" dirty="0"/>
                  <a:t> 기회 비용이다</a:t>
                </a:r>
                <a:r>
                  <a:rPr lang="en-US" altLang="ko-KR" sz="1800" dirty="0"/>
                  <a:t>.</a:t>
                </a: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를 기각했는데 사실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1800" dirty="0"/>
                  <a:t>가 정답인 경우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즉 </a:t>
                </a:r>
                <a:r>
                  <a:rPr lang="en-US" altLang="ko-KR" sz="1800" dirty="0"/>
                  <a:t>2</a:t>
                </a:r>
                <a:r>
                  <a:rPr lang="ko-KR" altLang="en-US" sz="1800" dirty="0"/>
                  <a:t>종 오류의 확률이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ko-KR" altLang="en-US" sz="1800" dirty="0"/>
                  <a:t>로 동일하다면 </a:t>
                </a:r>
                <a:endParaRPr lang="en-US" altLang="ko-KR" sz="1800" dirty="0"/>
              </a:p>
              <a:p>
                <a:pPr marL="457200" indent="-457200">
                  <a:buAutoNum type="arabicParenBoth"/>
                </a:pPr>
                <a:r>
                  <a:rPr lang="ko-KR" altLang="en-US" sz="1800" dirty="0"/>
                  <a:t>그 중 </a:t>
                </a:r>
                <a:r>
                  <a:rPr lang="ko-KR" altLang="en-US" sz="1800" dirty="0" err="1"/>
                  <a:t>검정력인</a:t>
                </a:r>
                <a:r>
                  <a:rPr lang="ko-KR" altLang="en-US" sz="1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이 정답일 확률이 같거나 클 경우를 </a:t>
                </a:r>
                <a:r>
                  <a:rPr lang="ko-KR" altLang="en-US" sz="1800" dirty="0" err="1"/>
                  <a:t>선택하는것이</a:t>
                </a:r>
                <a:r>
                  <a:rPr lang="ko-KR" altLang="en-US" sz="1800" dirty="0"/>
                  <a:t> 합리적</a:t>
                </a:r>
                <a:endParaRPr lang="en-US" altLang="ko-KR" sz="18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59890F0-A3A3-47E9-A71A-327818520E43}"/>
              </a:ext>
            </a:extLst>
          </p:cNvPr>
          <p:cNvCxnSpPr>
            <a:cxnSpLocks/>
          </p:cNvCxnSpPr>
          <p:nvPr/>
        </p:nvCxnSpPr>
        <p:spPr>
          <a:xfrm flipV="1">
            <a:off x="2800738" y="4859382"/>
            <a:ext cx="0" cy="193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2916BBAA-8C98-41D8-BFB9-AFABA2ABAF41}"/>
              </a:ext>
            </a:extLst>
          </p:cNvPr>
          <p:cNvCxnSpPr>
            <a:cxnSpLocks/>
          </p:cNvCxnSpPr>
          <p:nvPr/>
        </p:nvCxnSpPr>
        <p:spPr>
          <a:xfrm>
            <a:off x="1537064" y="6314077"/>
            <a:ext cx="448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6D3FA83-07F0-45F6-AADE-92E2AD99523C}"/>
                  </a:ext>
                </a:extLst>
              </p:cNvPr>
              <p:cNvSpPr/>
              <p:nvPr/>
            </p:nvSpPr>
            <p:spPr>
              <a:xfrm>
                <a:off x="2774612" y="6240082"/>
                <a:ext cx="495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66D3FA83-07F0-45F6-AADE-92E2AD9952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4612" y="6240082"/>
                <a:ext cx="495457" cy="369332"/>
              </a:xfrm>
              <a:prstGeom prst="rect">
                <a:avLst/>
              </a:prstGeom>
              <a:blipFill>
                <a:blip r:embed="rId3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DEF1FB5-8C1D-4B78-88EC-EEC1C98E2F55}"/>
              </a:ext>
            </a:extLst>
          </p:cNvPr>
          <p:cNvCxnSpPr>
            <a:cxnSpLocks/>
          </p:cNvCxnSpPr>
          <p:nvPr/>
        </p:nvCxnSpPr>
        <p:spPr>
          <a:xfrm flipV="1">
            <a:off x="4220045" y="4859382"/>
            <a:ext cx="0" cy="193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DFDB51D-BB71-44DE-8D76-BC32982A4664}"/>
                  </a:ext>
                </a:extLst>
              </p:cNvPr>
              <p:cNvSpPr/>
              <p:nvPr/>
            </p:nvSpPr>
            <p:spPr>
              <a:xfrm>
                <a:off x="4133702" y="6223764"/>
                <a:ext cx="490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FDFDB51D-BB71-44DE-8D76-BC32982A4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3702" y="6223764"/>
                <a:ext cx="490134" cy="369332"/>
              </a:xfrm>
              <a:prstGeom prst="rect">
                <a:avLst/>
              </a:prstGeom>
              <a:blipFill>
                <a:blip r:embed="rId4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4B09C174-741E-4639-A924-C92A9F4A85DC}"/>
              </a:ext>
            </a:extLst>
          </p:cNvPr>
          <p:cNvSpPr/>
          <p:nvPr/>
        </p:nvSpPr>
        <p:spPr>
          <a:xfrm>
            <a:off x="1550126" y="5177493"/>
            <a:ext cx="2508068" cy="1110203"/>
          </a:xfrm>
          <a:custGeom>
            <a:avLst/>
            <a:gdLst>
              <a:gd name="connsiteX0" fmla="*/ 0 w 2508068"/>
              <a:gd name="connsiteY0" fmla="*/ 1101387 h 1110203"/>
              <a:gd name="connsiteX1" fmla="*/ 618308 w 2508068"/>
              <a:gd name="connsiteY1" fmla="*/ 953341 h 1110203"/>
              <a:gd name="connsiteX2" fmla="*/ 1036320 w 2508068"/>
              <a:gd name="connsiteY2" fmla="*/ 195696 h 1110203"/>
              <a:gd name="connsiteX3" fmla="*/ 1254034 w 2508068"/>
              <a:gd name="connsiteY3" fmla="*/ 4107 h 1110203"/>
              <a:gd name="connsiteX4" fmla="*/ 1489165 w 2508068"/>
              <a:gd name="connsiteY4" fmla="*/ 317616 h 1110203"/>
              <a:gd name="connsiteX5" fmla="*/ 1994263 w 2508068"/>
              <a:gd name="connsiteY5" fmla="*/ 979467 h 1110203"/>
              <a:gd name="connsiteX6" fmla="*/ 2508068 w 2508068"/>
              <a:gd name="connsiteY6" fmla="*/ 1110096 h 11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068" h="1110203">
                <a:moveTo>
                  <a:pt x="0" y="1101387"/>
                </a:moveTo>
                <a:cubicBezTo>
                  <a:pt x="222794" y="1102838"/>
                  <a:pt x="445588" y="1104289"/>
                  <a:pt x="618308" y="953341"/>
                </a:cubicBezTo>
                <a:cubicBezTo>
                  <a:pt x="791028" y="802393"/>
                  <a:pt x="930366" y="353901"/>
                  <a:pt x="1036320" y="195696"/>
                </a:cubicBezTo>
                <a:cubicBezTo>
                  <a:pt x="1142274" y="37491"/>
                  <a:pt x="1178560" y="-16213"/>
                  <a:pt x="1254034" y="4107"/>
                </a:cubicBezTo>
                <a:cubicBezTo>
                  <a:pt x="1329508" y="24427"/>
                  <a:pt x="1489165" y="317616"/>
                  <a:pt x="1489165" y="317616"/>
                </a:cubicBezTo>
                <a:cubicBezTo>
                  <a:pt x="1612536" y="480176"/>
                  <a:pt x="1824446" y="847387"/>
                  <a:pt x="1994263" y="979467"/>
                </a:cubicBezTo>
                <a:cubicBezTo>
                  <a:pt x="2164080" y="1111547"/>
                  <a:pt x="2336074" y="1110821"/>
                  <a:pt x="2508068" y="11100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D30426AC-2989-4CEB-A94C-ADD49A4952D3}"/>
              </a:ext>
            </a:extLst>
          </p:cNvPr>
          <p:cNvSpPr/>
          <p:nvPr/>
        </p:nvSpPr>
        <p:spPr>
          <a:xfrm>
            <a:off x="2966011" y="5177492"/>
            <a:ext cx="2508068" cy="1110203"/>
          </a:xfrm>
          <a:custGeom>
            <a:avLst/>
            <a:gdLst>
              <a:gd name="connsiteX0" fmla="*/ 0 w 2508068"/>
              <a:gd name="connsiteY0" fmla="*/ 1101387 h 1110203"/>
              <a:gd name="connsiteX1" fmla="*/ 618308 w 2508068"/>
              <a:gd name="connsiteY1" fmla="*/ 953341 h 1110203"/>
              <a:gd name="connsiteX2" fmla="*/ 1036320 w 2508068"/>
              <a:gd name="connsiteY2" fmla="*/ 195696 h 1110203"/>
              <a:gd name="connsiteX3" fmla="*/ 1254034 w 2508068"/>
              <a:gd name="connsiteY3" fmla="*/ 4107 h 1110203"/>
              <a:gd name="connsiteX4" fmla="*/ 1489165 w 2508068"/>
              <a:gd name="connsiteY4" fmla="*/ 317616 h 1110203"/>
              <a:gd name="connsiteX5" fmla="*/ 1994263 w 2508068"/>
              <a:gd name="connsiteY5" fmla="*/ 979467 h 1110203"/>
              <a:gd name="connsiteX6" fmla="*/ 2508068 w 2508068"/>
              <a:gd name="connsiteY6" fmla="*/ 1110096 h 11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068" h="1110203">
                <a:moveTo>
                  <a:pt x="0" y="1101387"/>
                </a:moveTo>
                <a:cubicBezTo>
                  <a:pt x="222794" y="1102838"/>
                  <a:pt x="445588" y="1104289"/>
                  <a:pt x="618308" y="953341"/>
                </a:cubicBezTo>
                <a:cubicBezTo>
                  <a:pt x="791028" y="802393"/>
                  <a:pt x="930366" y="353901"/>
                  <a:pt x="1036320" y="195696"/>
                </a:cubicBezTo>
                <a:cubicBezTo>
                  <a:pt x="1142274" y="37491"/>
                  <a:pt x="1178560" y="-16213"/>
                  <a:pt x="1254034" y="4107"/>
                </a:cubicBezTo>
                <a:cubicBezTo>
                  <a:pt x="1329508" y="24427"/>
                  <a:pt x="1489165" y="317616"/>
                  <a:pt x="1489165" y="317616"/>
                </a:cubicBezTo>
                <a:cubicBezTo>
                  <a:pt x="1612536" y="480176"/>
                  <a:pt x="1824446" y="847387"/>
                  <a:pt x="1994263" y="979467"/>
                </a:cubicBezTo>
                <a:cubicBezTo>
                  <a:pt x="2164080" y="1111547"/>
                  <a:pt x="2336074" y="1110821"/>
                  <a:pt x="2508068" y="11100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40F876DA-D45C-4374-A244-D909B984C074}"/>
              </a:ext>
            </a:extLst>
          </p:cNvPr>
          <p:cNvCxnSpPr>
            <a:cxnSpLocks/>
          </p:cNvCxnSpPr>
          <p:nvPr/>
        </p:nvCxnSpPr>
        <p:spPr>
          <a:xfrm>
            <a:off x="3559887" y="6170483"/>
            <a:ext cx="0" cy="1327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자유형: 도형 23">
            <a:extLst>
              <a:ext uri="{FF2B5EF4-FFF2-40B4-BE49-F238E27FC236}">
                <a16:creationId xmlns:a16="http://schemas.microsoft.com/office/drawing/2014/main" id="{79C78579-D678-46B1-A42C-F914C365B4A3}"/>
              </a:ext>
            </a:extLst>
          </p:cNvPr>
          <p:cNvSpPr/>
          <p:nvPr/>
        </p:nvSpPr>
        <p:spPr>
          <a:xfrm>
            <a:off x="3553097" y="6165669"/>
            <a:ext cx="478972" cy="148045"/>
          </a:xfrm>
          <a:custGeom>
            <a:avLst/>
            <a:gdLst>
              <a:gd name="connsiteX0" fmla="*/ 0 w 478972"/>
              <a:gd name="connsiteY0" fmla="*/ 0 h 148045"/>
              <a:gd name="connsiteX1" fmla="*/ 17417 w 478972"/>
              <a:gd name="connsiteY1" fmla="*/ 148045 h 148045"/>
              <a:gd name="connsiteX2" fmla="*/ 478972 w 478972"/>
              <a:gd name="connsiteY2" fmla="*/ 139337 h 148045"/>
              <a:gd name="connsiteX3" fmla="*/ 313509 w 478972"/>
              <a:gd name="connsiteY3" fmla="*/ 121920 h 148045"/>
              <a:gd name="connsiteX4" fmla="*/ 165463 w 478972"/>
              <a:gd name="connsiteY4" fmla="*/ 95794 h 148045"/>
              <a:gd name="connsiteX5" fmla="*/ 95794 w 478972"/>
              <a:gd name="connsiteY5" fmla="*/ 60960 h 148045"/>
              <a:gd name="connsiteX6" fmla="*/ 0 w 478972"/>
              <a:gd name="connsiteY6" fmla="*/ 0 h 148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78972" h="148045">
                <a:moveTo>
                  <a:pt x="0" y="0"/>
                </a:moveTo>
                <a:lnTo>
                  <a:pt x="17417" y="148045"/>
                </a:lnTo>
                <a:lnTo>
                  <a:pt x="478972" y="139337"/>
                </a:lnTo>
                <a:lnTo>
                  <a:pt x="313509" y="121920"/>
                </a:lnTo>
                <a:lnTo>
                  <a:pt x="165463" y="95794"/>
                </a:lnTo>
                <a:lnTo>
                  <a:pt x="95794" y="60960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EA89CBBB-6FFD-432B-8C74-1EBE1885A289}"/>
              </a:ext>
            </a:extLst>
          </p:cNvPr>
          <p:cNvCxnSpPr>
            <a:cxnSpLocks/>
          </p:cNvCxnSpPr>
          <p:nvPr/>
        </p:nvCxnSpPr>
        <p:spPr>
          <a:xfrm>
            <a:off x="7244790" y="6327197"/>
            <a:ext cx="4489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7B3951-4CAF-47B7-9058-59E74FC93798}"/>
                  </a:ext>
                </a:extLst>
              </p:cNvPr>
              <p:cNvSpPr/>
              <p:nvPr/>
            </p:nvSpPr>
            <p:spPr>
              <a:xfrm>
                <a:off x="8482338" y="6253202"/>
                <a:ext cx="4954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7B3951-4CAF-47B7-9058-59E74FC93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2338" y="6253202"/>
                <a:ext cx="495457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6D90ECB-A085-47F2-A06E-B1EF814A782B}"/>
                  </a:ext>
                </a:extLst>
              </p:cNvPr>
              <p:cNvSpPr/>
              <p:nvPr/>
            </p:nvSpPr>
            <p:spPr>
              <a:xfrm>
                <a:off x="9841428" y="6236884"/>
                <a:ext cx="4901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 dirty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ko-KR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56D90ECB-A085-47F2-A06E-B1EF814A782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1428" y="6236884"/>
                <a:ext cx="490134" cy="369332"/>
              </a:xfrm>
              <a:prstGeom prst="rect">
                <a:avLst/>
              </a:prstGeom>
              <a:blipFill>
                <a:blip r:embed="rId6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0813BDAC-69B1-4FA1-9641-CFD9C9735E79}"/>
              </a:ext>
            </a:extLst>
          </p:cNvPr>
          <p:cNvSpPr/>
          <p:nvPr/>
        </p:nvSpPr>
        <p:spPr>
          <a:xfrm>
            <a:off x="7257852" y="5190613"/>
            <a:ext cx="2508068" cy="1110203"/>
          </a:xfrm>
          <a:custGeom>
            <a:avLst/>
            <a:gdLst>
              <a:gd name="connsiteX0" fmla="*/ 0 w 2508068"/>
              <a:gd name="connsiteY0" fmla="*/ 1101387 h 1110203"/>
              <a:gd name="connsiteX1" fmla="*/ 618308 w 2508068"/>
              <a:gd name="connsiteY1" fmla="*/ 953341 h 1110203"/>
              <a:gd name="connsiteX2" fmla="*/ 1036320 w 2508068"/>
              <a:gd name="connsiteY2" fmla="*/ 195696 h 1110203"/>
              <a:gd name="connsiteX3" fmla="*/ 1254034 w 2508068"/>
              <a:gd name="connsiteY3" fmla="*/ 4107 h 1110203"/>
              <a:gd name="connsiteX4" fmla="*/ 1489165 w 2508068"/>
              <a:gd name="connsiteY4" fmla="*/ 317616 h 1110203"/>
              <a:gd name="connsiteX5" fmla="*/ 1994263 w 2508068"/>
              <a:gd name="connsiteY5" fmla="*/ 979467 h 1110203"/>
              <a:gd name="connsiteX6" fmla="*/ 2508068 w 2508068"/>
              <a:gd name="connsiteY6" fmla="*/ 1110096 h 11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068" h="1110203">
                <a:moveTo>
                  <a:pt x="0" y="1101387"/>
                </a:moveTo>
                <a:cubicBezTo>
                  <a:pt x="222794" y="1102838"/>
                  <a:pt x="445588" y="1104289"/>
                  <a:pt x="618308" y="953341"/>
                </a:cubicBezTo>
                <a:cubicBezTo>
                  <a:pt x="791028" y="802393"/>
                  <a:pt x="930366" y="353901"/>
                  <a:pt x="1036320" y="195696"/>
                </a:cubicBezTo>
                <a:cubicBezTo>
                  <a:pt x="1142274" y="37491"/>
                  <a:pt x="1178560" y="-16213"/>
                  <a:pt x="1254034" y="4107"/>
                </a:cubicBezTo>
                <a:cubicBezTo>
                  <a:pt x="1329508" y="24427"/>
                  <a:pt x="1489165" y="317616"/>
                  <a:pt x="1489165" y="317616"/>
                </a:cubicBezTo>
                <a:cubicBezTo>
                  <a:pt x="1612536" y="480176"/>
                  <a:pt x="1824446" y="847387"/>
                  <a:pt x="1994263" y="979467"/>
                </a:cubicBezTo>
                <a:cubicBezTo>
                  <a:pt x="2164080" y="1111547"/>
                  <a:pt x="2336074" y="1110821"/>
                  <a:pt x="2508068" y="11100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73CB4695-7912-40DC-B691-BE1BE5F1B611}"/>
              </a:ext>
            </a:extLst>
          </p:cNvPr>
          <p:cNvSpPr/>
          <p:nvPr/>
        </p:nvSpPr>
        <p:spPr>
          <a:xfrm>
            <a:off x="8673737" y="5190612"/>
            <a:ext cx="2508068" cy="1110203"/>
          </a:xfrm>
          <a:custGeom>
            <a:avLst/>
            <a:gdLst>
              <a:gd name="connsiteX0" fmla="*/ 0 w 2508068"/>
              <a:gd name="connsiteY0" fmla="*/ 1101387 h 1110203"/>
              <a:gd name="connsiteX1" fmla="*/ 618308 w 2508068"/>
              <a:gd name="connsiteY1" fmla="*/ 953341 h 1110203"/>
              <a:gd name="connsiteX2" fmla="*/ 1036320 w 2508068"/>
              <a:gd name="connsiteY2" fmla="*/ 195696 h 1110203"/>
              <a:gd name="connsiteX3" fmla="*/ 1254034 w 2508068"/>
              <a:gd name="connsiteY3" fmla="*/ 4107 h 1110203"/>
              <a:gd name="connsiteX4" fmla="*/ 1489165 w 2508068"/>
              <a:gd name="connsiteY4" fmla="*/ 317616 h 1110203"/>
              <a:gd name="connsiteX5" fmla="*/ 1994263 w 2508068"/>
              <a:gd name="connsiteY5" fmla="*/ 979467 h 1110203"/>
              <a:gd name="connsiteX6" fmla="*/ 2508068 w 2508068"/>
              <a:gd name="connsiteY6" fmla="*/ 1110096 h 1110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08068" h="1110203">
                <a:moveTo>
                  <a:pt x="0" y="1101387"/>
                </a:moveTo>
                <a:cubicBezTo>
                  <a:pt x="222794" y="1102838"/>
                  <a:pt x="445588" y="1104289"/>
                  <a:pt x="618308" y="953341"/>
                </a:cubicBezTo>
                <a:cubicBezTo>
                  <a:pt x="791028" y="802393"/>
                  <a:pt x="930366" y="353901"/>
                  <a:pt x="1036320" y="195696"/>
                </a:cubicBezTo>
                <a:cubicBezTo>
                  <a:pt x="1142274" y="37491"/>
                  <a:pt x="1178560" y="-16213"/>
                  <a:pt x="1254034" y="4107"/>
                </a:cubicBezTo>
                <a:cubicBezTo>
                  <a:pt x="1329508" y="24427"/>
                  <a:pt x="1489165" y="317616"/>
                  <a:pt x="1489165" y="317616"/>
                </a:cubicBezTo>
                <a:cubicBezTo>
                  <a:pt x="1612536" y="480176"/>
                  <a:pt x="1824446" y="847387"/>
                  <a:pt x="1994263" y="979467"/>
                </a:cubicBezTo>
                <a:cubicBezTo>
                  <a:pt x="2164080" y="1111547"/>
                  <a:pt x="2336074" y="1110821"/>
                  <a:pt x="2508068" y="1110096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22A3EB6-6731-44D3-80AB-3992E0CD12BD}"/>
              </a:ext>
            </a:extLst>
          </p:cNvPr>
          <p:cNvCxnSpPr>
            <a:cxnSpLocks/>
          </p:cNvCxnSpPr>
          <p:nvPr/>
        </p:nvCxnSpPr>
        <p:spPr>
          <a:xfrm>
            <a:off x="8579641" y="5218876"/>
            <a:ext cx="0" cy="11131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28DE9959-2537-4E6D-AC0A-3719AC1BE3CD}"/>
              </a:ext>
            </a:extLst>
          </p:cNvPr>
          <p:cNvSpPr/>
          <p:nvPr/>
        </p:nvSpPr>
        <p:spPr>
          <a:xfrm>
            <a:off x="3570514" y="5347063"/>
            <a:ext cx="470263" cy="957943"/>
          </a:xfrm>
          <a:custGeom>
            <a:avLst/>
            <a:gdLst>
              <a:gd name="connsiteX0" fmla="*/ 470263 w 470263"/>
              <a:gd name="connsiteY0" fmla="*/ 957943 h 957943"/>
              <a:gd name="connsiteX1" fmla="*/ 461555 w 470263"/>
              <a:gd name="connsiteY1" fmla="*/ 0 h 957943"/>
              <a:gd name="connsiteX2" fmla="*/ 322217 w 470263"/>
              <a:gd name="connsiteY2" fmla="*/ 261257 h 957943"/>
              <a:gd name="connsiteX3" fmla="*/ 182880 w 470263"/>
              <a:gd name="connsiteY3" fmla="*/ 574766 h 957943"/>
              <a:gd name="connsiteX4" fmla="*/ 0 w 470263"/>
              <a:gd name="connsiteY4" fmla="*/ 801188 h 957943"/>
              <a:gd name="connsiteX5" fmla="*/ 113212 w 470263"/>
              <a:gd name="connsiteY5" fmla="*/ 879566 h 957943"/>
              <a:gd name="connsiteX6" fmla="*/ 287383 w 470263"/>
              <a:gd name="connsiteY6" fmla="*/ 940526 h 957943"/>
              <a:gd name="connsiteX7" fmla="*/ 470263 w 470263"/>
              <a:gd name="connsiteY7" fmla="*/ 957943 h 957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70263" h="957943">
                <a:moveTo>
                  <a:pt x="470263" y="957943"/>
                </a:moveTo>
                <a:cubicBezTo>
                  <a:pt x="467360" y="638629"/>
                  <a:pt x="464458" y="319314"/>
                  <a:pt x="461555" y="0"/>
                </a:cubicBezTo>
                <a:lnTo>
                  <a:pt x="322217" y="261257"/>
                </a:lnTo>
                <a:lnTo>
                  <a:pt x="182880" y="574766"/>
                </a:lnTo>
                <a:lnTo>
                  <a:pt x="0" y="801188"/>
                </a:lnTo>
                <a:lnTo>
                  <a:pt x="113212" y="879566"/>
                </a:lnTo>
                <a:lnTo>
                  <a:pt x="287383" y="940526"/>
                </a:lnTo>
                <a:lnTo>
                  <a:pt x="470263" y="957943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BA6C742-5939-429B-970B-031D42AD1E4A}"/>
              </a:ext>
            </a:extLst>
          </p:cNvPr>
          <p:cNvCxnSpPr>
            <a:cxnSpLocks/>
          </p:cNvCxnSpPr>
          <p:nvPr/>
        </p:nvCxnSpPr>
        <p:spPr>
          <a:xfrm flipV="1">
            <a:off x="8482338" y="4954832"/>
            <a:ext cx="0" cy="193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400B6071-16BB-4EF3-B4A1-EF3FF90FA85E}"/>
              </a:ext>
            </a:extLst>
          </p:cNvPr>
          <p:cNvCxnSpPr>
            <a:cxnSpLocks/>
          </p:cNvCxnSpPr>
          <p:nvPr/>
        </p:nvCxnSpPr>
        <p:spPr>
          <a:xfrm flipV="1">
            <a:off x="9924158" y="4920161"/>
            <a:ext cx="0" cy="1933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70526A3-BCF6-42D3-A56E-BE1C8138AD61}"/>
                  </a:ext>
                </a:extLst>
              </p:cNvPr>
              <p:cNvSpPr/>
              <p:nvPr/>
            </p:nvSpPr>
            <p:spPr>
              <a:xfrm>
                <a:off x="3148916" y="6332704"/>
                <a:ext cx="1067516" cy="260392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1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5" name="직사각형 34">
                <a:extLst>
                  <a:ext uri="{FF2B5EF4-FFF2-40B4-BE49-F238E27FC236}">
                    <a16:creationId xmlns:a16="http://schemas.microsoft.com/office/drawing/2014/main" id="{070526A3-BCF6-42D3-A56E-BE1C8138AD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916" y="6332704"/>
                <a:ext cx="1067516" cy="26039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B4D3E10-B6E0-46FE-8BA4-B3381D17D58D}"/>
                  </a:ext>
                </a:extLst>
              </p:cNvPr>
              <p:cNvSpPr/>
              <p:nvPr/>
            </p:nvSpPr>
            <p:spPr>
              <a:xfrm>
                <a:off x="3008834" y="5132082"/>
                <a:ext cx="1067516" cy="2654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1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l-G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36" name="직사각형 35">
                <a:extLst>
                  <a:ext uri="{FF2B5EF4-FFF2-40B4-BE49-F238E27FC236}">
                    <a16:creationId xmlns:a16="http://schemas.microsoft.com/office/drawing/2014/main" id="{0B4D3E10-B6E0-46FE-8BA4-B3381D17D5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8834" y="5132082"/>
                <a:ext cx="1067516" cy="26545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01904A56-F163-462C-971F-42DF14139850}"/>
              </a:ext>
            </a:extLst>
          </p:cNvPr>
          <p:cNvCxnSpPr>
            <a:cxnSpLocks/>
          </p:cNvCxnSpPr>
          <p:nvPr/>
        </p:nvCxnSpPr>
        <p:spPr>
          <a:xfrm>
            <a:off x="8673737" y="5353602"/>
            <a:ext cx="0" cy="9857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D54597E1-10C6-470D-B43E-CB4391312ECA}"/>
              </a:ext>
            </a:extLst>
          </p:cNvPr>
          <p:cNvSpPr/>
          <p:nvPr/>
        </p:nvSpPr>
        <p:spPr>
          <a:xfrm>
            <a:off x="8577942" y="5255936"/>
            <a:ext cx="104503" cy="1088572"/>
          </a:xfrm>
          <a:custGeom>
            <a:avLst/>
            <a:gdLst>
              <a:gd name="connsiteX0" fmla="*/ 0 w 104503"/>
              <a:gd name="connsiteY0" fmla="*/ 0 h 1088572"/>
              <a:gd name="connsiteX1" fmla="*/ 8709 w 104503"/>
              <a:gd name="connsiteY1" fmla="*/ 1088572 h 1088572"/>
              <a:gd name="connsiteX2" fmla="*/ 104503 w 104503"/>
              <a:gd name="connsiteY2" fmla="*/ 1079863 h 1088572"/>
              <a:gd name="connsiteX3" fmla="*/ 95795 w 104503"/>
              <a:gd name="connsiteY3" fmla="*/ 87086 h 1088572"/>
              <a:gd name="connsiteX4" fmla="*/ 0 w 104503"/>
              <a:gd name="connsiteY4" fmla="*/ 0 h 1088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503" h="1088572">
                <a:moveTo>
                  <a:pt x="0" y="0"/>
                </a:moveTo>
                <a:lnTo>
                  <a:pt x="8709" y="1088572"/>
                </a:lnTo>
                <a:lnTo>
                  <a:pt x="104503" y="1079863"/>
                </a:lnTo>
                <a:cubicBezTo>
                  <a:pt x="101600" y="748937"/>
                  <a:pt x="98698" y="418012"/>
                  <a:pt x="95795" y="87086"/>
                </a:cubicBez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: 도형 42">
            <a:extLst>
              <a:ext uri="{FF2B5EF4-FFF2-40B4-BE49-F238E27FC236}">
                <a16:creationId xmlns:a16="http://schemas.microsoft.com/office/drawing/2014/main" id="{8F40A373-1E27-4AF8-A966-406B406EC754}"/>
              </a:ext>
            </a:extLst>
          </p:cNvPr>
          <p:cNvSpPr/>
          <p:nvPr/>
        </p:nvSpPr>
        <p:spPr>
          <a:xfrm>
            <a:off x="8604068" y="6274839"/>
            <a:ext cx="78377" cy="52252"/>
          </a:xfrm>
          <a:custGeom>
            <a:avLst/>
            <a:gdLst>
              <a:gd name="connsiteX0" fmla="*/ 78377 w 78377"/>
              <a:gd name="connsiteY0" fmla="*/ 0 h 52252"/>
              <a:gd name="connsiteX1" fmla="*/ 0 w 78377"/>
              <a:gd name="connsiteY1" fmla="*/ 43543 h 52252"/>
              <a:gd name="connsiteX2" fmla="*/ 78377 w 78377"/>
              <a:gd name="connsiteY2" fmla="*/ 52252 h 52252"/>
              <a:gd name="connsiteX3" fmla="*/ 78377 w 78377"/>
              <a:gd name="connsiteY3" fmla="*/ 0 h 52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8377" h="52252">
                <a:moveTo>
                  <a:pt x="78377" y="0"/>
                </a:moveTo>
                <a:lnTo>
                  <a:pt x="0" y="43543"/>
                </a:lnTo>
                <a:lnTo>
                  <a:pt x="78377" y="52252"/>
                </a:lnTo>
                <a:lnTo>
                  <a:pt x="78377" y="0"/>
                </a:lnTo>
                <a:close/>
              </a:path>
            </a:pathLst>
          </a:cu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73D6FBC-5F36-4202-BD23-26481555DA95}"/>
                  </a:ext>
                </a:extLst>
              </p:cNvPr>
              <p:cNvSpPr/>
              <p:nvPr/>
            </p:nvSpPr>
            <p:spPr>
              <a:xfrm>
                <a:off x="8593758" y="4982624"/>
                <a:ext cx="1067516" cy="260392"/>
              </a:xfrm>
              <a:prstGeom prst="rect">
                <a:avLst/>
              </a:prstGeom>
              <a:ln w="28575">
                <a:solidFill>
                  <a:srgbClr val="FFC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100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altLang="ko-KR" sz="1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α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4" name="직사각형 43">
                <a:extLst>
                  <a:ext uri="{FF2B5EF4-FFF2-40B4-BE49-F238E27FC236}">
                    <a16:creationId xmlns:a16="http://schemas.microsoft.com/office/drawing/2014/main" id="{273D6FBC-5F36-4202-BD23-26481555DA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3758" y="4982624"/>
                <a:ext cx="1067516" cy="2603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rgbClr val="FFC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DEE42F5-BD71-4CDA-AE09-69D55EB27F82}"/>
                  </a:ext>
                </a:extLst>
              </p:cNvPr>
              <p:cNvSpPr/>
              <p:nvPr/>
            </p:nvSpPr>
            <p:spPr>
              <a:xfrm>
                <a:off x="8564437" y="6527228"/>
                <a:ext cx="1067516" cy="265457"/>
              </a:xfrm>
              <a:prstGeom prst="rect">
                <a:avLst/>
              </a:prstGeom>
              <a:ln w="28575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R" altLang="en-US" sz="1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ko-KR" altLang="en-US" sz="1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000" i="1" dirty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altLang="ko-KR" sz="1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100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ko-KR" altLang="en-US" sz="1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altLang="ko-KR" sz="1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altLang="ko-KR" sz="10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ko-KR" altLang="el-GR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ko-KR" altLang="en-US" sz="1000" dirty="0"/>
              </a:p>
            </p:txBody>
          </p:sp>
        </mc:Choice>
        <mc:Fallback xmlns=""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DEE42F5-BD71-4CDA-AE09-69D55EB27F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4437" y="6527228"/>
                <a:ext cx="1067516" cy="2654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FCCC37C-78B6-41E2-AF92-704F7E839AB8}"/>
              </a:ext>
            </a:extLst>
          </p:cNvPr>
          <p:cNvSpPr txBox="1"/>
          <p:nvPr/>
        </p:nvSpPr>
        <p:spPr>
          <a:xfrm>
            <a:off x="922177" y="4763583"/>
            <a:ext cx="1662635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&lt;</a:t>
            </a:r>
            <a:r>
              <a:rPr lang="ko-KR" altLang="en-US" dirty="0" err="1"/>
              <a:t>최량기각역</a:t>
            </a:r>
            <a:r>
              <a:rPr lang="en-US" altLang="ko-KR" dirty="0"/>
              <a:t>&gt;</a:t>
            </a:r>
            <a:endParaRPr lang="ko-KR" altLang="en-US" dirty="0"/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CA9C084E-814E-487E-9C2D-997D916F3563}"/>
              </a:ext>
            </a:extLst>
          </p:cNvPr>
          <p:cNvCxnSpPr>
            <a:cxnSpLocks/>
          </p:cNvCxnSpPr>
          <p:nvPr/>
        </p:nvCxnSpPr>
        <p:spPr>
          <a:xfrm>
            <a:off x="1201783" y="5132082"/>
            <a:ext cx="0" cy="17259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FCA8196B-E91F-438D-9505-66A164F53869}"/>
              </a:ext>
            </a:extLst>
          </p:cNvPr>
          <p:cNvCxnSpPr>
            <a:cxnSpLocks/>
          </p:cNvCxnSpPr>
          <p:nvPr/>
        </p:nvCxnSpPr>
        <p:spPr>
          <a:xfrm flipV="1">
            <a:off x="1201783" y="6853464"/>
            <a:ext cx="5164182" cy="453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9C2571B4-17C9-4E85-BC0D-B3E09B080B72}"/>
              </a:ext>
            </a:extLst>
          </p:cNvPr>
          <p:cNvCxnSpPr>
            <a:cxnSpLocks/>
          </p:cNvCxnSpPr>
          <p:nvPr/>
        </p:nvCxnSpPr>
        <p:spPr>
          <a:xfrm>
            <a:off x="6365965" y="4859382"/>
            <a:ext cx="0" cy="19986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6C14995D-447B-4BD4-A1BD-FA43CA7463D5}"/>
              </a:ext>
            </a:extLst>
          </p:cNvPr>
          <p:cNvCxnSpPr>
            <a:cxnSpLocks/>
          </p:cNvCxnSpPr>
          <p:nvPr/>
        </p:nvCxnSpPr>
        <p:spPr>
          <a:xfrm>
            <a:off x="2584812" y="4877620"/>
            <a:ext cx="37757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FC810C22-F07E-4438-A5F4-02A6ECE9777A}"/>
              </a:ext>
            </a:extLst>
          </p:cNvPr>
          <p:cNvSpPr txBox="1"/>
          <p:nvPr/>
        </p:nvSpPr>
        <p:spPr>
          <a:xfrm>
            <a:off x="6381256" y="4780008"/>
            <a:ext cx="1693680" cy="323165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500" dirty="0"/>
              <a:t>&lt;</a:t>
            </a:r>
            <a:r>
              <a:rPr lang="ko-KR" altLang="en-US" sz="1500" dirty="0"/>
              <a:t>비합리적 선택</a:t>
            </a:r>
            <a:r>
              <a:rPr lang="en-US" altLang="ko-KR" sz="1500" dirty="0"/>
              <a:t>&gt;</a:t>
            </a:r>
            <a:endParaRPr lang="ko-KR" altLang="en-US" sz="1500" dirty="0"/>
          </a:p>
        </p:txBody>
      </p: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8224AB1A-2AED-4C87-9AC0-ED88A36773E9}"/>
              </a:ext>
            </a:extLst>
          </p:cNvPr>
          <p:cNvCxnSpPr>
            <a:cxnSpLocks/>
          </p:cNvCxnSpPr>
          <p:nvPr/>
        </p:nvCxnSpPr>
        <p:spPr>
          <a:xfrm>
            <a:off x="6660861" y="5148507"/>
            <a:ext cx="0" cy="17259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497E445B-16BF-4FFA-84E0-9015D8878C89}"/>
              </a:ext>
            </a:extLst>
          </p:cNvPr>
          <p:cNvCxnSpPr>
            <a:cxnSpLocks/>
          </p:cNvCxnSpPr>
          <p:nvPr/>
        </p:nvCxnSpPr>
        <p:spPr>
          <a:xfrm flipV="1">
            <a:off x="6660861" y="6869889"/>
            <a:ext cx="5164182" cy="4536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>
            <a:extLst>
              <a:ext uri="{FF2B5EF4-FFF2-40B4-BE49-F238E27FC236}">
                <a16:creationId xmlns:a16="http://schemas.microsoft.com/office/drawing/2014/main" id="{75469532-7459-4023-9DC3-3638EAD7DFE0}"/>
              </a:ext>
            </a:extLst>
          </p:cNvPr>
          <p:cNvCxnSpPr>
            <a:cxnSpLocks/>
          </p:cNvCxnSpPr>
          <p:nvPr/>
        </p:nvCxnSpPr>
        <p:spPr>
          <a:xfrm>
            <a:off x="11825043" y="4875807"/>
            <a:ext cx="0" cy="1998618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연결선 61">
            <a:extLst>
              <a:ext uri="{FF2B5EF4-FFF2-40B4-BE49-F238E27FC236}">
                <a16:creationId xmlns:a16="http://schemas.microsoft.com/office/drawing/2014/main" id="{5D6CB42D-4EAB-47D9-BDE4-12FE2090C9D1}"/>
              </a:ext>
            </a:extLst>
          </p:cNvPr>
          <p:cNvCxnSpPr>
            <a:cxnSpLocks/>
          </p:cNvCxnSpPr>
          <p:nvPr/>
        </p:nvCxnSpPr>
        <p:spPr>
          <a:xfrm>
            <a:off x="8043890" y="4894045"/>
            <a:ext cx="3775752" cy="0"/>
          </a:xfrm>
          <a:prstGeom prst="line">
            <a:avLst/>
          </a:prstGeom>
          <a:ln w="28575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532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5077-6182-4F91-BB23-40F22F6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네이만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피어슨</a:t>
                </a:r>
                <a:r>
                  <a:rPr lang="ko-KR" altLang="en-US" sz="2000" dirty="0"/>
                  <a:t> 정리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최량기각역을</a:t>
                </a:r>
                <a:r>
                  <a:rPr lang="ko-KR" altLang="en-US" sz="2000" dirty="0"/>
                  <a:t> 정의하는 형식적이고 체계적인 방법론을 제공하는 정리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임의의 상수라고 하고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 </m:t>
                    </m:r>
                    <m:r>
                      <m:rPr>
                        <m:nor/>
                      </m:rPr>
                      <a:rPr lang="en-US" altLang="ko-KR" sz="2000" b="0" i="0" dirty="0" smtClean="0"/>
                      <m:t>=</m:t>
                    </m:r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 ,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nor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m:rPr>
                        <m:nor/>
                      </m:rPr>
                      <a:rPr lang="en-US" altLang="ko-KR" sz="2000" dirty="0"/>
                      <m:t>) </m:t>
                    </m:r>
                    <m:r>
                      <m:rPr>
                        <m:nor/>
                      </m:rPr>
                      <a:rPr lang="en-US" altLang="ko-KR" sz="2000" dirty="0"/>
                      <m:t>=</m:t>
                    </m:r>
                    <m:nary>
                      <m:naryPr>
                        <m:chr m:val="∏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e>
                    </m:nary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 인 </a:t>
                </a:r>
                <a:r>
                  <a:rPr lang="ko-KR" altLang="en-US" sz="2000" dirty="0" err="1"/>
                  <a:t>우도함수를</a:t>
                </a:r>
                <a:r>
                  <a:rPr lang="ko-KR" altLang="en-US" sz="2000" dirty="0"/>
                  <a:t> 정의할 때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다음의 경우</a:t>
                </a:r>
                <a:r>
                  <a:rPr lang="en-US" altLang="ko-KR" sz="2000" dirty="0"/>
                  <a:t>, S</a:t>
                </a:r>
                <a:r>
                  <a:rPr lang="ko-KR" altLang="en-US" sz="2000" dirty="0"/>
                  <a:t>의 부분집합 </a:t>
                </a:r>
                <a:r>
                  <a:rPr lang="en-US" altLang="ko-KR" sz="2000" dirty="0">
                    <a:solidFill>
                      <a:srgbClr val="00B050"/>
                    </a:solidFill>
                  </a:rPr>
                  <a:t>C</a:t>
                </a:r>
                <a:r>
                  <a:rPr lang="ko-KR" altLang="en-US" sz="2000" dirty="0"/>
                  <a:t>를 가설 검정을 위한 </a:t>
                </a:r>
                <a:r>
                  <a:rPr lang="ko-KR" altLang="en-US" sz="2000" dirty="0" err="1">
                    <a:solidFill>
                      <a:srgbClr val="FF0000"/>
                    </a:solidFill>
                  </a:rPr>
                  <a:t>최량기각역</a:t>
                </a:r>
                <a:r>
                  <a:rPr lang="ko-KR" altLang="en-US" sz="2000" dirty="0" err="1"/>
                  <a:t>으로</a:t>
                </a:r>
                <a:r>
                  <a:rPr lang="ko-KR" altLang="en-US" sz="2000" dirty="0"/>
                  <a:t> 정의한다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ko-KR" sz="2000" dirty="0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ko-KR" altLang="en-US" sz="2000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ko-KR" altLang="en-US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073236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5077-6182-4F91-BB23-40F22F6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ko-KR" altLang="en-US" sz="2000" dirty="0"/>
                  <a:t>불편 검정</a:t>
                </a:r>
                <a:r>
                  <a:rPr lang="en-US" altLang="ko-KR" sz="2000" dirty="0"/>
                  <a:t>(unbiased Test)</a:t>
                </a:r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의 검정이 존재하고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ko-KR" alt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ko-KR" altLang="en-US" sz="200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ko-KR" altLang="en-US" sz="20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확률벡터라고 하자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r>
                  <a:rPr lang="en-US" altLang="ko-KR" sz="2000" dirty="0"/>
                  <a:t>X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sz="2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sz="2000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를 가진다고 할 때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인 경우에 대하여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ko-KR" altLang="en-US" sz="200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  <m:sSub>
                          <m:sSubPr>
                            <m:ctrlPr>
                              <a:rPr lang="ko-KR" altLang="en-US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 dirty="0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ko-KR" altLang="en-US" sz="200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모든 경우에서 만족한다면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이를 불편 검정이라고 한다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2. </a:t>
                </a:r>
                <a:r>
                  <a:rPr lang="ko-KR" altLang="en-US" sz="2000" dirty="0"/>
                  <a:t>최강력검정과 불편검정의 관계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최강력검정은 불편검정이다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C</a:t>
                </a:r>
                <a:r>
                  <a:rPr lang="ko-KR" altLang="en-US" sz="2000" dirty="0"/>
                  <a:t>를 최강력검정의 기각역이라고 가정하고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ko-KR" altLang="en-US" sz="2000" dirty="0" err="1"/>
                  <a:t>를</a:t>
                </a:r>
                <a:r>
                  <a:rPr lang="ko-KR" altLang="en-US" sz="2000" dirty="0"/>
                  <a:t> 이때의 유의수준이라고 한다면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r>
                      <a:rPr lang="ko-KR" altLang="el-GR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0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인 </a:t>
                </a:r>
                <a:r>
                  <a:rPr lang="ko-KR" altLang="en-US" sz="2000" dirty="0" err="1"/>
                  <a:t>검정력</a:t>
                </a:r>
                <a:r>
                  <a:rPr lang="ko-KR" altLang="en-US" sz="2000" dirty="0"/>
                  <a:t> 함수라고 정의할 때</a:t>
                </a:r>
                <a:r>
                  <a:rPr lang="en-US" altLang="ko-KR" sz="2000" dirty="0"/>
                  <a:t>, </a:t>
                </a:r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모든 경우에서 기각역을 </a:t>
                </a:r>
                <a14:m>
                  <m:oMath xmlns:m="http://schemas.openxmlformats.org/officeDocument/2006/math">
                    <m:r>
                      <a:rPr lang="en-US" altLang="ko-KR" sz="200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ko-KR" altLang="en-US" sz="2000" dirty="0"/>
                  <a:t>로 하는 검정은 불편검정이다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101" b="-18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174177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5077-6182-4F91-BB23-40F22F6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최강력 검정의 특징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모수가</a:t>
                </a:r>
                <a:r>
                  <a:rPr lang="ko-KR" altLang="en-US" sz="2000" dirty="0"/>
                  <a:t> 하나일 필요가 없다</a:t>
                </a:r>
                <a:r>
                  <a:rPr lang="en-US" altLang="ko-KR" sz="2000" dirty="0"/>
                  <a:t>. </a:t>
                </a: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다중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경우에도 검정이 가능하다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/>
                  <a:t>가설 검정의 관심사가 굳이 </a:t>
                </a:r>
                <a:r>
                  <a:rPr lang="ko-KR" altLang="en-US" sz="2000" dirty="0" err="1"/>
                  <a:t>모수의</a:t>
                </a:r>
                <a:r>
                  <a:rPr lang="ko-KR" altLang="en-US" sz="2000" dirty="0"/>
                  <a:t> 차이 여부일 필요가 없다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ko-KR" altLang="en-US" sz="2000" dirty="0"/>
                  <a:t>즉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단순히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Vs</m:t>
                    </m:r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2000" dirty="0"/>
                  <a:t> 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…,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검증하는 가설이라면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altLang="ko-KR" sz="2000" dirty="0"/>
                  <a:t> 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 smtClean="0"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…,</m:t>
                            </m:r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ko-KR" altLang="en-US" sz="20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4. </a:t>
                </a:r>
                <a:r>
                  <a:rPr lang="ko-KR" altLang="en-US" sz="2000" dirty="0"/>
                  <a:t>위 조건을 만족하는 </a:t>
                </a:r>
                <a:r>
                  <a:rPr lang="en-US" altLang="ko-KR" sz="2000" dirty="0"/>
                  <a:t>C</a:t>
                </a:r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최량기각역이</a:t>
                </a:r>
                <a:r>
                  <a:rPr lang="ko-KR" altLang="en-US" sz="2000" dirty="0"/>
                  <a:t> 된다</a:t>
                </a:r>
                <a:r>
                  <a:rPr lang="en-US" altLang="ko-KR" sz="20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endParaRPr lang="en-US" altLang="ko-KR" sz="2000" dirty="0"/>
              </a:p>
              <a:p>
                <a:pPr marL="457200" indent="-457200">
                  <a:buFont typeface="Arial" panose="020B0604020202020204" pitchFamily="34" charset="0"/>
                  <a:buAutoNum type="arabicParenR"/>
                </a:pPr>
                <a:endParaRPr lang="en-US" altLang="ko-KR" sz="2000" dirty="0"/>
              </a:p>
              <a:p>
                <a:pPr marL="457200" indent="-457200">
                  <a:buAutoNum type="arabicParenR"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317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5077-6182-4F91-BB23-40F22F6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최량기각역의 예시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N = 5,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인 이항분포를 따르는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000" dirty="0"/>
                  <a:t>는 가설을 검증한다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R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그 </a:t>
                </a:r>
                <a:r>
                  <a:rPr lang="en-US" altLang="ko-KR" sz="2000" dirty="0"/>
                  <a:t>PMF</a:t>
                </a:r>
                <a:r>
                  <a:rPr lang="ko-KR" altLang="en-US" sz="2000" dirty="0"/>
                  <a:t>를 나타내면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(2) </a:t>
                </a: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;0,5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, 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6148DB8B-0950-4EAE-9123-D2A8FFBB70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621318"/>
                  </p:ext>
                </p:extLst>
              </p:nvPr>
            </p:nvGraphicFramePr>
            <p:xfrm>
              <a:off x="1291772" y="3429000"/>
              <a:ext cx="9654900" cy="1730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870">
                      <a:extLst>
                        <a:ext uri="{9D8B030D-6E8A-4147-A177-3AD203B41FA5}">
                          <a16:colId xmlns:a16="http://schemas.microsoft.com/office/drawing/2014/main" val="4288029606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3302995045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261863348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77864850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110450872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617224073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982632511"/>
                        </a:ext>
                      </a:extLst>
                    </a:gridCol>
                  </a:tblGrid>
                  <a:tr h="320514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x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362862"/>
                      </a:ext>
                    </a:extLst>
                  </a:tr>
                  <a:tr h="329131"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 xmlns:m="http://schemas.openxmlformats.org/officeDocument/2006/math"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f>
                                <m:fPr>
                                  <m:ctrlP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ko-KR" sz="1000" b="0" i="0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altLang="ko-KR" sz="1000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altLang="ko-KR" sz="1000" b="0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ko-KR" sz="1000" dirty="0"/>
                            <a:t> </a:t>
                          </a:r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36178011"/>
                      </a:ext>
                    </a:extLst>
                  </a:tr>
                  <a:tr h="329131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000" b="0" i="1" dirty="0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altLang="ko-KR" sz="1000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10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sz="1000" b="0" i="1" dirty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den>
                                </m:f>
                                <m:r>
                                  <a:rPr lang="en-US" altLang="ko-KR" sz="1000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1024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15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1024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90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1024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270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1024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1024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243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1024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22477164"/>
                      </a:ext>
                    </a:extLst>
                  </a:tr>
                  <a:tr h="521275"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altLang="ko-KR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;</m:t>
                                        </m:r>
                                        <m:f>
                                          <m:fPr>
                                            <m:ctrlPr>
                                              <a:rPr lang="en-US" altLang="ko-KR" sz="1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ko-KR" sz="1000" b="0" i="0" dirty="0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ko-KR" sz="10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;</m:t>
                                    </m:r>
                                    <m:f>
                                      <m:fPr>
                                        <m:ctrlPr>
                                          <a:rPr lang="en-US" altLang="ko-KR" sz="10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ko-KR" sz="1000" b="0" i="0" dirty="0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num>
                                      <m:den>
                                        <m:r>
                                          <a:rPr lang="en-US" altLang="ko-KR" sz="1000" b="0" i="1" dirty="0" smtClean="0">
                                            <a:latin typeface="Cambria Math" panose="02040503050406030204" pitchFamily="18" charset="0"/>
                                          </a:rPr>
                                          <m:t>4</m:t>
                                        </m:r>
                                      </m:den>
                                    </m:f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ko-KR" altLang="en-US" sz="1000" dirty="0"/>
                                      <m:t> 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9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27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000" b="0" i="0" dirty="0" smtClean="0"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  <m:r>
                                      <a:rPr lang="en-US" altLang="ko-KR" sz="10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altLang="ko-KR" sz="15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500" b="0" i="0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num>
                                  <m:den>
                                    <m:r>
                                      <a:rPr lang="en-US" altLang="ko-KR" sz="1500" b="0" i="1" dirty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ko-KR" altLang="en-US" sz="15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8116914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표 3">
                <a:extLst>
                  <a:ext uri="{FF2B5EF4-FFF2-40B4-BE49-F238E27FC236}">
                    <a16:creationId xmlns:a16="http://schemas.microsoft.com/office/drawing/2014/main" id="{6148DB8B-0950-4EAE-9123-D2A8FFBB70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63621318"/>
                  </p:ext>
                </p:extLst>
              </p:nvPr>
            </p:nvGraphicFramePr>
            <p:xfrm>
              <a:off x="1291772" y="3429000"/>
              <a:ext cx="9654900" cy="1730503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6870">
                      <a:extLst>
                        <a:ext uri="{9D8B030D-6E8A-4147-A177-3AD203B41FA5}">
                          <a16:colId xmlns:a16="http://schemas.microsoft.com/office/drawing/2014/main" val="4288029606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3302995045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261863348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77864850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110450872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617224073"/>
                        </a:ext>
                      </a:extLst>
                    </a:gridCol>
                    <a:gridCol w="1458005">
                      <a:extLst>
                        <a:ext uri="{9D8B030D-6E8A-4147-A177-3AD203B41FA5}">
                          <a16:colId xmlns:a16="http://schemas.microsoft.com/office/drawing/2014/main" val="982632511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500" dirty="0"/>
                            <a:t>x</a:t>
                          </a:r>
                          <a:endParaRPr lang="ko-KR" altLang="en-US" sz="15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0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1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2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3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4</a:t>
                          </a:r>
                          <a:endParaRPr lang="ko-KR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/>
                            <a:t>5</a:t>
                          </a:r>
                          <a:endParaRPr lang="ko-KR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83362862"/>
                      </a:ext>
                    </a:extLst>
                  </a:tr>
                  <a:tr h="3808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71" t="-103175" r="-966443" b="-2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2762" t="-103175" r="-502510" b="-2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2083" t="-103175" r="-400417" b="-2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3180" t="-103175" r="-302092" b="-2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3180" t="-103175" r="-202092" b="-2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61250" t="-103175" r="-101250" b="-2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63598" t="-103175" r="-1674" b="-260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6178011"/>
                      </a:ext>
                    </a:extLst>
                  </a:tr>
                  <a:tr h="38081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71" t="-203175" r="-966443" b="-1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2762" t="-203175" r="-502510" b="-1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162083" t="-203175" r="-400417" b="-1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263180" t="-203175" r="-302092" b="-1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363180" t="-203175" r="-202092" b="-1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461250" t="-203175" r="-101250" b="-1603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563598" t="-203175" r="-1674" b="-16031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22477164"/>
                      </a:ext>
                    </a:extLst>
                  </a:tr>
                  <a:tr h="60312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blipFill>
                          <a:blip r:embed="rId3"/>
                          <a:stretch>
                            <a:fillRect l="-671" t="-192929" r="-966443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62762" t="-192929" r="-502510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162083" t="-192929" r="-400417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63180" t="-192929" r="-302092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63180" t="-192929" r="-202092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461250" t="-192929" r="-101250" b="-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63598" t="-192929" r="-1674" b="-202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116914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336760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5077-6182-4F91-BB23-40F22F6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ko-KR" altLang="en-US" sz="2000" dirty="0"/>
                  <a:t>최량기각역의 예시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N = 5,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ko-KR" altLang="en-US" sz="2000" dirty="0"/>
                  <a:t>인 이항분포를 따르는 </a:t>
                </a:r>
                <a:r>
                  <a:rPr lang="en-US" altLang="ko-KR" sz="2000" dirty="0"/>
                  <a:t>X</a:t>
                </a:r>
                <a:r>
                  <a:rPr lang="ko-KR" altLang="en-US" sz="2000" dirty="0"/>
                  <a:t>에서</a:t>
                </a:r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b="0" i="0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ko-KR" sz="2000" dirty="0"/>
                  <a:t> 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ko-KR" altLang="en-US" sz="2000" i="1" dirty="0" smtClean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000" dirty="0"/>
                  <a:t>는 가설을 검증한다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arenBoth" startAt="2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일 때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;0,5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</a:t>
                </a:r>
                <a:br>
                  <a:rPr lang="en-US" altLang="ko-KR" sz="2000" dirty="0"/>
                </a:br>
                <a:br>
                  <a:rPr lang="en-US" altLang="ko-KR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;0</m:t>
                        </m:r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;5</m:t>
                        </m:r>
                      </m:e>
                    </m:d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라고 할 때</a:t>
                </a:r>
                <a:endParaRPr lang="en-US" altLang="ko-KR" sz="2000" dirty="0"/>
              </a:p>
              <a:p>
                <a:pPr marL="457200" indent="-457200">
                  <a:buAutoNum type="arabicParenBoth" startAt="2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이고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243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2) </a:t>
                </a:r>
                <a:r>
                  <a:rPr lang="ko-KR" altLang="en-US" sz="2000" dirty="0"/>
                  <a:t>이 경우</a:t>
                </a:r>
                <a:r>
                  <a:rPr lang="en-US" altLang="ko-KR" sz="2000" dirty="0"/>
                  <a:t>, </a:t>
                </a:r>
                <a:endParaRPr lang="en-US" altLang="ko-KR" sz="2000" i="1" dirty="0">
                  <a:latin typeface="Cambria Math" panose="02040503050406030204" pitchFamily="18" charset="0"/>
                </a:endParaRPr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dirty="0">
                            <a:latin typeface="Cambria Math" panose="02040503050406030204" pitchFamily="18" charset="0"/>
                          </a:rPr>
                          <m:t>243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&gt; 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ko-KR" sz="2000" dirty="0"/>
                  <a:t>  </a:t>
                </a:r>
                <a:r>
                  <a:rPr lang="ko-KR" altLang="en-US" sz="2000" dirty="0"/>
                  <a:t>이지만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1024</m:t>
                        </m:r>
                      </m:den>
                    </m:f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32</m:t>
                        </m:r>
                      </m:den>
                    </m:f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이므로 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선택하는것이</a:t>
                </a:r>
                <a:r>
                  <a:rPr lang="ko-KR" altLang="en-US" sz="2000" dirty="0"/>
                  <a:t> 합리적이다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f>
                              <m:fPr>
                                <m:ctrlP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ko-KR" sz="2000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;</m:t>
                        </m:r>
                        <m:f>
                          <m:fPr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  <m:r>
                          <a:rPr lang="en-US" altLang="ko-KR" sz="20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ko-KR" altLang="en-US" sz="2000" dirty="0"/>
                          <m:t> </m:t>
                        </m:r>
                      </m:den>
                    </m:f>
                  </m:oMath>
                </a14:m>
                <a:r>
                  <a:rPr lang="ko-KR" altLang="en-US" sz="2000" dirty="0"/>
                  <a:t>만 놓고 </a:t>
                </a:r>
                <a:r>
                  <a:rPr lang="ko-KR" altLang="en-US" sz="2000" dirty="0" err="1"/>
                  <a:t>봤을때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000" dirty="0"/>
                  <a:t>를 기각역으로 놓는 경우만 </a:t>
                </a:r>
                <a:r>
                  <a:rPr lang="en-US" altLang="ko-KR" sz="2000" dirty="0"/>
                  <a:t>1</a:t>
                </a:r>
                <a:r>
                  <a:rPr lang="ko-KR" altLang="en-US" sz="2000" dirty="0"/>
                  <a:t>보다 작은 것을 확인할 수 있다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:r>
                  <a:rPr lang="ko-KR" altLang="en-US" sz="2000" dirty="0" err="1"/>
                  <a:t>네이만</a:t>
                </a:r>
                <a:r>
                  <a:rPr lang="en-US" altLang="ko-KR" sz="2000" dirty="0"/>
                  <a:t>-</a:t>
                </a:r>
                <a:r>
                  <a:rPr lang="ko-KR" altLang="en-US" sz="2000" dirty="0" err="1"/>
                  <a:t>피어슨</a:t>
                </a:r>
                <a:r>
                  <a:rPr lang="ko-KR" altLang="en-US" sz="2000" dirty="0"/>
                  <a:t> 정리로 표현하면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:r>
                  <a:rPr lang="en-US" altLang="ko-KR" sz="2000" dirty="0"/>
                  <a:t>k=1</a:t>
                </a:r>
                <a:r>
                  <a:rPr lang="ko-KR" altLang="en-US" sz="2000" dirty="0"/>
                  <a:t>이다</a:t>
                </a:r>
                <a:r>
                  <a:rPr lang="en-US" altLang="ko-KR" sz="2000" dirty="0"/>
                  <a:t>.</a:t>
                </a:r>
                <a:br>
                  <a:rPr lang="en-US" altLang="ko-KR" sz="2000" dirty="0"/>
                </a:b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90" t="-16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7792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6B5077-6182-4F91-BB23-40F22F67F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ko-KR" altLang="en-US" sz="2000" dirty="0"/>
                  <a:t>알려진 분포를 이용한 최량검정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,1) </a:t>
                </a:r>
                <a:r>
                  <a:rPr lang="ko-KR" altLang="en-US" sz="2000" dirty="0"/>
                  <a:t>을 따르는 분포에서 추출한 확률표본이라고 하자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Font typeface="Arial" panose="020B0604020202020204" pitchFamily="34" charset="0"/>
                  <a:buAutoNum type="arabicPeriod"/>
                </a:pP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2000" dirty="0"/>
                  <a:t>VS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ko-KR" sz="2000" dirty="0"/>
                  <a:t> : 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sz="200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2000" dirty="0"/>
                  <a:t>는 가설을 검증한다</a:t>
                </a:r>
                <a:r>
                  <a:rPr lang="en-US" altLang="ko-KR" sz="2000" dirty="0"/>
                  <a:t>. </a:t>
                </a:r>
              </a:p>
              <a:p>
                <a:pPr marL="457200" indent="-457200">
                  <a:buAutoNum type="arabicPeriod"/>
                </a:pPr>
                <a:r>
                  <a:rPr lang="ko-KR" altLang="en-US" sz="2000" dirty="0" err="1"/>
                  <a:t>우도비</a:t>
                </a:r>
                <a:r>
                  <a:rPr lang="ko-KR" altLang="en-US" sz="2000" dirty="0"/>
                  <a:t> 검정 형식을 빌려오면</a:t>
                </a:r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L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2000" i="1" dirty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;</m:t>
                        </m:r>
                        <m:r>
                          <m:rPr>
                            <m:nor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m:rPr>
                            <m:nor/>
                          </m:rPr>
                          <a:rPr lang="en-US" altLang="ko-KR" sz="2000" dirty="0"/>
                          <m:t>)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ko-KR" altLang="en-US" sz="2000" i="1">
                                                <a:latin typeface="Cambria Math" panose="02040503050406030204" pitchFamily="18" charset="0"/>
                                              </a:rPr>
                                              <m:t>𝜎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num>
                      <m:den>
                        <m:nary>
                          <m:naryPr>
                            <m:chr m:val="∏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ad>
                                  <m:radPr>
                                    <m:degHide m:val="on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e>
                                </m:rad>
                              </m:den>
                            </m:f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f>
                                      <m:f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(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ko-KR" altLang="en-US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𝑖</m:t>
                                                </m:r>
                                              </m:sub>
                                            </m:s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altLang="ko-KR" sz="2000" b="0" i="1" smtClean="0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)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i="0" dirty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altLang="ko-KR" sz="2000" dirty="0"/>
              </a:p>
              <a:p>
                <a:pPr marL="457200" indent="-457200">
                  <a:buAutoNum type="arabicParenR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0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000" dirty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>
                                <m:sSub>
                                  <m:sSubPr>
                                    <m:ctrlP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</m:func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로그변환하면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(1)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𝑙𝑜𝑔𝑘</m:t>
                    </m:r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ko-KR" alt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𝑙𝑜𝑔𝑘</m:t>
                    </m:r>
                  </m:oMath>
                </a14:m>
                <a:br>
                  <a:rPr lang="en-US" altLang="ko-KR" sz="2000" dirty="0"/>
                </a:br>
                <a:br>
                  <a:rPr lang="en-US" altLang="ko-KR" sz="2000" dirty="0"/>
                </a:br>
                <a:r>
                  <a:rPr lang="en-US" altLang="ko-KR" sz="2000" dirty="0"/>
                  <a:t>(2) </a:t>
                </a:r>
                <a:r>
                  <a:rPr lang="ko-KR" altLang="en-US" sz="2000" dirty="0"/>
                  <a:t>한편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sz="20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000" dirty="0"/>
                  <a:t> N(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,1)</a:t>
                </a:r>
                <a:r>
                  <a:rPr lang="ko-KR" altLang="en-US" sz="2000" dirty="0"/>
                  <a:t>를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했으므로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이 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b>
                              <m:sSubPr>
                                <m:ctrlP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num>
                      <m:den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bar>
                  </m:oMath>
                </a14:m>
                <a:r>
                  <a:rPr lang="en-US" altLang="ko-KR" sz="2000" dirty="0"/>
                  <a:t> ~ N(</a:t>
                </a:r>
                <a14:m>
                  <m:oMath xmlns:m="http://schemas.openxmlformats.org/officeDocument/2006/math">
                    <m:r>
                      <a:rPr lang="ko-KR" alt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000" dirty="0"/>
                  <a:t>을 따른다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2000" dirty="0"/>
                  <a:t>3)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bar>
                          <m:barPr>
                            <m:pos m:val="top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bar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f>
                          <m:f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>
                              <m:f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num>
                              <m:den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𝑙𝑜𝑔𝑘</m:t>
                            </m:r>
                          </m:num>
                          <m:den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ko-KR" sz="20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에서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𝑙𝑜𝑔𝑘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= c</a:t>
                </a:r>
                <a:r>
                  <a:rPr lang="ko-KR" altLang="en-US" sz="2000" dirty="0"/>
                  <a:t>는 </a:t>
                </a:r>
                <a:r>
                  <a:rPr lang="ko-KR" altLang="en-US" sz="2000" dirty="0" err="1"/>
                  <a:t>최량기각역이</a:t>
                </a:r>
                <a:r>
                  <a:rPr lang="ko-KR" altLang="en-US" sz="2000" dirty="0"/>
                  <a:t> 되고</a:t>
                </a:r>
                <a:endParaRPr lang="en-US" altLang="ko-KR" sz="2000" dirty="0"/>
              </a:p>
              <a:p>
                <a:pPr marL="457200" indent="-457200">
                  <a:buAutoNum type="arabicParenBoth"/>
                </a:pPr>
                <a:r>
                  <a:rPr lang="ko-KR" altLang="en-US" sz="2000" dirty="0"/>
                  <a:t>이 때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 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𝑙𝑜𝑔𝑘</m:t>
                        </m:r>
                      </m:num>
                      <m:den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2000" dirty="0"/>
                  <a:t> = c </a:t>
                </a:r>
                <a:r>
                  <a:rPr lang="ko-KR" altLang="en-US" sz="2000" dirty="0"/>
                  <a:t>는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l-GR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α</m:t>
                        </m:r>
                      </m:sub>
                    </m:sSub>
                  </m:oMath>
                </a14:m>
                <a:r>
                  <a:rPr lang="en-US" altLang="ko-KR" sz="2000" dirty="0"/>
                  <a:t> </a:t>
                </a:r>
                <a:r>
                  <a:rPr lang="ko-KR" altLang="en-US" sz="2000" dirty="0"/>
                  <a:t>를 따른다</a:t>
                </a:r>
                <a:r>
                  <a:rPr lang="en-US" altLang="ko-KR" sz="2000"/>
                  <a:t>.</a:t>
                </a:r>
                <a:endParaRPr lang="en-US" altLang="ko-KR" sz="20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95045E4B-7E67-45E4-894F-82ECAAED71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64" t="-2101" b="-56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9524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374</Words>
  <Application>Microsoft Office PowerPoint</Application>
  <PresentationFormat>와이드스크린</PresentationFormat>
  <Paragraphs>121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Cambria Math</vt:lpstr>
      <vt:lpstr>Office 테마</vt:lpstr>
      <vt:lpstr>최강력 검정</vt:lpstr>
      <vt:lpstr>정의</vt:lpstr>
      <vt:lpstr>정의</vt:lpstr>
      <vt:lpstr>정의</vt:lpstr>
      <vt:lpstr>정의</vt:lpstr>
      <vt:lpstr>정의</vt:lpstr>
      <vt:lpstr>예제</vt:lpstr>
      <vt:lpstr>예제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최강력 검정</dc:title>
  <dc:creator>Kwon JongIk</dc:creator>
  <cp:lastModifiedBy>Kwon JongIk</cp:lastModifiedBy>
  <cp:revision>15</cp:revision>
  <dcterms:created xsi:type="dcterms:W3CDTF">2020-01-06T01:50:02Z</dcterms:created>
  <dcterms:modified xsi:type="dcterms:W3CDTF">2020-01-06T03:49:16Z</dcterms:modified>
</cp:coreProperties>
</file>