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6382B-03E1-4F97-9B8A-08003B9B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1D3547-4E72-4DBA-9661-59984B61C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CDC13-494B-4885-9D44-A9C62819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1EF4F-9C3A-4D36-9F0C-8D0C443B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E7636-D3B2-4798-A848-8C223772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68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3EBB4-0EE9-45D1-AF10-8124D04D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23E601-3976-42C0-8B2A-6DAE30B92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998D5-A169-480B-BABA-28D46308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0CCAC-6988-403D-AB0E-7876E9BA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2E20B-77C4-4995-8F10-0CFE0A42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35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4D6744-1636-4456-AC5D-CE986213A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139CA-D4B1-4725-B114-0622043C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4DEEE-5C89-4B0E-9D22-668ADB49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DEDA12-332F-4C26-A74A-E032971D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CE9B1-CE9B-4441-AB96-CF83DAB3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2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E1F12-D94E-4BAA-AFCA-C4D15705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3175B-400C-4069-8BEA-2A2405F2A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76B20A-0BC0-4DD6-B8F1-49E66778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D1240-E7A9-48F5-8ED5-A0A54E2A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53F6DC-9E2C-4B62-9DBC-60EBDDFA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1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0512-2987-439C-A7CE-A41986E8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CDCED-D690-4635-B798-4E8C320A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EE5AD9-C9B6-491C-B44B-23F3A2BA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F8296-F8C3-4F92-85CD-EA9C4EBB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3EEE4-86EC-454C-AE72-DE387DED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B243D-3E70-4077-87B3-8C5B5F58F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90AA2-205B-47B6-BEDD-11AE5FFA5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1AF484-B376-4C02-8341-588807161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24B7C-D26B-4569-8171-2E3FE3DF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11411F-AC4A-4DBA-B67D-39D77C98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6D596-8AE4-4DA5-BD30-DCFAB1AE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43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D1CB6-6FB1-43D8-A4A3-E4871356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1FA4B-EC32-43D0-BC37-67A49591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01ED5-F188-4DBD-A328-1769F5CE3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300F8A-DE0F-4994-BDDF-9999C4C44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374D5D-117D-43C1-B9E7-EBA5746FF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350EF3-17F5-4212-86F6-7AA63872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DD0F59-EF00-419D-ABED-67AD8DB5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0E74BE-46F1-4C7B-83C9-ED5C306D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695D4-FEA6-4F0E-A8F5-3D68DBF2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4284E-2319-4DE3-A5C4-D53EE213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A7E605-6916-4692-9816-65BB46B8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831566-A626-42A4-BC22-C5C17674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0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186C0C-3A18-4390-8922-F800FA79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8A912E-0719-4FC4-88C7-BA578CD9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E57011-DA3C-494D-9330-C4950785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4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184D6-879D-4FD9-8453-E4B7E83A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318E4-DDEF-4216-95CE-196A4DD0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F97AE-9DF2-4057-80E3-DBED842E4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0B29A3-85C5-4EBF-9E28-72BE9759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E08CF-E1F0-4F2A-B84F-9A99B1E2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0B6432-A5C0-4590-BCCC-FC05FB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22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BFAD4-B259-4F2D-A621-5D051073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8A4696-9AA8-49F0-92BF-14A41454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484F99-9C38-47C9-8CFA-50A30D892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01865-2D6A-443E-A4F0-28C1119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BEB6D-E492-43B2-94E6-6055853E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7DFA5-4296-4B22-9BC3-566866ED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307AF4-D770-4E20-99E6-E8338737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B3043-6793-4992-A2E2-B631FAF81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E915D-F012-4A10-AE4D-5DE728C73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B0043-4C6E-4A2E-8DE1-4C2A825DD672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FA2AB-5627-433C-9797-D6B20D37F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2A2CDD-617A-4E9D-8A0D-0A1BAA8F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86BDE-2DA2-4328-AECB-6BA6D0DF4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32874-B75A-4200-98EC-76FEA39F6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기울기와 접선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029579-FD05-4257-9472-18367A2B3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35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11205-E898-40F4-9ACF-C28991DD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72C5DE-6808-4BC3-B020-70B71BB42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기울기는 변수가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1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단위 늘어날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함수값이</a:t>
                </a:r>
                <a:r>
                  <a:rPr lang="ko-KR" altLang="en-US" sz="2000" dirty="0"/>
                  <a:t> </a:t>
                </a:r>
                <a:r>
                  <a:rPr lang="ko-KR" altLang="en-US" sz="2000" dirty="0">
                    <a:solidFill>
                      <a:srgbClr val="00B0F0"/>
                    </a:solidFill>
                  </a:rPr>
                  <a:t>얼마나 늘어나는지</a:t>
                </a:r>
                <a:r>
                  <a:rPr lang="ko-KR" altLang="en-US" sz="2000" dirty="0"/>
                  <a:t>를 보여준다</a:t>
                </a:r>
                <a:r>
                  <a:rPr lang="en-US" altLang="ko-KR" sz="2000" dirty="0"/>
                  <a:t>.</a:t>
                </a:r>
              </a:p>
              <a:p>
                <a:pPr marL="514350" indent="-51435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기울기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2000" dirty="0"/>
                  <a:t>미분을 하면 해당 방정식의 순간 변화율을 알 수 있는데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함수값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알기 위해선</a:t>
                </a:r>
                <a:endParaRPr lang="en-US" altLang="ko-KR" sz="2000" dirty="0"/>
              </a:p>
              <a:p>
                <a:pPr marL="514350" indent="-514350">
                  <a:buAutoNum type="arabicParenR"/>
                </a:pPr>
                <a:r>
                  <a:rPr lang="ko-KR" altLang="en-US" sz="2000" dirty="0"/>
                  <a:t>함수의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순간변화율</a:t>
                </a:r>
                <a:r>
                  <a:rPr lang="ko-KR" altLang="en-US" sz="2000" dirty="0"/>
                  <a:t>을 알 수 있는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방정식</a:t>
                </a:r>
                <a:r>
                  <a:rPr lang="ko-KR" altLang="en-US" sz="2000" dirty="0"/>
                  <a:t>이 필요하다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미분</a:t>
                </a:r>
                <a:r>
                  <a:rPr lang="en-US" altLang="ko-KR" sz="2000" dirty="0"/>
                  <a:t>)</a:t>
                </a:r>
              </a:p>
              <a:p>
                <a:pPr marL="514350" indent="-514350">
                  <a:buAutoNum type="arabicParenR"/>
                </a:pPr>
                <a:r>
                  <a:rPr lang="ko-KR" altLang="en-US" sz="2000" dirty="0">
                    <a:solidFill>
                      <a:srgbClr val="00B050"/>
                    </a:solidFill>
                  </a:rPr>
                  <a:t>순간변화율</a:t>
                </a:r>
                <a:r>
                  <a:rPr lang="ko-KR" altLang="en-US" sz="2000" dirty="0"/>
                  <a:t>을 알고 싶은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지점</a:t>
                </a:r>
                <a:r>
                  <a:rPr lang="ko-KR" altLang="en-US" sz="2000" dirty="0"/>
                  <a:t>이 필요하다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 algn="r">
                  <a:buAutoNum type="arabicParenBoth"/>
                </a:pPr>
                <a:endParaRPr lang="en-US" altLang="ko-KR" sz="2000" dirty="0"/>
              </a:p>
              <a:p>
                <a:pPr marL="457200" indent="-457200" algn="r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672C5DE-6808-4BC3-B020-70B71BB42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F3DA653-0BFE-4EA9-9B9A-18D77BC6356D}"/>
              </a:ext>
            </a:extLst>
          </p:cNvPr>
          <p:cNvCxnSpPr>
            <a:cxnSpLocks/>
          </p:cNvCxnSpPr>
          <p:nvPr/>
        </p:nvCxnSpPr>
        <p:spPr>
          <a:xfrm flipV="1">
            <a:off x="1628504" y="4735650"/>
            <a:ext cx="0" cy="1576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9EEF47-6593-44AF-AF67-FF76D014F58C}"/>
              </a:ext>
            </a:extLst>
          </p:cNvPr>
          <p:cNvCxnSpPr>
            <a:cxnSpLocks/>
          </p:cNvCxnSpPr>
          <p:nvPr/>
        </p:nvCxnSpPr>
        <p:spPr>
          <a:xfrm flipV="1">
            <a:off x="1436916" y="5957436"/>
            <a:ext cx="203780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3AC99762-70BF-4A61-A96F-989E8D7074C8}"/>
              </a:ext>
            </a:extLst>
          </p:cNvPr>
          <p:cNvSpPr/>
          <p:nvPr/>
        </p:nvSpPr>
        <p:spPr>
          <a:xfrm>
            <a:off x="1280160" y="4864356"/>
            <a:ext cx="2255520" cy="844404"/>
          </a:xfrm>
          <a:custGeom>
            <a:avLst/>
            <a:gdLst>
              <a:gd name="connsiteX0" fmla="*/ 0 w 2255520"/>
              <a:gd name="connsiteY0" fmla="*/ 578501 h 844404"/>
              <a:gd name="connsiteX1" fmla="*/ 600891 w 2255520"/>
              <a:gd name="connsiteY1" fmla="*/ 587210 h 844404"/>
              <a:gd name="connsiteX2" fmla="*/ 1018903 w 2255520"/>
              <a:gd name="connsiteY2" fmla="*/ 831050 h 844404"/>
              <a:gd name="connsiteX3" fmla="*/ 1715589 w 2255520"/>
              <a:gd name="connsiteY3" fmla="*/ 125655 h 844404"/>
              <a:gd name="connsiteX4" fmla="*/ 2255520 w 2255520"/>
              <a:gd name="connsiteY4" fmla="*/ 3735 h 84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5520" h="844404">
                <a:moveTo>
                  <a:pt x="0" y="578501"/>
                </a:moveTo>
                <a:cubicBezTo>
                  <a:pt x="215537" y="561809"/>
                  <a:pt x="431074" y="545118"/>
                  <a:pt x="600891" y="587210"/>
                </a:cubicBezTo>
                <a:cubicBezTo>
                  <a:pt x="770708" y="629302"/>
                  <a:pt x="833120" y="907976"/>
                  <a:pt x="1018903" y="831050"/>
                </a:cubicBezTo>
                <a:cubicBezTo>
                  <a:pt x="1204686" y="754124"/>
                  <a:pt x="1509486" y="263541"/>
                  <a:pt x="1715589" y="125655"/>
                </a:cubicBezTo>
                <a:cubicBezTo>
                  <a:pt x="1921692" y="-12231"/>
                  <a:pt x="2088606" y="-4248"/>
                  <a:pt x="2255520" y="37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5CC43BD-702A-470F-931D-510B55BB841D}"/>
              </a:ext>
            </a:extLst>
          </p:cNvPr>
          <p:cNvCxnSpPr/>
          <p:nvPr/>
        </p:nvCxnSpPr>
        <p:spPr>
          <a:xfrm>
            <a:off x="2804160" y="5216434"/>
            <a:ext cx="0" cy="7410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6821D27-BEF8-4802-8B4E-51E26EA0D811}"/>
              </a:ext>
            </a:extLst>
          </p:cNvPr>
          <p:cNvCxnSpPr>
            <a:cxnSpLocks/>
          </p:cNvCxnSpPr>
          <p:nvPr/>
        </p:nvCxnSpPr>
        <p:spPr>
          <a:xfrm>
            <a:off x="3028705" y="5033554"/>
            <a:ext cx="0" cy="923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6BBF0C8-419A-479E-BC04-2F0D0A93CC18}"/>
                  </a:ext>
                </a:extLst>
              </p:cNvPr>
              <p:cNvSpPr/>
              <p:nvPr/>
            </p:nvSpPr>
            <p:spPr>
              <a:xfrm>
                <a:off x="2605740" y="5875100"/>
                <a:ext cx="396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6BBF0C8-419A-479E-BC04-2F0D0A93CC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740" y="5875100"/>
                <a:ext cx="3968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827F0C3-52E7-42D6-BA74-00C21B562CCA}"/>
                  </a:ext>
                </a:extLst>
              </p:cNvPr>
              <p:cNvSpPr/>
              <p:nvPr/>
            </p:nvSpPr>
            <p:spPr>
              <a:xfrm>
                <a:off x="2804159" y="5875100"/>
                <a:ext cx="534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827F0C3-52E7-42D6-BA74-00C21B562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59" y="5875100"/>
                <a:ext cx="5346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9F6BEA-4C4B-4DF2-874F-C0814FE29823}"/>
              </a:ext>
            </a:extLst>
          </p:cNvPr>
          <p:cNvCxnSpPr>
            <a:cxnSpLocks/>
          </p:cNvCxnSpPr>
          <p:nvPr/>
        </p:nvCxnSpPr>
        <p:spPr>
          <a:xfrm flipH="1" flipV="1">
            <a:off x="1628504" y="5216433"/>
            <a:ext cx="117565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68C98B9-E55A-4B2F-88A6-A9688B2AF6B8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1628505" y="4967759"/>
            <a:ext cx="1367244" cy="222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59E55ED-7E7F-4198-BAC7-622609FF1649}"/>
                  </a:ext>
                </a:extLst>
              </p:cNvPr>
              <p:cNvSpPr/>
              <p:nvPr/>
            </p:nvSpPr>
            <p:spPr>
              <a:xfrm>
                <a:off x="1252538" y="5118717"/>
                <a:ext cx="52738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000" dirty="0"/>
                        <m:t> 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C59E55ED-7E7F-4198-BAC7-622609FF1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538" y="5118717"/>
                <a:ext cx="527387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370AEF4-923C-4072-8A81-F47079B5F472}"/>
                  </a:ext>
                </a:extLst>
              </p:cNvPr>
              <p:cNvSpPr/>
              <p:nvPr/>
            </p:nvSpPr>
            <p:spPr>
              <a:xfrm>
                <a:off x="1184893" y="4835909"/>
                <a:ext cx="59503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(∆</m:t>
                      </m:r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000" dirty="0"/>
                        <m:t> 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370AEF4-923C-4072-8A81-F47079B5F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93" y="4835909"/>
                <a:ext cx="595032" cy="246221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440EAC2-FAA1-44A4-A97F-54EFC15C960E}"/>
              </a:ext>
            </a:extLst>
          </p:cNvPr>
          <p:cNvCxnSpPr/>
          <p:nvPr/>
        </p:nvCxnSpPr>
        <p:spPr>
          <a:xfrm>
            <a:off x="2804159" y="5216433"/>
            <a:ext cx="224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3094423-FF66-42A0-8108-82FEC2BFAA5A}"/>
              </a:ext>
            </a:extLst>
          </p:cNvPr>
          <p:cNvCxnSpPr>
            <a:cxnSpLocks/>
          </p:cNvCxnSpPr>
          <p:nvPr/>
        </p:nvCxnSpPr>
        <p:spPr>
          <a:xfrm>
            <a:off x="3018119" y="4954949"/>
            <a:ext cx="0" cy="254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9F69920E-E316-4AF1-BC57-E897D1DFAB77}"/>
              </a:ext>
            </a:extLst>
          </p:cNvPr>
          <p:cNvSpPr/>
          <p:nvPr/>
        </p:nvSpPr>
        <p:spPr>
          <a:xfrm>
            <a:off x="2699657" y="4954949"/>
            <a:ext cx="461545" cy="339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B9E2FEF-40D3-4132-9ED1-71E5439195ED}"/>
              </a:ext>
            </a:extLst>
          </p:cNvPr>
          <p:cNvGrpSpPr/>
          <p:nvPr/>
        </p:nvGrpSpPr>
        <p:grpSpPr>
          <a:xfrm>
            <a:off x="5199018" y="4768447"/>
            <a:ext cx="2029096" cy="1408516"/>
            <a:chOff x="5343687" y="4505052"/>
            <a:chExt cx="2029096" cy="140851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6898620-7DB8-47C7-99BF-86131E52BA88}"/>
                </a:ext>
              </a:extLst>
            </p:cNvPr>
            <p:cNvSpPr/>
            <p:nvPr/>
          </p:nvSpPr>
          <p:spPr>
            <a:xfrm>
              <a:off x="5343687" y="4505052"/>
              <a:ext cx="1872342" cy="1408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BFB295E-5120-4655-B80A-2634F917765A}"/>
                </a:ext>
              </a:extLst>
            </p:cNvPr>
            <p:cNvSpPr/>
            <p:nvPr/>
          </p:nvSpPr>
          <p:spPr>
            <a:xfrm>
              <a:off x="5347063" y="4507710"/>
              <a:ext cx="1863634" cy="1353159"/>
            </a:xfrm>
            <a:custGeom>
              <a:avLst/>
              <a:gdLst>
                <a:gd name="connsiteX0" fmla="*/ 0 w 1863634"/>
                <a:gd name="connsiteY0" fmla="*/ 1353159 h 1353159"/>
                <a:gd name="connsiteX1" fmla="*/ 705394 w 1863634"/>
                <a:gd name="connsiteY1" fmla="*/ 316839 h 1353159"/>
                <a:gd name="connsiteX2" fmla="*/ 1863634 w 1863634"/>
                <a:gd name="connsiteY2" fmla="*/ 3330 h 13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3634" h="1353159">
                  <a:moveTo>
                    <a:pt x="0" y="1353159"/>
                  </a:moveTo>
                  <a:cubicBezTo>
                    <a:pt x="197394" y="947484"/>
                    <a:pt x="394788" y="541810"/>
                    <a:pt x="705394" y="316839"/>
                  </a:cubicBezTo>
                  <a:cubicBezTo>
                    <a:pt x="1016000" y="91867"/>
                    <a:pt x="1679303" y="-21344"/>
                    <a:pt x="1863634" y="33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F5C98AC-2AFF-48A8-91BE-A8021497F740}"/>
                </a:ext>
              </a:extLst>
            </p:cNvPr>
            <p:cNvCxnSpPr/>
            <p:nvPr/>
          </p:nvCxnSpPr>
          <p:spPr>
            <a:xfrm>
              <a:off x="5512526" y="5586935"/>
              <a:ext cx="13498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7613B94-C70E-4633-BBA4-D30934A1A93A}"/>
                </a:ext>
              </a:extLst>
            </p:cNvPr>
            <p:cNvCxnSpPr>
              <a:cxnSpLocks/>
            </p:cNvCxnSpPr>
            <p:nvPr/>
          </p:nvCxnSpPr>
          <p:spPr>
            <a:xfrm>
              <a:off x="6862354" y="4572000"/>
              <a:ext cx="0" cy="10138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7467825-7B9C-4D71-8A8E-8FF2B6C98A76}"/>
                    </a:ext>
                  </a:extLst>
                </p:cNvPr>
                <p:cNvSpPr/>
                <p:nvPr/>
              </p:nvSpPr>
              <p:spPr>
                <a:xfrm>
                  <a:off x="6020317" y="5544236"/>
                  <a:ext cx="5346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7467825-7B9C-4D71-8A8E-8FF2B6C98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317" y="5544236"/>
                  <a:ext cx="53469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5521D48-1410-47BF-8F2D-8FD4607D3C1A}"/>
                    </a:ext>
                  </a:extLst>
                </p:cNvPr>
                <p:cNvSpPr/>
                <p:nvPr/>
              </p:nvSpPr>
              <p:spPr>
                <a:xfrm>
                  <a:off x="6777751" y="4990011"/>
                  <a:ext cx="595032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(∆</m:t>
                        </m:r>
                        <m:r>
                          <a:rPr lang="en-US" altLang="ko-K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000" dirty="0"/>
                          <m:t> 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5521D48-1410-47BF-8F2D-8FD4607D3C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51" y="4990011"/>
                  <a:ext cx="595032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화살표: 톱니 모양의 오른쪽 50">
            <a:extLst>
              <a:ext uri="{FF2B5EF4-FFF2-40B4-BE49-F238E27FC236}">
                <a16:creationId xmlns:a16="http://schemas.microsoft.com/office/drawing/2014/main" id="{0FB6E3AE-5758-4727-876F-AA30599BBFF0}"/>
              </a:ext>
            </a:extLst>
          </p:cNvPr>
          <p:cNvSpPr/>
          <p:nvPr/>
        </p:nvSpPr>
        <p:spPr>
          <a:xfrm>
            <a:off x="3161202" y="5033554"/>
            <a:ext cx="1950726" cy="2198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59F1C3-5867-4D21-9FF7-D6AA6D201F47}"/>
                  </a:ext>
                </a:extLst>
              </p:cNvPr>
              <p:cNvSpPr txBox="1"/>
              <p:nvPr/>
            </p:nvSpPr>
            <p:spPr>
              <a:xfrm>
                <a:off x="7724503" y="4735650"/>
                <a:ext cx="3224729" cy="1335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에서</a:t>
                </a:r>
                <a:endParaRPr lang="en-US" altLang="ko-KR" dirty="0"/>
              </a:p>
              <a:p>
                <a:pPr marL="342900" indent="-342900">
                  <a:buAutoNum type="arabicParenBoth"/>
                </a:pPr>
                <a:r>
                  <a:rPr lang="ko-KR" altLang="en-US" dirty="0"/>
                  <a:t>근사기준점 </a:t>
                </a:r>
                <a:r>
                  <a:rPr lang="en-US" altLang="ko-KR" dirty="0"/>
                  <a:t>x = 1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dirty="0"/>
                  <a:t>지점 </a:t>
                </a:r>
                <a:r>
                  <a:rPr lang="en-US" altLang="ko-KR" dirty="0"/>
                  <a:t>a = 1 </a:t>
                </a:r>
                <a:r>
                  <a:rPr lang="ko-KR" altLang="en-US" dirty="0" err="1"/>
                  <a:t>일때</a:t>
                </a:r>
                <a:endParaRPr lang="en-US" altLang="ko-KR" dirty="0"/>
              </a:p>
              <a:p>
                <a:pPr marL="342900" indent="-342900">
                  <a:buAutoNum type="arabicParenBoth"/>
                </a:pPr>
                <a:r>
                  <a:rPr lang="ko-KR" altLang="en-US" dirty="0"/>
                  <a:t>기울기는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59F1C3-5867-4D21-9FF7-D6AA6D201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503" y="4735650"/>
                <a:ext cx="3224729" cy="1335943"/>
              </a:xfrm>
              <a:prstGeom prst="rect">
                <a:avLst/>
              </a:prstGeom>
              <a:blipFill>
                <a:blip r:embed="rId9"/>
                <a:stretch>
                  <a:fillRect l="-1890" b="-7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74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09E7C-5F06-4A87-B8C3-576191FD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BE2609-0A49-442D-9F4F-8DC508565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접선은 기울기를 똑같이 갖는 해당 함수 지점에서의 직선을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615124B-8AC9-4710-A003-F1FA4B7D396E}"/>
              </a:ext>
            </a:extLst>
          </p:cNvPr>
          <p:cNvCxnSpPr>
            <a:cxnSpLocks/>
          </p:cNvCxnSpPr>
          <p:nvPr/>
        </p:nvCxnSpPr>
        <p:spPr>
          <a:xfrm flipV="1">
            <a:off x="1281811" y="3089730"/>
            <a:ext cx="0" cy="1576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36C0EB5-D1BA-4850-8B98-E6067F388225}"/>
              </a:ext>
            </a:extLst>
          </p:cNvPr>
          <p:cNvCxnSpPr>
            <a:cxnSpLocks/>
          </p:cNvCxnSpPr>
          <p:nvPr/>
        </p:nvCxnSpPr>
        <p:spPr>
          <a:xfrm flipV="1">
            <a:off x="1090223" y="4311516"/>
            <a:ext cx="203780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2DB28930-1E30-44AA-A2E9-A4E77BACC9DC}"/>
              </a:ext>
            </a:extLst>
          </p:cNvPr>
          <p:cNvSpPr/>
          <p:nvPr/>
        </p:nvSpPr>
        <p:spPr>
          <a:xfrm>
            <a:off x="933467" y="3218436"/>
            <a:ext cx="2255520" cy="844404"/>
          </a:xfrm>
          <a:custGeom>
            <a:avLst/>
            <a:gdLst>
              <a:gd name="connsiteX0" fmla="*/ 0 w 2255520"/>
              <a:gd name="connsiteY0" fmla="*/ 578501 h 844404"/>
              <a:gd name="connsiteX1" fmla="*/ 600891 w 2255520"/>
              <a:gd name="connsiteY1" fmla="*/ 587210 h 844404"/>
              <a:gd name="connsiteX2" fmla="*/ 1018903 w 2255520"/>
              <a:gd name="connsiteY2" fmla="*/ 831050 h 844404"/>
              <a:gd name="connsiteX3" fmla="*/ 1715589 w 2255520"/>
              <a:gd name="connsiteY3" fmla="*/ 125655 h 844404"/>
              <a:gd name="connsiteX4" fmla="*/ 2255520 w 2255520"/>
              <a:gd name="connsiteY4" fmla="*/ 3735 h 84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5520" h="844404">
                <a:moveTo>
                  <a:pt x="0" y="578501"/>
                </a:moveTo>
                <a:cubicBezTo>
                  <a:pt x="215537" y="561809"/>
                  <a:pt x="431074" y="545118"/>
                  <a:pt x="600891" y="587210"/>
                </a:cubicBezTo>
                <a:cubicBezTo>
                  <a:pt x="770708" y="629302"/>
                  <a:pt x="833120" y="907976"/>
                  <a:pt x="1018903" y="831050"/>
                </a:cubicBezTo>
                <a:cubicBezTo>
                  <a:pt x="1204686" y="754124"/>
                  <a:pt x="1509486" y="263541"/>
                  <a:pt x="1715589" y="125655"/>
                </a:cubicBezTo>
                <a:cubicBezTo>
                  <a:pt x="1921692" y="-12231"/>
                  <a:pt x="2088606" y="-4248"/>
                  <a:pt x="2255520" y="37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14D737-B69D-419A-9EFF-92FEF4B14355}"/>
              </a:ext>
            </a:extLst>
          </p:cNvPr>
          <p:cNvCxnSpPr/>
          <p:nvPr/>
        </p:nvCxnSpPr>
        <p:spPr>
          <a:xfrm>
            <a:off x="2457467" y="3570514"/>
            <a:ext cx="0" cy="7410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620208-8457-4CE9-BDBA-623766668736}"/>
              </a:ext>
            </a:extLst>
          </p:cNvPr>
          <p:cNvCxnSpPr>
            <a:cxnSpLocks/>
          </p:cNvCxnSpPr>
          <p:nvPr/>
        </p:nvCxnSpPr>
        <p:spPr>
          <a:xfrm>
            <a:off x="2682012" y="3387634"/>
            <a:ext cx="0" cy="9238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3906891-2E5B-4051-9617-BA1F84E02866}"/>
                  </a:ext>
                </a:extLst>
              </p:cNvPr>
              <p:cNvSpPr/>
              <p:nvPr/>
            </p:nvSpPr>
            <p:spPr>
              <a:xfrm>
                <a:off x="2259047" y="4229180"/>
                <a:ext cx="396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3906891-2E5B-4051-9617-BA1F84E02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047" y="4229180"/>
                <a:ext cx="3968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5FD0045-3D70-4A27-9F41-E1612EBF77DA}"/>
                  </a:ext>
                </a:extLst>
              </p:cNvPr>
              <p:cNvSpPr/>
              <p:nvPr/>
            </p:nvSpPr>
            <p:spPr>
              <a:xfrm>
                <a:off x="2457466" y="4229180"/>
                <a:ext cx="534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5FD0045-3D70-4A27-9F41-E1612EBF7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466" y="4229180"/>
                <a:ext cx="5346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7BFCF2-E0A7-4735-9F03-E2F1CB5CC402}"/>
              </a:ext>
            </a:extLst>
          </p:cNvPr>
          <p:cNvCxnSpPr>
            <a:cxnSpLocks/>
          </p:cNvCxnSpPr>
          <p:nvPr/>
        </p:nvCxnSpPr>
        <p:spPr>
          <a:xfrm flipH="1" flipV="1">
            <a:off x="1281811" y="3570513"/>
            <a:ext cx="1175656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FDD4DB-AAB7-48CC-9DF5-DB298108BC16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281812" y="3321839"/>
            <a:ext cx="1367244" cy="2225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B082D3D-4500-4760-BA23-BC4BDCFF8A7B}"/>
                  </a:ext>
                </a:extLst>
              </p:cNvPr>
              <p:cNvSpPr/>
              <p:nvPr/>
            </p:nvSpPr>
            <p:spPr>
              <a:xfrm>
                <a:off x="905845" y="3472797"/>
                <a:ext cx="52738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000" dirty="0"/>
                        <m:t> 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B082D3D-4500-4760-BA23-BC4BDCFF8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45" y="3472797"/>
                <a:ext cx="527387" cy="246221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9D14BA6-3148-4A40-874E-608B473A426D}"/>
                  </a:ext>
                </a:extLst>
              </p:cNvPr>
              <p:cNvSpPr/>
              <p:nvPr/>
            </p:nvSpPr>
            <p:spPr>
              <a:xfrm>
                <a:off x="838200" y="3189989"/>
                <a:ext cx="59503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(∆</m:t>
                      </m:r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000" dirty="0"/>
                        <m:t> 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9D14BA6-3148-4A40-874E-608B473A4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9989"/>
                <a:ext cx="595032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ED6C9C3-E8B4-4459-85C7-FA62F83821A1}"/>
              </a:ext>
            </a:extLst>
          </p:cNvPr>
          <p:cNvCxnSpPr/>
          <p:nvPr/>
        </p:nvCxnSpPr>
        <p:spPr>
          <a:xfrm>
            <a:off x="2457466" y="3570513"/>
            <a:ext cx="224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E7ED236-E501-4249-8DC7-A3D5F58C09DD}"/>
              </a:ext>
            </a:extLst>
          </p:cNvPr>
          <p:cNvCxnSpPr>
            <a:cxnSpLocks/>
          </p:cNvCxnSpPr>
          <p:nvPr/>
        </p:nvCxnSpPr>
        <p:spPr>
          <a:xfrm>
            <a:off x="2671426" y="3309029"/>
            <a:ext cx="0" cy="254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1844400-530D-4E97-9115-A53F52013755}"/>
              </a:ext>
            </a:extLst>
          </p:cNvPr>
          <p:cNvSpPr/>
          <p:nvPr/>
        </p:nvSpPr>
        <p:spPr>
          <a:xfrm>
            <a:off x="2352964" y="3309029"/>
            <a:ext cx="461545" cy="339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EE80E18-F8D3-4288-B545-FFBBC9ECFEC7}"/>
              </a:ext>
            </a:extLst>
          </p:cNvPr>
          <p:cNvGrpSpPr/>
          <p:nvPr/>
        </p:nvGrpSpPr>
        <p:grpSpPr>
          <a:xfrm>
            <a:off x="3990162" y="3089730"/>
            <a:ext cx="2029096" cy="1408516"/>
            <a:chOff x="5343687" y="4505052"/>
            <a:chExt cx="2029096" cy="140851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23B0EB3-2C7B-4EE3-934E-01A652836D53}"/>
                </a:ext>
              </a:extLst>
            </p:cNvPr>
            <p:cNvSpPr/>
            <p:nvPr/>
          </p:nvSpPr>
          <p:spPr>
            <a:xfrm>
              <a:off x="5343687" y="4505052"/>
              <a:ext cx="1872342" cy="1408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652034B-EF95-4C2F-A731-9AD090CC02AD}"/>
                </a:ext>
              </a:extLst>
            </p:cNvPr>
            <p:cNvSpPr/>
            <p:nvPr/>
          </p:nvSpPr>
          <p:spPr>
            <a:xfrm>
              <a:off x="5347063" y="4507710"/>
              <a:ext cx="1863634" cy="1353159"/>
            </a:xfrm>
            <a:custGeom>
              <a:avLst/>
              <a:gdLst>
                <a:gd name="connsiteX0" fmla="*/ 0 w 1863634"/>
                <a:gd name="connsiteY0" fmla="*/ 1353159 h 1353159"/>
                <a:gd name="connsiteX1" fmla="*/ 705394 w 1863634"/>
                <a:gd name="connsiteY1" fmla="*/ 316839 h 1353159"/>
                <a:gd name="connsiteX2" fmla="*/ 1863634 w 1863634"/>
                <a:gd name="connsiteY2" fmla="*/ 3330 h 13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3634" h="1353159">
                  <a:moveTo>
                    <a:pt x="0" y="1353159"/>
                  </a:moveTo>
                  <a:cubicBezTo>
                    <a:pt x="197394" y="947484"/>
                    <a:pt x="394788" y="541810"/>
                    <a:pt x="705394" y="316839"/>
                  </a:cubicBezTo>
                  <a:cubicBezTo>
                    <a:pt x="1016000" y="91867"/>
                    <a:pt x="1679303" y="-21344"/>
                    <a:pt x="1863634" y="33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1272220-5B53-4017-8FEF-F0981534020C}"/>
                </a:ext>
              </a:extLst>
            </p:cNvPr>
            <p:cNvCxnSpPr/>
            <p:nvPr/>
          </p:nvCxnSpPr>
          <p:spPr>
            <a:xfrm>
              <a:off x="5512526" y="5586935"/>
              <a:ext cx="13498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1B7DCA6-591D-4E36-9AC6-9CE3B57706DC}"/>
                </a:ext>
              </a:extLst>
            </p:cNvPr>
            <p:cNvCxnSpPr>
              <a:cxnSpLocks/>
            </p:cNvCxnSpPr>
            <p:nvPr/>
          </p:nvCxnSpPr>
          <p:spPr>
            <a:xfrm>
              <a:off x="6862354" y="4572000"/>
              <a:ext cx="0" cy="10138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B4E70D9-F7CE-44FF-8925-DADFC1333C78}"/>
                    </a:ext>
                  </a:extLst>
                </p:cNvPr>
                <p:cNvSpPr/>
                <p:nvPr/>
              </p:nvSpPr>
              <p:spPr>
                <a:xfrm>
                  <a:off x="6020317" y="5544236"/>
                  <a:ext cx="5346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BB4E70D9-F7CE-44FF-8925-DADFC1333C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317" y="5544236"/>
                  <a:ext cx="53469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DC63F7D-05E0-4AA7-B8A8-BE9C7CDD5582}"/>
                    </a:ext>
                  </a:extLst>
                </p:cNvPr>
                <p:cNvSpPr/>
                <p:nvPr/>
              </p:nvSpPr>
              <p:spPr>
                <a:xfrm>
                  <a:off x="6777751" y="4990011"/>
                  <a:ext cx="595032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(∆</m:t>
                        </m:r>
                        <m:r>
                          <a:rPr lang="en-US" altLang="ko-K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000" dirty="0"/>
                          <m:t> 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DC63F7D-05E0-4AA7-B8A8-BE9C7CDD5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51" y="4990011"/>
                  <a:ext cx="595032" cy="246221"/>
                </a:xfrm>
                <a:prstGeom prst="rect">
                  <a:avLst/>
                </a:prstGeom>
                <a:blipFill>
                  <a:blip r:embed="rId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화살표: 톱니 모양의 오른쪽 25">
            <a:extLst>
              <a:ext uri="{FF2B5EF4-FFF2-40B4-BE49-F238E27FC236}">
                <a16:creationId xmlns:a16="http://schemas.microsoft.com/office/drawing/2014/main" id="{194D9FB4-76CF-439E-B082-96E54E0D7757}"/>
              </a:ext>
            </a:extLst>
          </p:cNvPr>
          <p:cNvSpPr/>
          <p:nvPr/>
        </p:nvSpPr>
        <p:spPr>
          <a:xfrm>
            <a:off x="2814509" y="3387634"/>
            <a:ext cx="1175653" cy="2198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072CECE-7B33-4A09-A297-05B940D88DAB}"/>
              </a:ext>
            </a:extLst>
          </p:cNvPr>
          <p:cNvCxnSpPr>
            <a:cxnSpLocks/>
          </p:cNvCxnSpPr>
          <p:nvPr/>
        </p:nvCxnSpPr>
        <p:spPr>
          <a:xfrm flipH="1">
            <a:off x="3688465" y="2812047"/>
            <a:ext cx="1862420" cy="12847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25AB4E-B4D1-4907-94DC-EB44B6A80BD5}"/>
                  </a:ext>
                </a:extLst>
              </p:cNvPr>
              <p:cNvSpPr txBox="1"/>
              <p:nvPr/>
            </p:nvSpPr>
            <p:spPr>
              <a:xfrm>
                <a:off x="6548883" y="3077903"/>
                <a:ext cx="3142976" cy="1889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ko-KR" b="0" dirty="0"/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에서</a:t>
                </a:r>
                <a:endParaRPr lang="en-US" altLang="ko-KR" dirty="0"/>
              </a:p>
              <a:p>
                <a:pPr marL="342900" indent="-342900">
                  <a:buAutoNum type="arabicParenBoth"/>
                </a:pPr>
                <a:r>
                  <a:rPr lang="ko-KR" altLang="en-US" dirty="0"/>
                  <a:t>근사기준점 </a:t>
                </a:r>
                <a:r>
                  <a:rPr lang="en-US" altLang="ko-KR" dirty="0"/>
                  <a:t>x = 1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dirty="0"/>
                  <a:t>지점 </a:t>
                </a:r>
                <a:r>
                  <a:rPr lang="en-US" altLang="ko-KR" dirty="0"/>
                  <a:t>a = 1 </a:t>
                </a:r>
                <a:r>
                  <a:rPr lang="ko-KR" altLang="en-US" dirty="0" err="1"/>
                  <a:t>일때</a:t>
                </a:r>
                <a:endParaRPr lang="en-US" altLang="ko-KR" dirty="0"/>
              </a:p>
              <a:p>
                <a:pPr marL="342900" indent="-342900">
                  <a:buAutoNum type="arabicParenBoth"/>
                </a:pPr>
                <a:r>
                  <a:rPr lang="ko-KR" altLang="en-US" dirty="0"/>
                  <a:t>기울기는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dirty="0"/>
              </a:p>
              <a:p>
                <a:pPr marL="342900" indent="-342900">
                  <a:buAutoNum type="arabicParenBoth"/>
                </a:pPr>
                <a:endParaRPr lang="en-US" altLang="ko-KR" dirty="0"/>
              </a:p>
              <a:p>
                <a:pPr/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25AB4E-B4D1-4907-94DC-EB44B6A80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883" y="3077903"/>
                <a:ext cx="3142976" cy="1889941"/>
              </a:xfrm>
              <a:prstGeom prst="rect">
                <a:avLst/>
              </a:prstGeom>
              <a:blipFill>
                <a:blip r:embed="rId7"/>
                <a:stretch>
                  <a:fillRect l="-1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85EB24-54E6-4EDB-9BC5-11FA173FBFF2}"/>
                  </a:ext>
                </a:extLst>
              </p:cNvPr>
              <p:cNvSpPr txBox="1"/>
              <p:nvPr/>
            </p:nvSpPr>
            <p:spPr>
              <a:xfrm>
                <a:off x="1433232" y="4887103"/>
                <a:ext cx="633859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/>
                  <a:t>2) </a:t>
                </a:r>
                <a:r>
                  <a:rPr lang="ko-KR" altLang="en-US" sz="1500" dirty="0"/>
                  <a:t>이 때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접선의 방정식은 </a:t>
                </a:r>
                <a:r>
                  <a:rPr lang="ko-KR" altLang="en-US" sz="1500" dirty="0">
                    <a:solidFill>
                      <a:srgbClr val="FF0000"/>
                    </a:solidFill>
                  </a:rPr>
                  <a:t>기울기를 동일하게 공유</a:t>
                </a:r>
                <a:r>
                  <a:rPr lang="ko-KR" altLang="en-US" sz="1500" dirty="0"/>
                  <a:t>하므로</a:t>
                </a:r>
                <a:r>
                  <a:rPr lang="en-US" altLang="ko-KR" sz="1500" dirty="0"/>
                  <a:t>, 2</a:t>
                </a:r>
                <a:r>
                  <a:rPr lang="ko-KR" altLang="en-US" sz="1500" dirty="0"/>
                  <a:t>를 가져오면</a:t>
                </a:r>
                <a:endParaRPr lang="en-US" altLang="ko-KR" sz="1500" dirty="0"/>
              </a:p>
              <a:p>
                <a:pPr marL="342900" indent="-342900">
                  <a:buAutoNum type="arabicParenBoth"/>
                </a:pPr>
                <a:r>
                  <a:rPr lang="en-US" altLang="ko-KR" sz="150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500" dirty="0"/>
              </a:p>
              <a:p>
                <a:pPr marL="342900" indent="-342900">
                  <a:buAutoNum type="arabicParenBoth"/>
                </a:pPr>
                <a:endParaRPr lang="en-US" altLang="ko-KR" sz="1500" dirty="0"/>
              </a:p>
              <a:p>
                <a:r>
                  <a:rPr lang="en-US" altLang="ko-KR" sz="1500" dirty="0"/>
                  <a:t>3) </a:t>
                </a:r>
                <a:r>
                  <a:rPr lang="ko-KR" altLang="en-US" sz="1500" dirty="0"/>
                  <a:t>즉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접선의 방정식은 다음의 형태로 표현이 가능하다</a:t>
                </a:r>
                <a:r>
                  <a:rPr lang="en-US" altLang="ko-KR" sz="1500" dirty="0"/>
                  <a:t>.</a:t>
                </a:r>
              </a:p>
              <a:p>
                <a:pPr marL="342900" indent="-342900">
                  <a:buFontTx/>
                  <a:buAutoNum type="arabicParenBoth"/>
                </a:pPr>
                <a:r>
                  <a:rPr lang="en-US" altLang="ko-KR" sz="1500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500" dirty="0"/>
              </a:p>
              <a:p>
                <a:pPr marL="342900" indent="-342900">
                  <a:buFontTx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500" dirty="0"/>
              </a:p>
              <a:p>
                <a:pPr marL="342900" indent="-342900">
                  <a:buAutoNum type="arabicParenBoth"/>
                </a:pPr>
                <a:endParaRPr lang="en-US" altLang="ko-KR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85EB24-54E6-4EDB-9BC5-11FA173FB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32" y="4887103"/>
                <a:ext cx="6338595" cy="1754326"/>
              </a:xfrm>
              <a:prstGeom prst="rect">
                <a:avLst/>
              </a:prstGeom>
              <a:blipFill>
                <a:blip r:embed="rId8"/>
                <a:stretch>
                  <a:fillRect l="-577" t="-1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AC1599-8761-4F39-8B75-7F7DFFF36915}"/>
                  </a:ext>
                </a:extLst>
              </p:cNvPr>
              <p:cNvSpPr txBox="1"/>
              <p:nvPr/>
            </p:nvSpPr>
            <p:spPr>
              <a:xfrm>
                <a:off x="5290939" y="2466397"/>
                <a:ext cx="1610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AC1599-8761-4F39-8B75-7F7DFFF36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939" y="2466397"/>
                <a:ext cx="1610121" cy="369332"/>
              </a:xfrm>
              <a:prstGeom prst="rect">
                <a:avLst/>
              </a:prstGeom>
              <a:blipFill>
                <a:blip r:embed="rId9"/>
                <a:stretch>
                  <a:fillRect l="-340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27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B4E8C-C323-418D-8C62-763D2733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624C7-AC72-4429-BEA5-8B7EC5A9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접선엔 지점과 근사기준점이 필요하다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DA6D2-A528-483C-9518-0A10FA7A8F58}"/>
                  </a:ext>
                </a:extLst>
              </p:cNvPr>
              <p:cNvSpPr txBox="1"/>
              <p:nvPr/>
            </p:nvSpPr>
            <p:spPr>
              <a:xfrm>
                <a:off x="1140823" y="2337674"/>
                <a:ext cx="8063356" cy="4105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b="0" dirty="0"/>
                  <a:t>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에서</a:t>
                </a:r>
                <a:endParaRPr lang="en-US" altLang="ko-KR" dirty="0"/>
              </a:p>
              <a:p>
                <a:pPr marL="342900" indent="-342900">
                  <a:buAutoNum type="arabicParenBoth"/>
                </a:pPr>
                <a:r>
                  <a:rPr lang="ko-KR" altLang="en-US" dirty="0"/>
                  <a:t>근사기준점 </a:t>
                </a:r>
                <a:r>
                  <a:rPr lang="en-US" altLang="ko-KR" dirty="0"/>
                  <a:t>x = 1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dirty="0"/>
                  <a:t>기울기는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ko-KR" dirty="0"/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dirty="0"/>
                  <a:t>2) </a:t>
                </a: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접선의 방정식은</a:t>
                </a:r>
                <a:endParaRPr lang="en-US" altLang="ko-KR" dirty="0"/>
              </a:p>
              <a:p>
                <a:r>
                  <a:rPr lang="en-US" altLang="ko-KR" dirty="0"/>
                  <a:t>(1)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dirty="0"/>
                  <a:t>3) </a:t>
                </a:r>
                <a:r>
                  <a:rPr lang="ko-KR" altLang="en-US" dirty="0"/>
                  <a:t>이를 지점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까지 포함하는 식으로 확장하면</a:t>
                </a:r>
                <a:endParaRPr lang="en-US" altLang="ko-KR" dirty="0"/>
              </a:p>
              <a:p>
                <a:pPr marL="342900" indent="-342900">
                  <a:buAutoNum type="arabicParenBoth"/>
                </a:pPr>
                <a:r>
                  <a:rPr lang="en-US" altLang="ko-KR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rabicParenBoth"/>
                </a:pPr>
                <a:r>
                  <a:rPr lang="ko-KR" altLang="en-US" dirty="0"/>
                  <a:t>예제의 경우 </a:t>
                </a:r>
                <a:r>
                  <a:rPr lang="en-US" altLang="ko-KR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pPr marL="342900" indent="-342900">
                  <a:buAutoNum type="arabicParenBoth"/>
                </a:pPr>
                <a:endParaRPr lang="ko-KR" altLang="en-US" dirty="0"/>
              </a:p>
              <a:p>
                <a:pPr/>
                <a:endParaRPr lang="en-US" altLang="ko-KR" dirty="0"/>
              </a:p>
              <a:p>
                <a:pPr marL="342900" indent="-342900">
                  <a:buAutoNum type="arabicParenBoth"/>
                </a:pPr>
                <a:endParaRPr lang="en-US" altLang="ko-KR" dirty="0"/>
              </a:p>
              <a:p>
                <a:pPr/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DA6D2-A528-483C-9518-0A10FA7A8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23" y="2337674"/>
                <a:ext cx="8063356" cy="4105932"/>
              </a:xfrm>
              <a:prstGeom prst="rect">
                <a:avLst/>
              </a:prstGeom>
              <a:blipFill>
                <a:blip r:embed="rId2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15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093EC-3B39-49E8-B604-26B08EC8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3A6E7E-03F7-453C-AA18-E4E82D1F47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법선은 접선과 수직인 직선을 의미한다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기울기가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ko-KR" altLang="en-US" dirty="0"/>
                  <a:t> 을 갖는 직선이다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1) 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인 직선을 의미한다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73A6E7E-03F7-453C-AA18-E4E82D1F47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700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F0515524-9EC2-491B-A006-05BEA55A6E30}"/>
              </a:ext>
            </a:extLst>
          </p:cNvPr>
          <p:cNvGrpSpPr/>
          <p:nvPr/>
        </p:nvGrpSpPr>
        <p:grpSpPr>
          <a:xfrm>
            <a:off x="5165818" y="4611915"/>
            <a:ext cx="2029096" cy="1408516"/>
            <a:chOff x="5343687" y="4505052"/>
            <a:chExt cx="2029096" cy="140851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E413960-2352-49A3-B5E9-F8FC91EFB072}"/>
                </a:ext>
              </a:extLst>
            </p:cNvPr>
            <p:cNvSpPr/>
            <p:nvPr/>
          </p:nvSpPr>
          <p:spPr>
            <a:xfrm>
              <a:off x="5343687" y="4505052"/>
              <a:ext cx="1872342" cy="1408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B26564EE-12F3-4CAE-82C3-0D43D0B268CA}"/>
                </a:ext>
              </a:extLst>
            </p:cNvPr>
            <p:cNvSpPr/>
            <p:nvPr/>
          </p:nvSpPr>
          <p:spPr>
            <a:xfrm>
              <a:off x="5347063" y="4507710"/>
              <a:ext cx="1863634" cy="1353159"/>
            </a:xfrm>
            <a:custGeom>
              <a:avLst/>
              <a:gdLst>
                <a:gd name="connsiteX0" fmla="*/ 0 w 1863634"/>
                <a:gd name="connsiteY0" fmla="*/ 1353159 h 1353159"/>
                <a:gd name="connsiteX1" fmla="*/ 705394 w 1863634"/>
                <a:gd name="connsiteY1" fmla="*/ 316839 h 1353159"/>
                <a:gd name="connsiteX2" fmla="*/ 1863634 w 1863634"/>
                <a:gd name="connsiteY2" fmla="*/ 3330 h 1353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3634" h="1353159">
                  <a:moveTo>
                    <a:pt x="0" y="1353159"/>
                  </a:moveTo>
                  <a:cubicBezTo>
                    <a:pt x="197394" y="947484"/>
                    <a:pt x="394788" y="541810"/>
                    <a:pt x="705394" y="316839"/>
                  </a:cubicBezTo>
                  <a:cubicBezTo>
                    <a:pt x="1016000" y="91867"/>
                    <a:pt x="1679303" y="-21344"/>
                    <a:pt x="1863634" y="33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1033F3A-F0FD-4317-A3C7-C8E9308A2E50}"/>
                </a:ext>
              </a:extLst>
            </p:cNvPr>
            <p:cNvCxnSpPr/>
            <p:nvPr/>
          </p:nvCxnSpPr>
          <p:spPr>
            <a:xfrm>
              <a:off x="5512526" y="5586935"/>
              <a:ext cx="134982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99C869D-F473-49A1-86AB-BACBAE506615}"/>
                </a:ext>
              </a:extLst>
            </p:cNvPr>
            <p:cNvCxnSpPr>
              <a:cxnSpLocks/>
            </p:cNvCxnSpPr>
            <p:nvPr/>
          </p:nvCxnSpPr>
          <p:spPr>
            <a:xfrm>
              <a:off x="6862354" y="4572000"/>
              <a:ext cx="0" cy="10138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F889BF7-2143-4550-94D8-45C7A99AAA5B}"/>
                    </a:ext>
                  </a:extLst>
                </p:cNvPr>
                <p:cNvSpPr/>
                <p:nvPr/>
              </p:nvSpPr>
              <p:spPr>
                <a:xfrm>
                  <a:off x="6020317" y="5544236"/>
                  <a:ext cx="5346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FF889BF7-2143-4550-94D8-45C7A99AAA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317" y="5544236"/>
                  <a:ext cx="5346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E2359F6-CAF6-402D-A497-720233F161BC}"/>
                    </a:ext>
                  </a:extLst>
                </p:cNvPr>
                <p:cNvSpPr/>
                <p:nvPr/>
              </p:nvSpPr>
              <p:spPr>
                <a:xfrm>
                  <a:off x="6777751" y="4990011"/>
                  <a:ext cx="595032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(∆</m:t>
                        </m:r>
                        <m:r>
                          <a:rPr lang="en-US" altLang="ko-KR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000" dirty="0"/>
                          <m:t> 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E2359F6-CAF6-402D-A497-720233F161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51" y="4990011"/>
                  <a:ext cx="595032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D30B61F-45EC-484F-8132-791168785D10}"/>
              </a:ext>
            </a:extLst>
          </p:cNvPr>
          <p:cNvCxnSpPr>
            <a:cxnSpLocks/>
          </p:cNvCxnSpPr>
          <p:nvPr/>
        </p:nvCxnSpPr>
        <p:spPr>
          <a:xfrm flipH="1">
            <a:off x="4864121" y="4334232"/>
            <a:ext cx="1862420" cy="128472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F625E4-0F4C-4D06-855D-C16FCE34B766}"/>
                  </a:ext>
                </a:extLst>
              </p:cNvPr>
              <p:cNvSpPr txBox="1"/>
              <p:nvPr/>
            </p:nvSpPr>
            <p:spPr>
              <a:xfrm>
                <a:off x="6466595" y="3988582"/>
                <a:ext cx="1610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F625E4-0F4C-4D06-855D-C16FCE34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595" y="3988582"/>
                <a:ext cx="1610121" cy="369332"/>
              </a:xfrm>
              <a:prstGeom prst="rect">
                <a:avLst/>
              </a:prstGeom>
              <a:blipFill>
                <a:blip r:embed="rId5"/>
                <a:stretch>
                  <a:fillRect l="-3409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17D7B9-616B-4ACE-8D19-C2E8E75FEDCE}"/>
              </a:ext>
            </a:extLst>
          </p:cNvPr>
          <p:cNvCxnSpPr/>
          <p:nvPr/>
        </p:nvCxnSpPr>
        <p:spPr>
          <a:xfrm>
            <a:off x="5425439" y="4160883"/>
            <a:ext cx="1698172" cy="215101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FC0B9-079C-4305-91DE-F95E423879F2}"/>
                  </a:ext>
                </a:extLst>
              </p:cNvPr>
              <p:cNvSpPr txBox="1"/>
              <p:nvPr/>
            </p:nvSpPr>
            <p:spPr>
              <a:xfrm>
                <a:off x="4708429" y="3790222"/>
                <a:ext cx="161172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FC0B9-079C-4305-91DE-F95E42387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29" y="3790222"/>
                <a:ext cx="1611723" cy="483466"/>
              </a:xfrm>
              <a:prstGeom prst="rect">
                <a:avLst/>
              </a:prstGeom>
              <a:blipFill>
                <a:blip r:embed="rId6"/>
                <a:stretch>
                  <a:fillRect l="-3019"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54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16116-C5A8-4FA5-9A1C-8232533B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7D32FD-3D51-4C51-93C4-89FBC7D77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할선은 기울기 </a:t>
                </a:r>
                <a:r>
                  <a:rPr lang="en-US" altLang="ko-KR" sz="2400" dirty="0"/>
                  <a:t>m</a:t>
                </a:r>
                <a:r>
                  <a:rPr lang="ko-KR" altLang="en-US" sz="2400" dirty="0"/>
                  <a:t>을 가지고 두 개 이상의 지점을 지나는 직선이다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1) </a:t>
                </a:r>
                <a:r>
                  <a:rPr lang="ko-KR" altLang="en-US" sz="2400" dirty="0" err="1"/>
                  <a:t>할선은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400" dirty="0"/>
                  <a:t> 로 근접할수록 기울기 </a:t>
                </a:r>
                <a:r>
                  <a:rPr lang="en-US" altLang="ko-KR" sz="2400" dirty="0"/>
                  <a:t>m</a:t>
                </a:r>
                <a:r>
                  <a:rPr lang="ko-KR" altLang="en-US" sz="2400" dirty="0"/>
                  <a:t>을 갖는 접선에 수렴한다</a:t>
                </a:r>
                <a:r>
                  <a:rPr lang="en-US" altLang="ko-KR" sz="2400" dirty="0"/>
                  <a:t>.</a:t>
                </a:r>
                <a:r>
                  <a:rPr lang="ko-KR" altLang="en-US" sz="24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7D32FD-3D51-4C51-93C4-89FBC7D77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1220124-4CAB-4795-9E9A-A7EE56F77C41}"/>
              </a:ext>
            </a:extLst>
          </p:cNvPr>
          <p:cNvCxnSpPr>
            <a:cxnSpLocks/>
          </p:cNvCxnSpPr>
          <p:nvPr/>
        </p:nvCxnSpPr>
        <p:spPr>
          <a:xfrm flipV="1">
            <a:off x="1725947" y="3856085"/>
            <a:ext cx="1" cy="2320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FEE7792-C1AF-4311-BBB7-928CB1F89212}"/>
              </a:ext>
            </a:extLst>
          </p:cNvPr>
          <p:cNvCxnSpPr>
            <a:cxnSpLocks/>
          </p:cNvCxnSpPr>
          <p:nvPr/>
        </p:nvCxnSpPr>
        <p:spPr>
          <a:xfrm flipV="1">
            <a:off x="1534360" y="5775831"/>
            <a:ext cx="3011514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F50B225-1755-4895-88A4-574F5CF608DA}"/>
              </a:ext>
            </a:extLst>
          </p:cNvPr>
          <p:cNvCxnSpPr>
            <a:cxnSpLocks/>
          </p:cNvCxnSpPr>
          <p:nvPr/>
        </p:nvCxnSpPr>
        <p:spPr>
          <a:xfrm>
            <a:off x="3995697" y="4383138"/>
            <a:ext cx="0" cy="13926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D5A38E2-5CA9-4109-BCBF-F0604A4E7F04}"/>
              </a:ext>
            </a:extLst>
          </p:cNvPr>
          <p:cNvCxnSpPr>
            <a:cxnSpLocks/>
          </p:cNvCxnSpPr>
          <p:nvPr/>
        </p:nvCxnSpPr>
        <p:spPr>
          <a:xfrm flipH="1">
            <a:off x="3448602" y="5077161"/>
            <a:ext cx="1" cy="69867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06D255-45A2-4D11-A665-CEF7884A1E69}"/>
                  </a:ext>
                </a:extLst>
              </p:cNvPr>
              <p:cNvSpPr/>
              <p:nvPr/>
            </p:nvSpPr>
            <p:spPr>
              <a:xfrm>
                <a:off x="3743973" y="5677085"/>
                <a:ext cx="5034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06D255-45A2-4D11-A665-CEF7884A1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73" y="5677085"/>
                <a:ext cx="50344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DCA8D66-52C9-4221-A7DA-40A2F045ECED}"/>
              </a:ext>
            </a:extLst>
          </p:cNvPr>
          <p:cNvCxnSpPr>
            <a:cxnSpLocks/>
          </p:cNvCxnSpPr>
          <p:nvPr/>
        </p:nvCxnSpPr>
        <p:spPr>
          <a:xfrm flipH="1">
            <a:off x="1697171" y="5112789"/>
            <a:ext cx="1751431" cy="1323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F41F3A-5596-426C-90F5-385846EF5470}"/>
              </a:ext>
            </a:extLst>
          </p:cNvPr>
          <p:cNvCxnSpPr>
            <a:cxnSpLocks/>
          </p:cNvCxnSpPr>
          <p:nvPr/>
        </p:nvCxnSpPr>
        <p:spPr>
          <a:xfrm flipH="1">
            <a:off x="1725947" y="4361497"/>
            <a:ext cx="2269750" cy="216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43B2FB9-E84F-49B4-8E31-5F9C6D6B42AD}"/>
                  </a:ext>
                </a:extLst>
              </p:cNvPr>
              <p:cNvSpPr/>
              <p:nvPr/>
            </p:nvSpPr>
            <p:spPr>
              <a:xfrm>
                <a:off x="1296057" y="4996295"/>
                <a:ext cx="56759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000" dirty="0"/>
                        <m:t> 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43B2FB9-E84F-49B4-8E31-5F9C6D6B4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57" y="4996295"/>
                <a:ext cx="567591" cy="246221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1D7BC58-ACCB-43AC-A28F-85308CD74244}"/>
                  </a:ext>
                </a:extLst>
              </p:cNvPr>
              <p:cNvSpPr/>
              <p:nvPr/>
            </p:nvSpPr>
            <p:spPr>
              <a:xfrm>
                <a:off x="1258448" y="4229865"/>
                <a:ext cx="595032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000" dirty="0"/>
                        <m:t> 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1D7BC58-ACCB-43AC-A28F-85308CD74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8" y="4229865"/>
                <a:ext cx="595032" cy="24622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5DDFB0D-9CD7-49B5-96CD-6E73C06F8ADA}"/>
              </a:ext>
            </a:extLst>
          </p:cNvPr>
          <p:cNvSpPr/>
          <p:nvPr/>
        </p:nvSpPr>
        <p:spPr>
          <a:xfrm>
            <a:off x="1754724" y="3856083"/>
            <a:ext cx="2704049" cy="1638583"/>
          </a:xfrm>
          <a:custGeom>
            <a:avLst/>
            <a:gdLst>
              <a:gd name="connsiteX0" fmla="*/ 0 w 1619794"/>
              <a:gd name="connsiteY0" fmla="*/ 975360 h 993274"/>
              <a:gd name="connsiteX1" fmla="*/ 862149 w 1619794"/>
              <a:gd name="connsiteY1" fmla="*/ 862149 h 993274"/>
              <a:gd name="connsiteX2" fmla="*/ 1619794 w 1619794"/>
              <a:gd name="connsiteY2" fmla="*/ 0 h 993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794" h="993274">
                <a:moveTo>
                  <a:pt x="0" y="975360"/>
                </a:moveTo>
                <a:cubicBezTo>
                  <a:pt x="296091" y="1000034"/>
                  <a:pt x="592183" y="1024709"/>
                  <a:pt x="862149" y="862149"/>
                </a:cubicBezTo>
                <a:cubicBezTo>
                  <a:pt x="1132115" y="699589"/>
                  <a:pt x="1423851" y="121920"/>
                  <a:pt x="161979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3A97C8E-F903-4A65-B933-64AAF0D01085}"/>
              </a:ext>
            </a:extLst>
          </p:cNvPr>
          <p:cNvCxnSpPr>
            <a:cxnSpLocks/>
          </p:cNvCxnSpPr>
          <p:nvPr/>
        </p:nvCxnSpPr>
        <p:spPr>
          <a:xfrm flipV="1">
            <a:off x="1735773" y="3794055"/>
            <a:ext cx="3466464" cy="1656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E58890-0B07-439B-891E-4056173754AE}"/>
              </a:ext>
            </a:extLst>
          </p:cNvPr>
          <p:cNvCxnSpPr>
            <a:cxnSpLocks/>
          </p:cNvCxnSpPr>
          <p:nvPr/>
        </p:nvCxnSpPr>
        <p:spPr>
          <a:xfrm flipV="1">
            <a:off x="1701220" y="4828778"/>
            <a:ext cx="3097203" cy="652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185E817-C494-4953-A577-07193D31E505}"/>
                  </a:ext>
                </a:extLst>
              </p:cNvPr>
              <p:cNvSpPr/>
              <p:nvPr/>
            </p:nvSpPr>
            <p:spPr>
              <a:xfrm>
                <a:off x="3249821" y="5662604"/>
                <a:ext cx="4685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5185E817-C494-4953-A577-07193D31E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821" y="5662604"/>
                <a:ext cx="468590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DDA0ED9-F5B6-416E-B59C-20DF316788D4}"/>
              </a:ext>
            </a:extLst>
          </p:cNvPr>
          <p:cNvCxnSpPr>
            <a:cxnSpLocks/>
          </p:cNvCxnSpPr>
          <p:nvPr/>
        </p:nvCxnSpPr>
        <p:spPr>
          <a:xfrm>
            <a:off x="1739102" y="5491316"/>
            <a:ext cx="2806772" cy="314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385492-AE77-432E-BCE9-0D5E64E4573D}"/>
              </a:ext>
            </a:extLst>
          </p:cNvPr>
          <p:cNvSpPr/>
          <p:nvPr/>
        </p:nvSpPr>
        <p:spPr>
          <a:xfrm>
            <a:off x="2335438" y="5734184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7B54730-677C-44A3-949E-3095988823E8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487884" y="5647571"/>
            <a:ext cx="111158" cy="866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05C9942-3AB4-4C11-A794-AE56A733A3ED}"/>
              </a:ext>
            </a:extLst>
          </p:cNvPr>
          <p:cNvCxnSpPr>
            <a:cxnSpLocks/>
          </p:cNvCxnSpPr>
          <p:nvPr/>
        </p:nvCxnSpPr>
        <p:spPr>
          <a:xfrm>
            <a:off x="2477563" y="5504290"/>
            <a:ext cx="0" cy="2985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71A6427-2DE5-4874-95E5-D08E4455E8BA}"/>
              </a:ext>
            </a:extLst>
          </p:cNvPr>
          <p:cNvCxnSpPr>
            <a:cxnSpLocks/>
          </p:cNvCxnSpPr>
          <p:nvPr/>
        </p:nvCxnSpPr>
        <p:spPr>
          <a:xfrm flipH="1" flipV="1">
            <a:off x="1735773" y="5501565"/>
            <a:ext cx="546398" cy="213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9764B31-0CEE-44CF-8829-6D44F27D95D6}"/>
                  </a:ext>
                </a:extLst>
              </p:cNvPr>
              <p:cNvSpPr/>
              <p:nvPr/>
            </p:nvSpPr>
            <p:spPr>
              <a:xfrm>
                <a:off x="1280363" y="5351021"/>
                <a:ext cx="567591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ko-KR" sz="1000" dirty="0"/>
                        <m:t> 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9764B31-0CEE-44CF-8829-6D44F27D9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363" y="5351021"/>
                <a:ext cx="567591" cy="246221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8F8A4A-BC4C-4D6A-A2D7-D4F4C9123B1C}"/>
                  </a:ext>
                </a:extLst>
              </p:cNvPr>
              <p:cNvSpPr txBox="1"/>
              <p:nvPr/>
            </p:nvSpPr>
            <p:spPr>
              <a:xfrm>
                <a:off x="5895703" y="3794055"/>
                <a:ext cx="4298100" cy="27045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 </a:t>
                </a:r>
                <a:r>
                  <a:rPr lang="ko-KR" altLang="en-US" dirty="0" err="1"/>
                  <a:t>할선의</a:t>
                </a:r>
                <a:r>
                  <a:rPr lang="ko-KR" altLang="en-US" dirty="0"/>
                  <a:t> 방정식은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>
                    <a:solidFill>
                      <a:srgbClr val="00B050"/>
                    </a:solidFill>
                  </a:rPr>
                  <a:t>이것이 바로 미분의 기초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dirty="0">
                    <a:solidFill>
                      <a:srgbClr val="00B050"/>
                    </a:solidFill>
                  </a:rPr>
                  <a:t>가 된다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.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8F8A4A-BC4C-4D6A-A2D7-D4F4C912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03" y="3794055"/>
                <a:ext cx="4298100" cy="2704523"/>
              </a:xfrm>
              <a:prstGeom prst="rect">
                <a:avLst/>
              </a:prstGeom>
              <a:blipFill>
                <a:blip r:embed="rId8"/>
                <a:stretch>
                  <a:fillRect l="-1135" t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65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A2E15-1CC2-4C17-A817-B8618C12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C2DDC0-BF03-4889-A2F0-513C43936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ko-KR" altLang="en-US" dirty="0"/>
                  <a:t>를 따라 움직이는 롤러코스터가 있을 때</a:t>
                </a:r>
                <a:r>
                  <a:rPr lang="en-US" altLang="ko-KR" dirty="0"/>
                  <a:t>, (0,0)</a:t>
                </a:r>
                <a:r>
                  <a:rPr lang="ko-KR" altLang="en-US" dirty="0"/>
                  <a:t>지점에서 철로를 봤다면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언제 시선과 롤러코스터의 진행방향이 일치하는지 </a:t>
                </a:r>
                <a:r>
                  <a:rPr lang="ko-KR" altLang="en-US" dirty="0" err="1"/>
                  <a:t>구하시오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514350" indent="-514350">
                  <a:buAutoNum type="arabicParenR"/>
                </a:pPr>
                <a:r>
                  <a:rPr lang="ko-KR" altLang="en-US" dirty="0"/>
                  <a:t>기울기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r>
                  <a:rPr lang="en-US" altLang="ko-KR" dirty="0"/>
                  <a:t>x=a</a:t>
                </a:r>
                <a:r>
                  <a:rPr lang="ko-KR" altLang="en-US" dirty="0"/>
                  <a:t>일 때 접선의 방정식 </a:t>
                </a:r>
                <a:r>
                  <a:rPr lang="en-US" altLang="ko-KR" dirty="0"/>
                  <a:t>: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b="0" dirty="0">
                    <a:ea typeface="Cambria Math" panose="02040503050406030204" pitchFamily="18" charset="0"/>
                  </a:rPr>
                  <a:t>에서 근사기준점을 정의하면</a:t>
                </a:r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b="0" dirty="0"/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+2)(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ea typeface="Cambria Math" panose="02040503050406030204" pitchFamily="18" charset="0"/>
                  </a:rPr>
                  <a:t>4)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에서 근사기준점을 정의하면</a:t>
                </a:r>
                <a:endParaRPr lang="en-US" altLang="ko-KR" b="0" dirty="0"/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altLang="ko-KR" dirty="0"/>
                  <a:t>0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+2)(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ko-KR" altLang="en-US" dirty="0">
                    <a:ea typeface="Cambria Math" panose="02040503050406030204" pitchFamily="18" charset="0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=±2 </m:t>
                    </m:r>
                  </m:oMath>
                </a14:m>
                <a:endParaRPr lang="en-US" altLang="ko-KR" b="0" dirty="0"/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ko-KR" altLang="en-US" dirty="0">
                    <a:ea typeface="Cambria Math" panose="02040503050406030204" pitchFamily="18" charset="0"/>
                  </a:rPr>
                  <a:t>즉</a:t>
                </a:r>
                <a:r>
                  <a:rPr lang="en-US" altLang="ko-KR" dirty="0">
                    <a:ea typeface="Cambria Math" panose="02040503050406030204" pitchFamily="18" charset="0"/>
                  </a:rPr>
                  <a:t>, </a:t>
                </a:r>
                <a:r>
                  <a:rPr lang="ko-KR" altLang="en-US" dirty="0">
                    <a:ea typeface="Cambria Math" panose="02040503050406030204" pitchFamily="18" charset="0"/>
                  </a:rPr>
                  <a:t>롤러코스터가 지점 </a:t>
                </a:r>
                <a:r>
                  <a:rPr lang="en-US" altLang="ko-KR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=±2 </m:t>
                    </m:r>
                  </m:oMath>
                </a14:m>
                <a:r>
                  <a:rPr lang="ko-KR" altLang="en-US" b="0" dirty="0" err="1"/>
                  <a:t>일때</a:t>
                </a:r>
                <a:r>
                  <a:rPr lang="ko-KR" altLang="en-US" b="0" dirty="0"/>
                  <a:t> 롤러코스터는 일직선상에 놓인 것처럼 보인다</a:t>
                </a:r>
                <a:r>
                  <a:rPr lang="en-US" altLang="ko-KR" b="0" dirty="0"/>
                  <a:t>.</a:t>
                </a:r>
                <a:r>
                  <a:rPr lang="ko-KR" altLang="en-US" b="0" dirty="0"/>
                  <a:t> </a:t>
                </a:r>
                <a:endParaRPr lang="en-US" altLang="ko-KR" b="0" dirty="0"/>
              </a:p>
              <a:p>
                <a:pPr marL="0" indent="0">
                  <a:buNone/>
                </a:pPr>
                <a:endParaRPr lang="en-US" altLang="ko-KR" b="0" dirty="0"/>
              </a:p>
              <a:p>
                <a:pPr marL="0" indent="0">
                  <a:buNone/>
                </a:pPr>
                <a:endParaRPr lang="en-US" altLang="ko-KR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C2DDC0-BF03-4889-A2F0-513C43936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305408-ADE5-4A2C-8C83-3015C3DD9160}"/>
              </a:ext>
            </a:extLst>
          </p:cNvPr>
          <p:cNvGrpSpPr/>
          <p:nvPr/>
        </p:nvGrpSpPr>
        <p:grpSpPr>
          <a:xfrm>
            <a:off x="6905897" y="3726136"/>
            <a:ext cx="2238103" cy="1706879"/>
            <a:chOff x="6966857" y="4798424"/>
            <a:chExt cx="1759132" cy="1071155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AAB1AA8-2D7A-4360-BD07-BDEAC9BDEC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41920" y="4798424"/>
              <a:ext cx="1" cy="10711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19C7696-8062-47BE-BE02-6A23B3DCBBD9}"/>
                </a:ext>
              </a:extLst>
            </p:cNvPr>
            <p:cNvCxnSpPr/>
            <p:nvPr/>
          </p:nvCxnSpPr>
          <p:spPr>
            <a:xfrm>
              <a:off x="6966857" y="5547360"/>
              <a:ext cx="17591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B664342-0960-49D9-B937-3EE9C0CBBD49}"/>
                </a:ext>
              </a:extLst>
            </p:cNvPr>
            <p:cNvSpPr/>
            <p:nvPr/>
          </p:nvSpPr>
          <p:spPr>
            <a:xfrm>
              <a:off x="7110548" y="4904072"/>
              <a:ext cx="1262743" cy="531321"/>
            </a:xfrm>
            <a:custGeom>
              <a:avLst/>
              <a:gdLst>
                <a:gd name="connsiteX0" fmla="*/ 0 w 1262743"/>
                <a:gd name="connsiteY0" fmla="*/ 34834 h 531321"/>
                <a:gd name="connsiteX1" fmla="*/ 661852 w 1262743"/>
                <a:gd name="connsiteY1" fmla="*/ 531223 h 531321"/>
                <a:gd name="connsiteX2" fmla="*/ 1262743 w 1262743"/>
                <a:gd name="connsiteY2" fmla="*/ 0 h 53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2743" h="531321">
                  <a:moveTo>
                    <a:pt x="0" y="34834"/>
                  </a:moveTo>
                  <a:cubicBezTo>
                    <a:pt x="225697" y="285931"/>
                    <a:pt x="451395" y="537029"/>
                    <a:pt x="661852" y="531223"/>
                  </a:cubicBezTo>
                  <a:cubicBezTo>
                    <a:pt x="872309" y="525417"/>
                    <a:pt x="1153886" y="53703"/>
                    <a:pt x="1262743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1DC5954-1E71-47A9-BF4B-81BA8FBDA2A6}"/>
              </a:ext>
            </a:extLst>
          </p:cNvPr>
          <p:cNvCxnSpPr>
            <a:cxnSpLocks/>
          </p:cNvCxnSpPr>
          <p:nvPr/>
        </p:nvCxnSpPr>
        <p:spPr>
          <a:xfrm>
            <a:off x="8255726" y="4579575"/>
            <a:ext cx="0" cy="32991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ED532A-703F-48CC-9CC7-EAC210413072}"/>
              </a:ext>
            </a:extLst>
          </p:cNvPr>
          <p:cNvCxnSpPr>
            <a:cxnSpLocks/>
          </p:cNvCxnSpPr>
          <p:nvPr/>
        </p:nvCxnSpPr>
        <p:spPr>
          <a:xfrm>
            <a:off x="7480664" y="4576184"/>
            <a:ext cx="0" cy="32991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2FD188-CEB5-43E3-AF83-53F325EFFAAF}"/>
              </a:ext>
            </a:extLst>
          </p:cNvPr>
          <p:cNvSpPr txBox="1"/>
          <p:nvPr/>
        </p:nvSpPr>
        <p:spPr>
          <a:xfrm>
            <a:off x="8118609" y="48869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0F79D9-F6E0-4754-9CF8-CB1C2D8AB079}"/>
              </a:ext>
            </a:extLst>
          </p:cNvPr>
          <p:cNvSpPr txBox="1"/>
          <p:nvPr/>
        </p:nvSpPr>
        <p:spPr>
          <a:xfrm>
            <a:off x="7239053" y="489283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-2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1BA95C-88FE-460E-9FD1-C77EB2DD0DA8}"/>
              </a:ext>
            </a:extLst>
          </p:cNvPr>
          <p:cNvSpPr txBox="1"/>
          <p:nvPr/>
        </p:nvSpPr>
        <p:spPr>
          <a:xfrm>
            <a:off x="7485470" y="491956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&lt;0,0&gt;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D49ECD4-955E-4121-BDA2-3FA04AB34374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891992" y="3861840"/>
            <a:ext cx="988185" cy="10577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61F094-66B1-40C4-9E55-1328C274688E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975566" y="3978037"/>
            <a:ext cx="916426" cy="941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87F6D9E-E3D5-4C2B-8CD2-52BD7BFF9F04}"/>
                  </a:ext>
                </a:extLst>
              </p:cNvPr>
              <p:cNvSpPr/>
              <p:nvPr/>
            </p:nvSpPr>
            <p:spPr>
              <a:xfrm>
                <a:off x="8588771" y="3541470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87F6D9E-E3D5-4C2B-8CD2-52BD7BFF9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771" y="3541470"/>
                <a:ext cx="1258743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10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578</Words>
  <Application>Microsoft Office PowerPoint</Application>
  <PresentationFormat>와이드스크린</PresentationFormat>
  <Paragraphs>99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기울기와 접선</vt:lpstr>
      <vt:lpstr>정의 </vt:lpstr>
      <vt:lpstr>정의 </vt:lpstr>
      <vt:lpstr>정의</vt:lpstr>
      <vt:lpstr>정의</vt:lpstr>
      <vt:lpstr>정의</vt:lpstr>
      <vt:lpstr>예제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기울기와 접선</dc:title>
  <dc:creator>Kwon JongIk</dc:creator>
  <cp:lastModifiedBy>Kwon JongIk</cp:lastModifiedBy>
  <cp:revision>11</cp:revision>
  <dcterms:created xsi:type="dcterms:W3CDTF">2019-12-22T13:17:00Z</dcterms:created>
  <dcterms:modified xsi:type="dcterms:W3CDTF">2019-12-22T14:25:20Z</dcterms:modified>
</cp:coreProperties>
</file>