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49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D14E79-3C62-4DAC-A190-3570A282A2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76B58F9-C6DB-4095-84F6-03D6E9D652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5811BD-E564-4E25-B694-C5D844B92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90482-693B-4AFA-AE45-A79047B86D24}" type="datetimeFigureOut">
              <a:rPr lang="ko-KR" altLang="en-US" smtClean="0"/>
              <a:t>2019-12-22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9C1E8C-901C-4217-9C72-9F52B487D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11D096-4397-43F2-AA04-043FEA922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91719-D347-4EA6-BDB2-BFC3CA2C9C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262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B9B454-E6F8-416A-A679-6BC31BA04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CD2F60F-FB73-4526-B23A-79E23EBB03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100AFB-16B1-4579-BBAD-822565EB1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90482-693B-4AFA-AE45-A79047B86D24}" type="datetimeFigureOut">
              <a:rPr lang="ko-KR" altLang="en-US" smtClean="0"/>
              <a:t>2019-12-22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F9F45F-6A15-4414-82A4-587E01698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955112-CC18-4F1D-A0CC-E1C3769D7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91719-D347-4EA6-BDB2-BFC3CA2C9C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554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A4B1B97-5B4E-4EF0-BF15-0869059420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A13DF8-1589-4835-A03C-00D0E568D8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1846F7-0819-4891-8F1C-E0894FAE1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90482-693B-4AFA-AE45-A79047B86D24}" type="datetimeFigureOut">
              <a:rPr lang="ko-KR" altLang="en-US" smtClean="0"/>
              <a:t>2019-12-22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CFCF3A-C9E9-4962-BA64-BFC39AAAF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D0FDEB-A987-4E8B-A6C8-686C64E6F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91719-D347-4EA6-BDB2-BFC3CA2C9C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515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7077B9-9B83-46BD-A31B-BF9B533EB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BC07CA-DF9D-4A36-B123-11A45714F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BA9FB6-AA72-4C90-8795-C1CBB4FCD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90482-693B-4AFA-AE45-A79047B86D24}" type="datetimeFigureOut">
              <a:rPr lang="ko-KR" altLang="en-US" smtClean="0"/>
              <a:t>2019-12-22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59DD7E-FBB3-46F2-B3CD-096A7F07B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4FC5F4-5324-4C93-99DF-760BA66EA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91719-D347-4EA6-BDB2-BFC3CA2C9C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332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F23897-C11F-4623-84CC-B1907C9D7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B4FB83-1C4F-434D-B278-431AFCE161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BC20C2-1458-4998-9A86-A3E6A0B1D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90482-693B-4AFA-AE45-A79047B86D24}" type="datetimeFigureOut">
              <a:rPr lang="ko-KR" altLang="en-US" smtClean="0"/>
              <a:t>2019-12-22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40A54B-E673-4EF2-B799-867C2CD75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7467B8-828B-4ACF-B59A-13ED64A94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91719-D347-4EA6-BDB2-BFC3CA2C9C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614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8F726F-D78D-498E-895F-9384876F8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544188-3F52-4474-9DE6-F8AF4A5A0C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6EBABD8-2566-42EB-92CE-9E9EE98F70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1EC4E0-5005-467C-B3BA-F52836A91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90482-693B-4AFA-AE45-A79047B86D24}" type="datetimeFigureOut">
              <a:rPr lang="ko-KR" altLang="en-US" smtClean="0"/>
              <a:t>2019-12-22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711732-4560-44F6-A650-81E851DBE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1BB565-FE7C-4869-9939-D391EE11F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91719-D347-4EA6-BDB2-BFC3CA2C9C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585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73FF4B-91B4-4B8A-8C30-1AAD9693D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E7A4D2-7198-4021-8145-A837C6B0FE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63475CC-F703-412E-AB25-9C835C3C77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B048111-142A-4982-9EF0-C04A8F3475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A965427-7B12-46C9-98BA-7ABE7FBD11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CE3742-D06F-488A-9EFA-3854F332B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90482-693B-4AFA-AE45-A79047B86D24}" type="datetimeFigureOut">
              <a:rPr lang="ko-KR" altLang="en-US" smtClean="0"/>
              <a:t>2019-12-22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E96523C-35CA-432E-9607-85EDFA696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3DC4239-34B0-4DFC-ACBD-652404A1C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91719-D347-4EA6-BDB2-BFC3CA2C9C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797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0A1A96-A649-47F4-A84E-3BA86A31E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21261BB-B145-4A06-9100-81EC2B9A3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90482-693B-4AFA-AE45-A79047B86D24}" type="datetimeFigureOut">
              <a:rPr lang="ko-KR" altLang="en-US" smtClean="0"/>
              <a:t>2019-12-22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5D18FF0-AB27-47B4-B856-6F2828433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19C1006-580B-495D-8652-0928876C6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91719-D347-4EA6-BDB2-BFC3CA2C9C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4210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10AA0DC-A398-46DB-B5B8-91F8DA448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90482-693B-4AFA-AE45-A79047B86D24}" type="datetimeFigureOut">
              <a:rPr lang="ko-KR" altLang="en-US" smtClean="0"/>
              <a:t>2019-12-22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9F2D2B-3FAA-4C78-9741-F6B160722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39060CF-8F5C-42AE-991D-49C869E12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91719-D347-4EA6-BDB2-BFC3CA2C9C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8684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75AC04-9BCD-4910-A11B-F85FD7381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44A58C-E86D-4235-B660-46BAFDD5C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9A36FE2-E761-4E45-904A-3F5CFA3ADD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FEA503-33CD-4F04-985F-1A8978CCC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90482-693B-4AFA-AE45-A79047B86D24}" type="datetimeFigureOut">
              <a:rPr lang="ko-KR" altLang="en-US" smtClean="0"/>
              <a:t>2019-12-22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0E49A7-4FBB-40B5-ACE8-02D4E0D05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EC732F-91EB-45CA-955A-C32082A9F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91719-D347-4EA6-BDB2-BFC3CA2C9C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971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06CA32-BBBD-46DA-AAD6-11E798062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1C7C6CA-FD02-43FC-BD73-05A605E00F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2C7646A-2066-4161-85B3-2620E97867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7ECE07-801A-4C20-A5B4-E3875EB6C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90482-693B-4AFA-AE45-A79047B86D24}" type="datetimeFigureOut">
              <a:rPr lang="ko-KR" altLang="en-US" smtClean="0"/>
              <a:t>2019-12-22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E5B483-C90E-4774-88CB-B03F2CCB2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45CF28-1ED2-48D4-8BB9-B11BCCA15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91719-D347-4EA6-BDB2-BFC3CA2C9C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3173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6CDD543-17ED-4156-864C-CFB6241E0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F36FE7-D582-400B-B2A6-A9A49A877E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9E9240-83E6-43A1-9F56-94F9F7A75F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90482-693B-4AFA-AE45-A79047B86D24}" type="datetimeFigureOut">
              <a:rPr lang="ko-KR" altLang="en-US" smtClean="0"/>
              <a:t>2019-12-22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FD62FC-A589-47A0-BCF4-7E97D22DF3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36CA3C-F3E8-4783-A372-C59BBCCE6A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91719-D347-4EA6-BDB2-BFC3CA2C9C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560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78634-79C6-476F-AF6B-3D5A672316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방향 미분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1DCFA67-1035-4A00-9F01-4ADDD2F747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0271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5A3858-1F6E-40E2-AB20-C5F975A1D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8C59BD-16EC-4769-BC24-3360FE1BE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어떤 점에서 벡터 방향으로 매우 미세하게 변화할 때</a:t>
            </a:r>
            <a:r>
              <a:rPr lang="en-US" altLang="ko-KR" dirty="0"/>
              <a:t> </a:t>
            </a:r>
            <a:r>
              <a:rPr lang="ko-KR" altLang="en-US" dirty="0">
                <a:solidFill>
                  <a:srgbClr val="00B0F0"/>
                </a:solidFill>
              </a:rPr>
              <a:t>그 변화량</a:t>
            </a:r>
            <a:r>
              <a:rPr lang="en-US" altLang="ko-KR" dirty="0">
                <a:solidFill>
                  <a:srgbClr val="00B0F0"/>
                </a:solidFill>
              </a:rPr>
              <a:t>, </a:t>
            </a:r>
            <a:r>
              <a:rPr lang="ko-KR" altLang="en-US" dirty="0"/>
              <a:t>즉 순간 변화량을 구하는 미분이다</a:t>
            </a:r>
            <a:r>
              <a:rPr lang="en-US" altLang="ko-KR" dirty="0"/>
              <a:t>.</a:t>
            </a:r>
          </a:p>
          <a:p>
            <a:pPr marL="514350" indent="-514350">
              <a:buAutoNum type="arabicParenR"/>
            </a:pPr>
            <a:r>
              <a:rPr lang="ko-KR" altLang="en-US" dirty="0" err="1"/>
              <a:t>일변수</a:t>
            </a:r>
            <a:r>
              <a:rPr lang="ko-KR" altLang="en-US" dirty="0"/>
              <a:t> 함수와는 달리</a:t>
            </a:r>
            <a:r>
              <a:rPr lang="en-US" altLang="ko-KR" dirty="0"/>
              <a:t>, </a:t>
            </a:r>
            <a:r>
              <a:rPr lang="ko-KR" altLang="en-US" dirty="0"/>
              <a:t>다변수함수는 </a:t>
            </a:r>
            <a:r>
              <a:rPr lang="ko-KR" altLang="en-US" dirty="0">
                <a:solidFill>
                  <a:srgbClr val="FFC000"/>
                </a:solidFill>
              </a:rPr>
              <a:t>지점</a:t>
            </a:r>
            <a:r>
              <a:rPr lang="ko-KR" altLang="en-US" dirty="0"/>
              <a:t>은 물론 </a:t>
            </a:r>
            <a:r>
              <a:rPr lang="ko-KR" altLang="en-US" dirty="0">
                <a:solidFill>
                  <a:srgbClr val="0070C0"/>
                </a:solidFill>
              </a:rPr>
              <a:t>방향</a:t>
            </a:r>
            <a:r>
              <a:rPr lang="ko-KR" altLang="en-US" dirty="0"/>
              <a:t>도 있어야 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81234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984817-01BF-438F-9378-5446F83B1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9C1A4C-62EB-4303-9AA5-B81CCB859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ko-KR" dirty="0"/>
              <a:t>P(0,1) </a:t>
            </a:r>
            <a:r>
              <a:rPr lang="ko-KR" altLang="en-US" dirty="0"/>
              <a:t>지점에서 </a:t>
            </a:r>
            <a:r>
              <a:rPr lang="en-US" altLang="ko-KR" dirty="0"/>
              <a:t>(2,3)</a:t>
            </a:r>
            <a:r>
              <a:rPr lang="ko-KR" altLang="en-US" dirty="0"/>
              <a:t>방향의 변화율을 구하라</a:t>
            </a:r>
            <a:endParaRPr lang="en-US" altLang="ko-KR" dirty="0"/>
          </a:p>
          <a:p>
            <a:endParaRPr lang="ko-KR" altLang="en-US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C502CA9E-BF6C-4D2D-AF8C-E74B54D2EFD6}"/>
              </a:ext>
            </a:extLst>
          </p:cNvPr>
          <p:cNvCxnSpPr>
            <a:cxnSpLocks/>
          </p:cNvCxnSpPr>
          <p:nvPr/>
        </p:nvCxnSpPr>
        <p:spPr>
          <a:xfrm flipV="1">
            <a:off x="1611086" y="2734492"/>
            <a:ext cx="0" cy="20987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C01D357-3DB6-4A1A-AE59-28141F3BAA91}"/>
              </a:ext>
            </a:extLst>
          </p:cNvPr>
          <p:cNvCxnSpPr>
            <a:cxnSpLocks/>
          </p:cNvCxnSpPr>
          <p:nvPr/>
        </p:nvCxnSpPr>
        <p:spPr>
          <a:xfrm>
            <a:off x="1332411" y="4256314"/>
            <a:ext cx="195072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원호 9">
            <a:extLst>
              <a:ext uri="{FF2B5EF4-FFF2-40B4-BE49-F238E27FC236}">
                <a16:creationId xmlns:a16="http://schemas.microsoft.com/office/drawing/2014/main" id="{FDDA00A1-9454-423F-9438-E242AB62F1B9}"/>
              </a:ext>
            </a:extLst>
          </p:cNvPr>
          <p:cNvSpPr/>
          <p:nvPr/>
        </p:nvSpPr>
        <p:spPr>
          <a:xfrm rot="7726145">
            <a:off x="939277" y="2542472"/>
            <a:ext cx="2805049" cy="1077653"/>
          </a:xfrm>
          <a:prstGeom prst="arc">
            <a:avLst>
              <a:gd name="adj1" fmla="val 12601702"/>
              <a:gd name="adj2" fmla="val 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8635A55-AD10-4DF8-A7F5-C7A437386BD5}"/>
              </a:ext>
            </a:extLst>
          </p:cNvPr>
          <p:cNvCxnSpPr>
            <a:cxnSpLocks/>
          </p:cNvCxnSpPr>
          <p:nvPr/>
        </p:nvCxnSpPr>
        <p:spPr>
          <a:xfrm>
            <a:off x="2336739" y="3861562"/>
            <a:ext cx="32221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CA46DBB-F39E-4180-AFED-2B1675EB6C7C}"/>
              </a:ext>
            </a:extLst>
          </p:cNvPr>
          <p:cNvCxnSpPr>
            <a:cxnSpLocks/>
          </p:cNvCxnSpPr>
          <p:nvPr/>
        </p:nvCxnSpPr>
        <p:spPr>
          <a:xfrm flipV="1">
            <a:off x="2657281" y="3600306"/>
            <a:ext cx="1675" cy="2612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7158901-137D-470C-B68A-B08A7EB696C4}"/>
                  </a:ext>
                </a:extLst>
              </p:cNvPr>
              <p:cNvSpPr txBox="1"/>
              <p:nvPr/>
            </p:nvSpPr>
            <p:spPr>
              <a:xfrm>
                <a:off x="2364807" y="3812164"/>
                <a:ext cx="32092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en-US" altLang="ko-KR" sz="1000" dirty="0"/>
                  <a:t>x</a:t>
                </a:r>
                <a:endParaRPr lang="ko-KR" altLang="en-US" sz="10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7158901-137D-470C-B68A-B08A7EB696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4807" y="3812164"/>
                <a:ext cx="320922" cy="246221"/>
              </a:xfrm>
              <a:prstGeom prst="rect">
                <a:avLst/>
              </a:prstGeom>
              <a:blipFill>
                <a:blip r:embed="rId2"/>
                <a:stretch>
                  <a:fillRect b="-97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3E6583D6-84B2-409D-BCB7-1C17FA59BAC7}"/>
              </a:ext>
            </a:extLst>
          </p:cNvPr>
          <p:cNvSpPr txBox="1"/>
          <p:nvPr/>
        </p:nvSpPr>
        <p:spPr>
          <a:xfrm>
            <a:off x="2590151" y="3656885"/>
            <a:ext cx="338554" cy="23179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000" dirty="0"/>
              <a:t> y</a:t>
            </a:r>
            <a:endParaRPr lang="ko-KR" altLang="en-US" sz="1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E2CBA13-17DA-4421-8F8E-A8EDB0CE0ABF}"/>
              </a:ext>
            </a:extLst>
          </p:cNvPr>
          <p:cNvSpPr txBox="1"/>
          <p:nvPr/>
        </p:nvSpPr>
        <p:spPr>
          <a:xfrm>
            <a:off x="2029257" y="3656885"/>
            <a:ext cx="5341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&lt;1,0&gt;</a:t>
            </a:r>
            <a:endParaRPr lang="ko-KR" altLang="en-US" sz="1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7E84EB7-6B28-4458-9932-91D8429A3E47}"/>
                  </a:ext>
                </a:extLst>
              </p:cNvPr>
              <p:cNvSpPr txBox="1"/>
              <p:nvPr/>
            </p:nvSpPr>
            <p:spPr>
              <a:xfrm>
                <a:off x="2552429" y="3614235"/>
                <a:ext cx="338554" cy="214161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ko-KR" altLang="en-US" sz="1000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7E84EB7-6B28-4458-9932-91D8429A3E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29" y="3614235"/>
                <a:ext cx="338554" cy="2141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BCFC41C9-E727-44D7-8E0D-2F88EEE428D6}"/>
              </a:ext>
            </a:extLst>
          </p:cNvPr>
          <p:cNvCxnSpPr>
            <a:stCxn id="30" idx="2"/>
          </p:cNvCxnSpPr>
          <p:nvPr/>
        </p:nvCxnSpPr>
        <p:spPr>
          <a:xfrm flipV="1">
            <a:off x="2296318" y="3081298"/>
            <a:ext cx="267060" cy="8218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D98B4D1-FD42-48A9-B1DA-4CB64EF2CA7B}"/>
              </a:ext>
            </a:extLst>
          </p:cNvPr>
          <p:cNvSpPr txBox="1"/>
          <p:nvPr/>
        </p:nvSpPr>
        <p:spPr>
          <a:xfrm>
            <a:off x="2285368" y="2890719"/>
            <a:ext cx="5341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&lt;2,3&gt;</a:t>
            </a:r>
            <a:endParaRPr lang="ko-KR" altLang="en-US" sz="1000" dirty="0"/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8A694EFB-E1E0-4874-8DD9-443F8EA083DD}"/>
              </a:ext>
            </a:extLst>
          </p:cNvPr>
          <p:cNvGrpSpPr/>
          <p:nvPr/>
        </p:nvGrpSpPr>
        <p:grpSpPr>
          <a:xfrm>
            <a:off x="4864526" y="2566687"/>
            <a:ext cx="5195229" cy="1140505"/>
            <a:chOff x="5638800" y="2973977"/>
            <a:chExt cx="5195229" cy="114050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68CE488-3792-4515-94EB-8390B42619E0}"/>
                    </a:ext>
                  </a:extLst>
                </p:cNvPr>
                <p:cNvSpPr txBox="1"/>
                <p:nvPr/>
              </p:nvSpPr>
              <p:spPr>
                <a:xfrm>
                  <a:off x="5638800" y="2973977"/>
                  <a:ext cx="1474763" cy="114050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𝑔𝑟𝑎𝑑</m:t>
                            </m:r>
                          </m:e>
                          <m:sub>
                            <m:acc>
                              <m:accPr>
                                <m:chr m:val="⃗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acc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f>
                                    <m:f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brk m:alnAt="7"/>
                                        </m:rPr>
                                        <a:rPr lang="ko-KR" altLang="en-US" b="0" i="1" smtClean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num>
                                    <m:den>
                                      <m:r>
                                        <m:rPr>
                                          <m:brk m:alnAt="7"/>
                                        </m:rPr>
                                        <a:rPr lang="ko-KR" altLang="en-US" b="0" i="1" smtClean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den>
                                  </m:f>
                                </m:e>
                              </m:mr>
                              <m:mr>
                                <m:e>
                                  <m:f>
                                    <m:f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brk m:alnAt="7"/>
                                        </m:rPr>
                                        <a:rPr lang="ko-KR" altLang="en-US" b="0" i="1" smtClean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num>
                                    <m:den>
                                      <m:r>
                                        <m:rPr>
                                          <m:brk m:alnAt="7"/>
                                        </m:rPr>
                                        <a:rPr lang="ko-KR" altLang="en-US" b="0" i="1" smtClean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den>
                                  </m:f>
                                </m:e>
                              </m:mr>
                            </m:m>
                          </m:e>
                        </m:d>
                        <m:r>
                          <a:rPr lang="ko-KR" altLang="en-US" dirty="0"/>
                          <m:t>∙</m:t>
                        </m:r>
                        <m:acc>
                          <m:accPr>
                            <m:chr m:val="⃑"/>
                            <m:ctrlPr>
                              <a:rPr lang="ko-KR" alt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68CE488-3792-4515-94EB-8390B42619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8800" y="2973977"/>
                  <a:ext cx="1474763" cy="114050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화살표: 오른쪽 35">
              <a:extLst>
                <a:ext uri="{FF2B5EF4-FFF2-40B4-BE49-F238E27FC236}">
                  <a16:creationId xmlns:a16="http://schemas.microsoft.com/office/drawing/2014/main" id="{A2FBC731-5F3A-412C-902E-C052E6F4B535}"/>
                </a:ext>
              </a:extLst>
            </p:cNvPr>
            <p:cNvSpPr/>
            <p:nvPr/>
          </p:nvSpPr>
          <p:spPr>
            <a:xfrm>
              <a:off x="7236823" y="3384586"/>
              <a:ext cx="757646" cy="22788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195DDFAD-AF55-4535-931E-8866A2B48DFA}"/>
                    </a:ext>
                  </a:extLst>
                </p:cNvPr>
                <p:cNvSpPr txBox="1"/>
                <p:nvPr/>
              </p:nvSpPr>
              <p:spPr>
                <a:xfrm>
                  <a:off x="7994469" y="3304939"/>
                  <a:ext cx="2839560" cy="37452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ko-KR" alt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i="1" dirty="0">
                          <a:latin typeface="Cambria Math" panose="02040503050406030204" pitchFamily="18" charset="0"/>
                        </a:rPr>
                        <m:t>방</m:t>
                      </m:r>
                    </m:oMath>
                  </a14:m>
                  <a:r>
                    <a:rPr lang="ko-KR" altLang="en-US" dirty="0"/>
                    <a:t>향으로의 순간 변화율</a:t>
                  </a:r>
                </a:p>
              </p:txBody>
            </p:sp>
          </mc:Choice>
          <mc:Fallback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195DDFAD-AF55-4535-931E-8866A2B48D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94469" y="3304939"/>
                  <a:ext cx="2839560" cy="374526"/>
                </a:xfrm>
                <a:prstGeom prst="rect">
                  <a:avLst/>
                </a:prstGeom>
                <a:blipFill>
                  <a:blip r:embed="rId5"/>
                  <a:stretch>
                    <a:fillRect t="-6452" r="-1288" b="-2419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DC9246B9-BD79-44C4-83E5-FB47389C24D3}"/>
              </a:ext>
            </a:extLst>
          </p:cNvPr>
          <p:cNvSpPr txBox="1"/>
          <p:nvPr/>
        </p:nvSpPr>
        <p:spPr>
          <a:xfrm>
            <a:off x="4521055" y="297729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1)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7DEC5B3-C965-473E-B152-8F7CF6DEC7BC}"/>
              </a:ext>
            </a:extLst>
          </p:cNvPr>
          <p:cNvSpPr txBox="1"/>
          <p:nvPr/>
        </p:nvSpPr>
        <p:spPr>
          <a:xfrm>
            <a:off x="4521055" y="375480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2)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49CF3C6-95C7-4D7A-9747-C124B326B17C}"/>
                  </a:ext>
                </a:extLst>
              </p:cNvPr>
              <p:cNvSpPr txBox="1"/>
              <p:nvPr/>
            </p:nvSpPr>
            <p:spPr>
              <a:xfrm>
                <a:off x="4864526" y="3675728"/>
                <a:ext cx="7072129" cy="5542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이 때</a:t>
                </a:r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ko-KR" alt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ko-KR" altLang="en-US" dirty="0"/>
                  <a:t>가 </a:t>
                </a:r>
                <a:r>
                  <a:rPr lang="ko-KR" altLang="en-US" dirty="0" err="1"/>
                  <a:t>표준기저</a:t>
                </a:r>
                <a:r>
                  <a:rPr lang="en-US" altLang="ko-KR" b="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일 경우 각 방향의 편도함수를 구한다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49CF3C6-95C7-4D7A-9747-C124B326B1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4526" y="3675728"/>
                <a:ext cx="7072129" cy="554254"/>
              </a:xfrm>
              <a:prstGeom prst="rect">
                <a:avLst/>
              </a:prstGeom>
              <a:blipFill>
                <a:blip r:embed="rId6"/>
                <a:stretch>
                  <a:fillRect l="-776" r="-5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D318FF9-E60B-4442-89AD-BA8B0B822263}"/>
                  </a:ext>
                </a:extLst>
              </p:cNvPr>
              <p:cNvSpPr txBox="1"/>
              <p:nvPr/>
            </p:nvSpPr>
            <p:spPr>
              <a:xfrm>
                <a:off x="4521055" y="4391620"/>
                <a:ext cx="4893327" cy="5542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3) </a:t>
                </a:r>
                <a:r>
                  <a:rPr lang="ko-KR" altLang="en-US" dirty="0"/>
                  <a:t>따라서</a:t>
                </a:r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ko-KR" alt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altLang="ko-KR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dirty="0"/>
                  <a:t>  </a:t>
                </a:r>
                <a:r>
                  <a:rPr lang="ko-KR" altLang="en-US" dirty="0"/>
                  <a:t>라면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이 때 그 방향미분은</a:t>
                </a:r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D318FF9-E60B-4442-89AD-BA8B0B8222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1055" y="4391620"/>
                <a:ext cx="4893327" cy="554254"/>
              </a:xfrm>
              <a:prstGeom prst="rect">
                <a:avLst/>
              </a:prstGeom>
              <a:blipFill>
                <a:blip r:embed="rId7"/>
                <a:stretch>
                  <a:fillRect l="-1122" r="-3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C96385C-EF9D-4505-BD81-B5452156DC89}"/>
                  </a:ext>
                </a:extLst>
              </p:cNvPr>
              <p:cNvSpPr txBox="1"/>
              <p:nvPr/>
            </p:nvSpPr>
            <p:spPr>
              <a:xfrm>
                <a:off x="5077063" y="4858863"/>
                <a:ext cx="5347097" cy="9775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(1)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𝑔𝑟𝑎𝑑</m:t>
                        </m:r>
                      </m:e>
                      <m:sub>
                        <m:acc>
                          <m:accPr>
                            <m:chr m:val="⃗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brk m:alnAt="7"/>
                                    </m:rPr>
                                    <a:rPr lang="ko-KR" alt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ko-KR" alt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brk m:alnAt="7"/>
                                    </m:rPr>
                                    <a:rPr lang="ko-KR" alt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ko-KR" alt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  <m:r>
                      <a:rPr lang="ko-KR" altLang="en-US" dirty="0">
                        <a:latin typeface="Cambria Math" panose="02040503050406030204" pitchFamily="18" charset="0"/>
                      </a:rPr>
                      <m:t>∙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2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brk m:alnAt="7"/>
                              </m:rPr>
                              <a:rPr lang="ko-KR" altLang="en-US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m:rPr>
                                <m:brk m:alnAt="7"/>
                              </m:rPr>
                              <a:rPr lang="ko-KR" altLang="en-US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brk m:alnAt="7"/>
                              </m:rPr>
                              <a:rPr lang="ko-KR" altLang="en-US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m:rPr>
                                <m:brk m:alnAt="7"/>
                              </m:rPr>
                              <a:rPr lang="ko-KR" altLang="en-US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</m:sSub>
                  </m:oMath>
                </a14:m>
                <a:r>
                  <a:rPr lang="ko-KR" altLang="en-US" dirty="0"/>
                  <a:t> 이다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C96385C-EF9D-4505-BD81-B5452156DC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7063" y="4858863"/>
                <a:ext cx="5347097" cy="977575"/>
              </a:xfrm>
              <a:prstGeom prst="rect">
                <a:avLst/>
              </a:prstGeom>
              <a:blipFill>
                <a:blip r:embed="rId8"/>
                <a:stretch>
                  <a:fillRect l="-10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0985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D9F1D0-A3C1-49E7-B857-0B2048AF4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EA68EAC-1D6D-487F-9323-6A9F2564B4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sz="2000" dirty="0"/>
                  <a:t>함수 </a:t>
                </a:r>
                <a:r>
                  <a:rPr lang="en-US" altLang="ko-KR" sz="2000" dirty="0"/>
                  <a:t>f(</a:t>
                </a:r>
                <a:r>
                  <a:rPr lang="en-US" altLang="ko-KR" sz="2000" dirty="0" err="1"/>
                  <a:t>x,y</a:t>
                </a:r>
                <a:r>
                  <a:rPr lang="en-US" altLang="ko-KR" sz="2000" dirty="0"/>
                  <a:t>)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ko-KR" altLang="en-US" sz="2000" i="1">
                        <a:latin typeface="Cambria Math" panose="02040503050406030204" pitchFamily="18" charset="0"/>
                      </a:rPr>
                      <m:t>에</m:t>
                    </m:r>
                  </m:oMath>
                </a14:m>
                <a:r>
                  <a:rPr lang="ko-KR" altLang="en-US" sz="2000" dirty="0"/>
                  <a:t> 대해</a:t>
                </a:r>
                <a:r>
                  <a:rPr lang="en-US" altLang="ko-KR" sz="2000" dirty="0"/>
                  <a:t>, P=(0,1)</a:t>
                </a:r>
                <a:r>
                  <a:rPr lang="ko-KR" altLang="en-US" sz="2000" dirty="0"/>
                  <a:t>에서 </a:t>
                </a:r>
                <a:r>
                  <a:rPr lang="en-US" altLang="ko-KR" sz="2000" dirty="0"/>
                  <a:t>(2,3)</a:t>
                </a:r>
                <a:r>
                  <a:rPr lang="ko-KR" altLang="en-US" sz="2000" dirty="0"/>
                  <a:t>방향 </a:t>
                </a:r>
                <a:r>
                  <a:rPr lang="ko-KR" altLang="en-US" sz="2000" dirty="0" err="1"/>
                  <a:t>방향미분</a:t>
                </a:r>
                <a:r>
                  <a:rPr lang="ko-KR" altLang="en-US" sz="2000" dirty="0"/>
                  <a:t> 계수를 구하여라</a:t>
                </a:r>
                <a:r>
                  <a:rPr lang="en-US" altLang="ko-KR" sz="2000" dirty="0"/>
                  <a:t>.</a:t>
                </a:r>
              </a:p>
              <a:p>
                <a:pPr marL="0" indent="0">
                  <a:buNone/>
                </a:pPr>
                <a:r>
                  <a:rPr lang="en-US" altLang="ko-KR" sz="2000" dirty="0"/>
                  <a:t>(</a:t>
                </a:r>
                <a:r>
                  <a:rPr lang="ko-KR" altLang="en-US" sz="2000" dirty="0"/>
                  <a:t>단</a:t>
                </a:r>
                <a:r>
                  <a:rPr lang="en-US" altLang="ko-KR" sz="2000" dirty="0"/>
                  <a:t>, x(t) = </a:t>
                </a:r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457200" indent="-457200">
                  <a:buAutoNum type="arabicParenR"/>
                </a:pPr>
                <a:r>
                  <a:rPr lang="ko-KR" altLang="en-US" sz="2000" dirty="0"/>
                  <a:t>함수 </a:t>
                </a:r>
                <a:r>
                  <a:rPr lang="en-US" altLang="ko-KR" sz="2000" dirty="0"/>
                  <a:t>f(</a:t>
                </a:r>
                <a:r>
                  <a:rPr lang="en-US" altLang="ko-KR" sz="2000" dirty="0" err="1"/>
                  <a:t>x,y</a:t>
                </a:r>
                <a:r>
                  <a:rPr lang="en-US" altLang="ko-KR" sz="2000" dirty="0"/>
                  <a:t>)</a:t>
                </a:r>
                <a:r>
                  <a:rPr lang="ko-KR" altLang="en-US" sz="2000" dirty="0"/>
                  <a:t>에 대해 각각의 변수에 대해 미분을 실시하면</a:t>
                </a:r>
                <a:endParaRPr lang="en-US" altLang="ko-KR" sz="2000" dirty="0"/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brk m:alnAt="7"/>
                              </m:rPr>
                              <a:rPr lang="ko-KR" altLang="en-US" sz="20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m:rPr>
                                <m:brk m:alnAt="7"/>
                              </m:rPr>
                              <a:rPr lang="ko-KR" altLang="en-US" sz="20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</m:sSub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=2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sz="2000" b="0" dirty="0"/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brk m:alnAt="7"/>
                              </m:rPr>
                              <a:rPr lang="ko-KR" altLang="en-US" sz="20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m:rPr>
                                <m:brk m:alnAt="7"/>
                              </m:rPr>
                              <a:rPr lang="ko-KR" altLang="en-US" sz="20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=2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</m:sSub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altLang="ko-KR" sz="2000" b="0" dirty="0"/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2) </a:t>
                </a:r>
                <a:r>
                  <a:rPr lang="ko-KR" altLang="en-US" sz="2000" dirty="0"/>
                  <a:t>추가적으로</a:t>
                </a:r>
                <a:r>
                  <a:rPr lang="en-US" altLang="ko-KR" sz="2000" dirty="0"/>
                  <a:t>, (2,3) </a:t>
                </a:r>
                <a:r>
                  <a:rPr lang="ko-KR" altLang="en-US" sz="2000" dirty="0"/>
                  <a:t>방향으로의 방향 미분을 구하면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(1)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ko-KR" altLang="en-US" sz="2000" dirty="0" smtClean="0">
                        <a:latin typeface="Cambria Math" panose="02040503050406030204" pitchFamily="18" charset="0"/>
                      </a:rPr>
                      <m:t>∙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endParaRPr lang="en-US" altLang="ko-KR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EA68EAC-1D6D-487F-9323-6A9F2564B4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2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9474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190</Words>
  <Application>Microsoft Office PowerPoint</Application>
  <PresentationFormat>와이드스크린</PresentationFormat>
  <Paragraphs>28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Cambria Math</vt:lpstr>
      <vt:lpstr>Office 테마</vt:lpstr>
      <vt:lpstr>방향 미분</vt:lpstr>
      <vt:lpstr>정의 </vt:lpstr>
      <vt:lpstr>예제 </vt:lpstr>
      <vt:lpstr>예제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방향 미분</dc:title>
  <dc:creator>Kwon JongIk</dc:creator>
  <cp:lastModifiedBy>Kwon JongIk</cp:lastModifiedBy>
  <cp:revision>5</cp:revision>
  <dcterms:created xsi:type="dcterms:W3CDTF">2019-12-22T10:03:27Z</dcterms:created>
  <dcterms:modified xsi:type="dcterms:W3CDTF">2019-12-22T13:07:42Z</dcterms:modified>
</cp:coreProperties>
</file>