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462E9-F548-463E-AF03-D8E7A127CF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87798E-A687-49B9-99EC-234655C1A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4B1CFD-A23E-43D7-9D10-D329A7B5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ECCF0-3A60-4DCE-8018-DE80A3AE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9B97F-EE40-4A71-BE6C-87B8DE3B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09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53937-A13D-42FD-A44A-9028D2F1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BE5513-D6DD-41B0-B33D-40989BAE6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0B4287-8E57-423E-9CB9-28D4FD504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976556-529B-45C5-B29D-65E0CDBB6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091CB8-EDE7-4E50-9BFF-F61A6C25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37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6729FA-6E78-48AD-A000-DBA9CEDAA4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A2A2AB-06DE-4BE6-8F0B-2474FD902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D23EFF-FC9D-44F7-BE3B-1DFD63161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B2827-DE9C-44A3-8D22-5D83E3909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08CB12-AB89-4CE7-ACAE-28FEB3669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8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E779C7-6927-4B6E-9A5D-21FBCA07C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EF29F-3723-4D58-AD4B-E22922E97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935C3A-12D0-409C-B5CA-C0B9C6C39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28CC28-20D6-4D12-B7ED-F812083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F1E8A-2BBF-4CE9-A70C-6C978CDD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44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9CA59-7327-4685-8680-D213D80A1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AD44B0-4046-4EAA-A3C1-B5C138998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F96B8B-23D9-46A8-B49B-E0E827E3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29ECC-404B-41F8-A0E4-D846E73B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74AD7E-07F5-4B96-B75E-9ED723C5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54A6-0B04-4EB7-A57F-6D811CA04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6DF954-05BF-47B5-B67F-C8320FA1B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F0F3E7-ECCE-4033-A513-6695F75A5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37290-BD92-4F44-A34E-267CF909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AD5E7B-E5D2-41E4-88A1-77BDD12C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74058B-B41A-40CB-A639-C13F5803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622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9B66A0-BD2F-412B-83A0-4C3F0A38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78D41C-26E7-4433-9764-C4E956AA3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07AB7A-4B81-4470-AD8E-1BDAD5EE4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25750-2CC0-4C2E-8AED-9FDF108DF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46E471-7DD6-484E-B8FC-35FB82746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89B48A-8F2C-4715-BDB6-4A575EC4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7D1E62-2C21-4C25-88AD-DFEAEC07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9DBC0C-8061-47E8-BC18-2825E4B6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335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A9304-607C-47CB-AD77-175EC3B46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490F28-9CC8-47A5-8C95-CC6747F8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5695DF-07BD-4DAD-BFDE-D179BE1A1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7056CA5-E54D-4CE9-8048-E206EF369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00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AC50B-5C8F-4B4B-A0FE-4DC0FFC0E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2E47AF-9367-42F3-B2F9-799CC1B1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66AE70-587B-4AF2-9D44-846E5B04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3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E9F0C-31ED-4304-A8D0-810835C2C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0F719-51DD-489B-8A90-11B811D40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843EC-EC9B-4832-AEFB-480936ACD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3FB5E2-1F40-443C-81B3-6E1615A3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FCA85-F4C2-4B6E-A8C2-33222284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BA6EF6-F042-4B12-AB19-680F83EAC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52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DF2B7-C01B-42E3-952A-6C0CD3732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A7D578-5668-480E-BAC8-173259A3E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4941B9-CC98-4631-966C-FE6F31CCA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AA0E26-9C8A-4C90-96E6-FE4F4330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AF5B16-743E-43E9-8EA7-DCF9D36CD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DF0426-D69E-40F9-B2E9-7FCAD8D62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7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1189F1-9122-4FC7-933F-48C2BD179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EA27E6-4527-45B7-9435-D4CEA465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6F5E1-ABD0-4777-90B5-D85B8DA55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CE54-39C6-4E53-B8EE-C8C61CE2E263}" type="datetimeFigureOut">
              <a:rPr lang="ko-KR" altLang="en-US" smtClean="0"/>
              <a:t>2019-12-22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8D3FE-959E-47D4-955C-2CB600908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FD922D-8D5B-4362-B3C7-FDA1E3612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E879B-41A0-419A-9594-241CA3E020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5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27A23-0CEF-43C2-9F03-DB4A0D30F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사인과 코사인의 도함수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24AC6A-CBE2-4E33-A683-FB8672A1E1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3064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5D4B8-C616-4E3A-B35A-F858E312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AD79DB-FBB9-45B6-92E9-7E2C99727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Sin(x)</a:t>
                </a:r>
                <a:r>
                  <a:rPr lang="ko-KR" altLang="en-US" dirty="0"/>
                  <a:t>의 도함수는 </a:t>
                </a:r>
                <a:r>
                  <a:rPr lang="en-US" altLang="ko-KR" dirty="0"/>
                  <a:t>cos(x)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나눔 고딕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나눔 고딕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나눔 고딕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나눔 고딕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나눔 고딕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2000" b="0" i="1" smtClean="0">
                                    <a:latin typeface="나눔 고딕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나눔 고딕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나눔 고딕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나눔 고딕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나눔 고딕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나눔 고딕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나눔 고딕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나눔 고딕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나눔 고딕"/>
                                  </a:rPr>
                                  <m:t>+∆</m:t>
                                </m:r>
                                <m:r>
                                  <a:rPr lang="en-US" altLang="ko-KR" sz="2000" b="0" i="1" smtClean="0">
                                    <a:latin typeface="나눔 고딕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나눔 고딕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나눔 고딕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ko-KR" sz="2000" b="0" i="1" smtClean="0">
                                <a:latin typeface="나눔 고딕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ko-KR" sz="2000" b="0" i="1" smtClean="0">
                                <a:latin typeface="나눔 고딕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나눔 고딕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나눔 고딕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나눔 고딕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latin typeface="나눔 고딕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나눔 고딕"/>
                        <a:ea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표현이 가능하다</a:t>
                </a:r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</a:p>
              <a:p>
                <a:pPr marL="514350" indent="-514350">
                  <a:buAutoNum type="arabicParenR"/>
                </a:pPr>
                <a:endParaRPr lang="en-US" altLang="ko-KR" sz="2000" b="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514350" indent="-514350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나눔 고딕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나눔 고딕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나눔 고딕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나눔 고딕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나눔 고딕"/>
                              </a:rPr>
                              <m:t>+∆</m:t>
                            </m:r>
                            <m:r>
                              <a:rPr lang="en-US" altLang="ko-KR" sz="2000" b="0" i="1" smtClean="0">
                                <a:latin typeface="나눔 고딕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ko-KR" altLang="en-US" sz="2000" i="1">
                        <a:latin typeface="나눔 고딕"/>
                        <a:ea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풀기 위해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sin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덧셈 법칙을 가져오면</a:t>
                </a: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pPr marL="514350" indent="-514350">
                  <a:buAutoNum type="arabicParenBoth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</a:p>
              <a:p>
                <a:pPr marL="514350" indent="-51435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1)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 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(1)</a:t>
                </a:r>
                <a:r>
                  <a:rPr lang="ko-KR" altLang="en-US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식을 다시 정리하면</a:t>
                </a:r>
                <a:r>
                  <a:rPr lang="en-US" altLang="ko-KR" sz="20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d>
                            <m:r>
                              <a:rPr lang="en-US" altLang="ko-KR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)∙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2000" b="0" dirty="0">
                  <a:latin typeface="나눔고딕" panose="020D0604000000000000" pitchFamily="50" charset="-127"/>
                  <a:ea typeface="Cambria Math" panose="02040503050406030204" pitchFamily="18" charset="0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>
                    <a:ea typeface="Cambria Math" panose="02040503050406030204" pitchFamily="18" charset="0"/>
                  </a:rPr>
                  <a:t>위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식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을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다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시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정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리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하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면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sz="2000" dirty="0">
                                    <a:latin typeface="나눔고딕" panose="020D0604000000000000" pitchFamily="50" charset="-127"/>
                                    <a:ea typeface="나눔고딕" panose="020D0604000000000000" pitchFamily="50" charset="-127"/>
                                  </a:rPr>
                                  <m:t>-1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en-US" altLang="ko-KR" sz="2000" b="0" dirty="0">
                  <a:latin typeface="나눔고딕" panose="020D0604000000000000" pitchFamily="50" charset="-127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altLang="ko-KR" sz="2000" b="0" dirty="0">
                  <a:latin typeface="나눔고딕" panose="020D0604000000000000" pitchFamily="50" charset="-127"/>
                  <a:ea typeface="Cambria Math" panose="02040503050406030204" pitchFamily="18" charset="0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Both"/>
                </a:pPr>
                <a:endParaRPr lang="en-US" altLang="ko-KR" sz="2000" b="0" dirty="0">
                  <a:latin typeface="나눔고딕" panose="020D0604000000000000" pitchFamily="50" charset="-127"/>
                  <a:ea typeface="Cambria Math" panose="02040503050406030204" pitchFamily="18" charset="0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Both"/>
                </a:pPr>
                <a:endParaRPr lang="en-US" altLang="ko-KR" sz="2000" b="0" dirty="0">
                  <a:latin typeface="나눔고딕" panose="020D0604000000000000" pitchFamily="50" charset="-127"/>
                  <a:ea typeface="Cambria Math" panose="02040503050406030204" pitchFamily="18" charset="0"/>
                </a:endParaRPr>
              </a:p>
              <a:p>
                <a:pPr marL="514350" indent="-514350" algn="ctr">
                  <a:buFont typeface="Arial" panose="020B0604020202020204" pitchFamily="34" charset="0"/>
                  <a:buAutoNum type="arabicParenBoth"/>
                </a:pPr>
                <a:endParaRPr lang="en-US" altLang="ko-KR" sz="20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CEAD79DB-FBB9-45B6-92E9-7E2C99727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3161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D6753-B0FD-4437-9E28-9A44099B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B359A8-8ED6-424B-9B08-4F6062FFB0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Sin(x)</a:t>
                </a:r>
                <a:r>
                  <a:rPr lang="ko-KR" altLang="en-US" sz="2000" dirty="0"/>
                  <a:t>의 도함수는 </a:t>
                </a:r>
                <a:r>
                  <a:rPr lang="en-US" altLang="ko-KR" sz="2000" dirty="0"/>
                  <a:t>cos(x)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sz="2000" dirty="0"/>
                  <a:t>을 구하면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AB359A8-8ED6-424B-9B08-4F6062FFB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8BC7FAD-FCDE-4F68-A18B-FCE832ACFCAB}"/>
              </a:ext>
            </a:extLst>
          </p:cNvPr>
          <p:cNvCxnSpPr>
            <a:cxnSpLocks/>
          </p:cNvCxnSpPr>
          <p:nvPr/>
        </p:nvCxnSpPr>
        <p:spPr>
          <a:xfrm flipV="1">
            <a:off x="1767838" y="2956924"/>
            <a:ext cx="0" cy="153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8618DC6-A1CE-43CF-847C-8B48C41CA57B}"/>
              </a:ext>
            </a:extLst>
          </p:cNvPr>
          <p:cNvCxnSpPr/>
          <p:nvPr/>
        </p:nvCxnSpPr>
        <p:spPr>
          <a:xfrm>
            <a:off x="1410787" y="3795123"/>
            <a:ext cx="2934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18838386-D719-4C65-873C-1E8F25676813}"/>
              </a:ext>
            </a:extLst>
          </p:cNvPr>
          <p:cNvSpPr/>
          <p:nvPr/>
        </p:nvSpPr>
        <p:spPr>
          <a:xfrm>
            <a:off x="1767838" y="3298722"/>
            <a:ext cx="2821577" cy="791727"/>
          </a:xfrm>
          <a:custGeom>
            <a:avLst/>
            <a:gdLst>
              <a:gd name="connsiteX0" fmla="*/ 0 w 2821577"/>
              <a:gd name="connsiteY0" fmla="*/ 217726 h 791727"/>
              <a:gd name="connsiteX1" fmla="*/ 444137 w 2821577"/>
              <a:gd name="connsiteY1" fmla="*/ 12 h 791727"/>
              <a:gd name="connsiteX2" fmla="*/ 862149 w 2821577"/>
              <a:gd name="connsiteY2" fmla="*/ 209018 h 791727"/>
              <a:gd name="connsiteX3" fmla="*/ 1384663 w 2821577"/>
              <a:gd name="connsiteY3" fmla="*/ 496401 h 791727"/>
              <a:gd name="connsiteX4" fmla="*/ 2063931 w 2821577"/>
              <a:gd name="connsiteY4" fmla="*/ 783784 h 791727"/>
              <a:gd name="connsiteX5" fmla="*/ 2621280 w 2821577"/>
              <a:gd name="connsiteY5" fmla="*/ 165475 h 791727"/>
              <a:gd name="connsiteX6" fmla="*/ 2821577 w 2821577"/>
              <a:gd name="connsiteY6" fmla="*/ 17429 h 7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21577" h="791727">
                <a:moveTo>
                  <a:pt x="0" y="217726"/>
                </a:moveTo>
                <a:cubicBezTo>
                  <a:pt x="150223" y="109594"/>
                  <a:pt x="300446" y="1463"/>
                  <a:pt x="444137" y="12"/>
                </a:cubicBezTo>
                <a:cubicBezTo>
                  <a:pt x="587828" y="-1439"/>
                  <a:pt x="705395" y="126287"/>
                  <a:pt x="862149" y="209018"/>
                </a:cubicBezTo>
                <a:cubicBezTo>
                  <a:pt x="1018903" y="291749"/>
                  <a:pt x="1184366" y="400607"/>
                  <a:pt x="1384663" y="496401"/>
                </a:cubicBezTo>
                <a:cubicBezTo>
                  <a:pt x="1584960" y="592195"/>
                  <a:pt x="1857828" y="838938"/>
                  <a:pt x="2063931" y="783784"/>
                </a:cubicBezTo>
                <a:cubicBezTo>
                  <a:pt x="2270034" y="728630"/>
                  <a:pt x="2495006" y="293201"/>
                  <a:pt x="2621280" y="165475"/>
                </a:cubicBezTo>
                <a:cubicBezTo>
                  <a:pt x="2747554" y="37749"/>
                  <a:pt x="2784565" y="27589"/>
                  <a:pt x="2821577" y="17429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313CDCB6-3A4C-4D02-B305-E828854C0C3E}"/>
              </a:ext>
            </a:extLst>
          </p:cNvPr>
          <p:cNvSpPr/>
          <p:nvPr/>
        </p:nvSpPr>
        <p:spPr>
          <a:xfrm>
            <a:off x="1776547" y="3279286"/>
            <a:ext cx="2360022" cy="1038368"/>
          </a:xfrm>
          <a:custGeom>
            <a:avLst/>
            <a:gdLst>
              <a:gd name="connsiteX0" fmla="*/ 0 w 2360022"/>
              <a:gd name="connsiteY0" fmla="*/ 507128 h 1038368"/>
              <a:gd name="connsiteX1" fmla="*/ 435428 w 2360022"/>
              <a:gd name="connsiteY1" fmla="*/ 28157 h 1038368"/>
              <a:gd name="connsiteX2" fmla="*/ 1114697 w 2360022"/>
              <a:gd name="connsiteY2" fmla="*/ 106534 h 1038368"/>
              <a:gd name="connsiteX3" fmla="*/ 1367245 w 2360022"/>
              <a:gd name="connsiteY3" fmla="*/ 524545 h 1038368"/>
              <a:gd name="connsiteX4" fmla="*/ 1915885 w 2360022"/>
              <a:gd name="connsiteY4" fmla="*/ 1038351 h 1038368"/>
              <a:gd name="connsiteX5" fmla="*/ 2360022 w 2360022"/>
              <a:gd name="connsiteY5" fmla="*/ 507128 h 1038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0022" h="1038368">
                <a:moveTo>
                  <a:pt x="0" y="507128"/>
                </a:moveTo>
                <a:cubicBezTo>
                  <a:pt x="124822" y="301025"/>
                  <a:pt x="249645" y="94923"/>
                  <a:pt x="435428" y="28157"/>
                </a:cubicBezTo>
                <a:cubicBezTo>
                  <a:pt x="621211" y="-38609"/>
                  <a:pt x="959394" y="23803"/>
                  <a:pt x="1114697" y="106534"/>
                </a:cubicBezTo>
                <a:cubicBezTo>
                  <a:pt x="1270000" y="189265"/>
                  <a:pt x="1233714" y="369242"/>
                  <a:pt x="1367245" y="524545"/>
                </a:cubicBezTo>
                <a:cubicBezTo>
                  <a:pt x="1500776" y="679848"/>
                  <a:pt x="1750422" y="1041254"/>
                  <a:pt x="1915885" y="1038351"/>
                </a:cubicBezTo>
                <a:cubicBezTo>
                  <a:pt x="2081348" y="1035448"/>
                  <a:pt x="2291805" y="675494"/>
                  <a:pt x="2360022" y="507128"/>
                </a:cubicBezTo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F2D1B53A-D8F8-4CC4-BB00-BC7A66F46DA7}"/>
              </a:ext>
            </a:extLst>
          </p:cNvPr>
          <p:cNvSpPr/>
          <p:nvPr/>
        </p:nvSpPr>
        <p:spPr>
          <a:xfrm>
            <a:off x="4109627" y="3274884"/>
            <a:ext cx="505914" cy="511530"/>
          </a:xfrm>
          <a:custGeom>
            <a:avLst/>
            <a:gdLst>
              <a:gd name="connsiteX0" fmla="*/ 26942 w 505914"/>
              <a:gd name="connsiteY0" fmla="*/ 511530 h 511530"/>
              <a:gd name="connsiteX1" fmla="*/ 53068 w 505914"/>
              <a:gd name="connsiteY1" fmla="*/ 41267 h 511530"/>
              <a:gd name="connsiteX2" fmla="*/ 505914 w 505914"/>
              <a:gd name="connsiteY2" fmla="*/ 23850 h 51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5914" h="511530">
                <a:moveTo>
                  <a:pt x="26942" y="511530"/>
                </a:moveTo>
                <a:cubicBezTo>
                  <a:pt x="90" y="317038"/>
                  <a:pt x="-26761" y="122547"/>
                  <a:pt x="53068" y="41267"/>
                </a:cubicBezTo>
                <a:cubicBezTo>
                  <a:pt x="132897" y="-40013"/>
                  <a:pt x="417377" y="23850"/>
                  <a:pt x="505914" y="23850"/>
                </a:cubicBezTo>
              </a:path>
            </a:pathLst>
          </a:cu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67590FD3-6789-412A-AF08-767F4990F746}"/>
              </a:ext>
            </a:extLst>
          </p:cNvPr>
          <p:cNvCxnSpPr>
            <a:stCxn id="23" idx="0"/>
            <a:endCxn id="26" idx="0"/>
          </p:cNvCxnSpPr>
          <p:nvPr/>
        </p:nvCxnSpPr>
        <p:spPr>
          <a:xfrm>
            <a:off x="1767838" y="3516448"/>
            <a:ext cx="8709" cy="2699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B8227CA-F2C3-4CC4-9083-B17641948B6D}"/>
              </a:ext>
            </a:extLst>
          </p:cNvPr>
          <p:cNvCxnSpPr>
            <a:cxnSpLocks/>
          </p:cNvCxnSpPr>
          <p:nvPr/>
        </p:nvCxnSpPr>
        <p:spPr>
          <a:xfrm>
            <a:off x="1750421" y="3481639"/>
            <a:ext cx="104503" cy="1697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9DEF8050-401B-45DC-B31F-E04C0920AA9F}"/>
              </a:ext>
            </a:extLst>
          </p:cNvPr>
          <p:cNvCxnSpPr>
            <a:cxnSpLocks/>
          </p:cNvCxnSpPr>
          <p:nvPr/>
        </p:nvCxnSpPr>
        <p:spPr>
          <a:xfrm>
            <a:off x="1828798" y="3455501"/>
            <a:ext cx="82730" cy="1201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AA01E9BF-9C8F-4DDF-8F65-353E9E947E67}"/>
              </a:ext>
            </a:extLst>
          </p:cNvPr>
          <p:cNvCxnSpPr>
            <a:cxnSpLocks/>
          </p:cNvCxnSpPr>
          <p:nvPr/>
        </p:nvCxnSpPr>
        <p:spPr>
          <a:xfrm>
            <a:off x="1907175" y="3422464"/>
            <a:ext cx="69669" cy="904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81E03E5-1847-46B2-B1D0-1A4F76441F95}"/>
              </a:ext>
            </a:extLst>
          </p:cNvPr>
          <p:cNvCxnSpPr>
            <a:cxnSpLocks/>
          </p:cNvCxnSpPr>
          <p:nvPr/>
        </p:nvCxnSpPr>
        <p:spPr>
          <a:xfrm>
            <a:off x="1981196" y="3357151"/>
            <a:ext cx="43541" cy="6531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EC358F3-9561-4632-806E-55B161E1D563}"/>
              </a:ext>
            </a:extLst>
          </p:cNvPr>
          <p:cNvCxnSpPr>
            <a:cxnSpLocks/>
          </p:cNvCxnSpPr>
          <p:nvPr/>
        </p:nvCxnSpPr>
        <p:spPr>
          <a:xfrm flipH="1">
            <a:off x="2534193" y="3298722"/>
            <a:ext cx="102326" cy="1505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2544A2E9-4A2C-475C-AFCD-571F67369432}"/>
              </a:ext>
            </a:extLst>
          </p:cNvPr>
          <p:cNvCxnSpPr>
            <a:cxnSpLocks/>
          </p:cNvCxnSpPr>
          <p:nvPr/>
        </p:nvCxnSpPr>
        <p:spPr>
          <a:xfrm flipH="1">
            <a:off x="2638696" y="3343746"/>
            <a:ext cx="102326" cy="1505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0A115BCB-8FB8-4C6A-BAB2-32B80F094F7E}"/>
              </a:ext>
            </a:extLst>
          </p:cNvPr>
          <p:cNvCxnSpPr>
            <a:cxnSpLocks/>
          </p:cNvCxnSpPr>
          <p:nvPr/>
        </p:nvCxnSpPr>
        <p:spPr>
          <a:xfrm flipH="1">
            <a:off x="2709453" y="3396334"/>
            <a:ext cx="102326" cy="1505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F004047-9602-4F6B-99C5-72E209B0D513}"/>
              </a:ext>
            </a:extLst>
          </p:cNvPr>
          <p:cNvCxnSpPr>
            <a:cxnSpLocks/>
          </p:cNvCxnSpPr>
          <p:nvPr/>
        </p:nvCxnSpPr>
        <p:spPr>
          <a:xfrm flipH="1">
            <a:off x="2813956" y="3425044"/>
            <a:ext cx="102326" cy="1505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A2A3787D-0872-4227-840F-D312A8D31C53}"/>
              </a:ext>
            </a:extLst>
          </p:cNvPr>
          <p:cNvCxnSpPr>
            <a:cxnSpLocks/>
          </p:cNvCxnSpPr>
          <p:nvPr/>
        </p:nvCxnSpPr>
        <p:spPr>
          <a:xfrm flipH="1">
            <a:off x="2884713" y="3489639"/>
            <a:ext cx="102326" cy="1505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F7D98CC-B1D5-4805-B406-C2925007DD89}"/>
              </a:ext>
            </a:extLst>
          </p:cNvPr>
          <p:cNvCxnSpPr>
            <a:cxnSpLocks/>
          </p:cNvCxnSpPr>
          <p:nvPr/>
        </p:nvCxnSpPr>
        <p:spPr>
          <a:xfrm flipV="1">
            <a:off x="2463436" y="3277574"/>
            <a:ext cx="59327" cy="13234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E7884164-24AA-4D3E-AC8A-C208B2C9A98D}"/>
              </a:ext>
            </a:extLst>
          </p:cNvPr>
          <p:cNvCxnSpPr>
            <a:cxnSpLocks/>
          </p:cNvCxnSpPr>
          <p:nvPr/>
        </p:nvCxnSpPr>
        <p:spPr>
          <a:xfrm flipH="1">
            <a:off x="3291838" y="3892735"/>
            <a:ext cx="97973" cy="572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4477E10-0323-4503-AECB-230E45C164F9}"/>
              </a:ext>
            </a:extLst>
          </p:cNvPr>
          <p:cNvCxnSpPr>
            <a:cxnSpLocks/>
          </p:cNvCxnSpPr>
          <p:nvPr/>
        </p:nvCxnSpPr>
        <p:spPr>
          <a:xfrm flipH="1">
            <a:off x="3347357" y="3913032"/>
            <a:ext cx="102326" cy="1505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FEEA84E6-BA55-42C2-9A63-322E68CBC179}"/>
              </a:ext>
            </a:extLst>
          </p:cNvPr>
          <p:cNvCxnSpPr>
            <a:cxnSpLocks/>
          </p:cNvCxnSpPr>
          <p:nvPr/>
        </p:nvCxnSpPr>
        <p:spPr>
          <a:xfrm flipH="1">
            <a:off x="3449683" y="4023863"/>
            <a:ext cx="102326" cy="1505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FBA527D-A90D-49E7-A7AA-B2ECDE0C4BFD}"/>
              </a:ext>
            </a:extLst>
          </p:cNvPr>
          <p:cNvCxnSpPr>
            <a:cxnSpLocks/>
          </p:cNvCxnSpPr>
          <p:nvPr/>
        </p:nvCxnSpPr>
        <p:spPr>
          <a:xfrm flipH="1">
            <a:off x="3560717" y="4090449"/>
            <a:ext cx="93618" cy="1853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A6E981F-EA43-4AD9-A4C8-88B5686076B7}"/>
              </a:ext>
            </a:extLst>
          </p:cNvPr>
          <p:cNvCxnSpPr>
            <a:cxnSpLocks/>
          </p:cNvCxnSpPr>
          <p:nvPr/>
        </p:nvCxnSpPr>
        <p:spPr>
          <a:xfrm flipH="1">
            <a:off x="3739251" y="4065533"/>
            <a:ext cx="13058" cy="2351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BEE8FD2-B798-4D42-9620-8733EEABB412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3831769" y="4082506"/>
            <a:ext cx="56619" cy="1333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DBC592C7-AA6D-4EB8-9F5A-052129B0D3DC}"/>
              </a:ext>
            </a:extLst>
          </p:cNvPr>
          <p:cNvCxnSpPr>
            <a:cxnSpLocks/>
          </p:cNvCxnSpPr>
          <p:nvPr/>
        </p:nvCxnSpPr>
        <p:spPr>
          <a:xfrm flipH="1" flipV="1">
            <a:off x="4098469" y="3632228"/>
            <a:ext cx="108857" cy="6235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5BAE5B5A-842B-4A1E-8EB9-D8FCE7E34DA0}"/>
              </a:ext>
            </a:extLst>
          </p:cNvPr>
          <p:cNvCxnSpPr>
            <a:cxnSpLocks/>
          </p:cNvCxnSpPr>
          <p:nvPr/>
        </p:nvCxnSpPr>
        <p:spPr>
          <a:xfrm flipH="1" flipV="1">
            <a:off x="4113162" y="3495109"/>
            <a:ext cx="178254" cy="672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4EAB3E89-02CC-4AEA-94F0-73FF8AEF6794}"/>
              </a:ext>
            </a:extLst>
          </p:cNvPr>
          <p:cNvCxnSpPr>
            <a:cxnSpLocks/>
            <a:stCxn id="23" idx="5"/>
            <a:endCxn id="27" idx="1"/>
          </p:cNvCxnSpPr>
          <p:nvPr/>
        </p:nvCxnSpPr>
        <p:spPr>
          <a:xfrm flipH="1" flipV="1">
            <a:off x="4162695" y="3316151"/>
            <a:ext cx="226423" cy="1480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7D5082CF-A1D3-443F-B81E-9FB81FB0E2B3}"/>
              </a:ext>
            </a:extLst>
          </p:cNvPr>
          <p:cNvCxnSpPr>
            <a:cxnSpLocks/>
          </p:cNvCxnSpPr>
          <p:nvPr/>
        </p:nvCxnSpPr>
        <p:spPr>
          <a:xfrm flipH="1" flipV="1">
            <a:off x="4366525" y="3343746"/>
            <a:ext cx="109475" cy="4606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24692B1-5546-48DE-AB85-81E7A858959C}"/>
              </a:ext>
            </a:extLst>
          </p:cNvPr>
          <p:cNvCxnSpPr>
            <a:cxnSpLocks/>
          </p:cNvCxnSpPr>
          <p:nvPr/>
        </p:nvCxnSpPr>
        <p:spPr>
          <a:xfrm flipV="1">
            <a:off x="1774370" y="4777016"/>
            <a:ext cx="0" cy="1534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3315A61-FC85-458E-B467-4D5C0C3B0B5C}"/>
              </a:ext>
            </a:extLst>
          </p:cNvPr>
          <p:cNvCxnSpPr/>
          <p:nvPr/>
        </p:nvCxnSpPr>
        <p:spPr>
          <a:xfrm>
            <a:off x="1417319" y="5615215"/>
            <a:ext cx="29347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C8C01A4E-F8B2-4815-8CBF-543ECAF68326}"/>
              </a:ext>
            </a:extLst>
          </p:cNvPr>
          <p:cNvCxnSpPr>
            <a:stCxn id="26" idx="1"/>
          </p:cNvCxnSpPr>
          <p:nvPr/>
        </p:nvCxnSpPr>
        <p:spPr>
          <a:xfrm flipH="1">
            <a:off x="2203268" y="3307443"/>
            <a:ext cx="8707" cy="230777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60907B45-3323-4DDD-BCD0-01B7CFC4C470}"/>
              </a:ext>
            </a:extLst>
          </p:cNvPr>
          <p:cNvCxnSpPr>
            <a:cxnSpLocks/>
          </p:cNvCxnSpPr>
          <p:nvPr/>
        </p:nvCxnSpPr>
        <p:spPr>
          <a:xfrm flipH="1">
            <a:off x="2760616" y="3389807"/>
            <a:ext cx="25991" cy="22225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0BFA6F63-9671-4BF0-AFCE-BB79BE9B1504}"/>
              </a:ext>
            </a:extLst>
          </p:cNvPr>
          <p:cNvCxnSpPr>
            <a:cxnSpLocks/>
          </p:cNvCxnSpPr>
          <p:nvPr/>
        </p:nvCxnSpPr>
        <p:spPr>
          <a:xfrm flipH="1">
            <a:off x="3097392" y="3786414"/>
            <a:ext cx="11559" cy="18259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C065CC3-233C-42B1-9909-6CA05596DD6D}"/>
              </a:ext>
            </a:extLst>
          </p:cNvPr>
          <p:cNvCxnSpPr>
            <a:cxnSpLocks/>
          </p:cNvCxnSpPr>
          <p:nvPr/>
        </p:nvCxnSpPr>
        <p:spPr>
          <a:xfrm flipH="1">
            <a:off x="3662426" y="4086486"/>
            <a:ext cx="29462" cy="155803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자유형: 도형 91">
            <a:extLst>
              <a:ext uri="{FF2B5EF4-FFF2-40B4-BE49-F238E27FC236}">
                <a16:creationId xmlns:a16="http://schemas.microsoft.com/office/drawing/2014/main" id="{B87F9531-8049-4744-9B9E-AE35AC0DDFBD}"/>
              </a:ext>
            </a:extLst>
          </p:cNvPr>
          <p:cNvSpPr/>
          <p:nvPr/>
        </p:nvSpPr>
        <p:spPr>
          <a:xfrm>
            <a:off x="1776548" y="5121676"/>
            <a:ext cx="2577737" cy="887081"/>
          </a:xfrm>
          <a:custGeom>
            <a:avLst/>
            <a:gdLst>
              <a:gd name="connsiteX0" fmla="*/ 0 w 2577737"/>
              <a:gd name="connsiteY0" fmla="*/ 197446 h 887081"/>
              <a:gd name="connsiteX1" fmla="*/ 269966 w 2577737"/>
              <a:gd name="connsiteY1" fmla="*/ 301949 h 887081"/>
              <a:gd name="connsiteX2" fmla="*/ 696686 w 2577737"/>
              <a:gd name="connsiteY2" fmla="*/ 885423 h 887081"/>
              <a:gd name="connsiteX3" fmla="*/ 1367246 w 2577737"/>
              <a:gd name="connsiteY3" fmla="*/ 467412 h 887081"/>
              <a:gd name="connsiteX4" fmla="*/ 1715588 w 2577737"/>
              <a:gd name="connsiteY4" fmla="*/ 153903 h 887081"/>
              <a:gd name="connsiteX5" fmla="*/ 1985554 w 2577737"/>
              <a:gd name="connsiteY5" fmla="*/ 40692 h 887081"/>
              <a:gd name="connsiteX6" fmla="*/ 2577737 w 2577737"/>
              <a:gd name="connsiteY6" fmla="*/ 841880 h 88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77737" h="887081">
                <a:moveTo>
                  <a:pt x="0" y="197446"/>
                </a:moveTo>
                <a:cubicBezTo>
                  <a:pt x="76926" y="192366"/>
                  <a:pt x="153852" y="187286"/>
                  <a:pt x="269966" y="301949"/>
                </a:cubicBezTo>
                <a:cubicBezTo>
                  <a:pt x="386080" y="416612"/>
                  <a:pt x="513806" y="857846"/>
                  <a:pt x="696686" y="885423"/>
                </a:cubicBezTo>
                <a:cubicBezTo>
                  <a:pt x="879566" y="913000"/>
                  <a:pt x="1197429" y="589332"/>
                  <a:pt x="1367246" y="467412"/>
                </a:cubicBezTo>
                <a:cubicBezTo>
                  <a:pt x="1537063" y="345492"/>
                  <a:pt x="1612537" y="225023"/>
                  <a:pt x="1715588" y="153903"/>
                </a:cubicBezTo>
                <a:cubicBezTo>
                  <a:pt x="1818639" y="82783"/>
                  <a:pt x="1841863" y="-73971"/>
                  <a:pt x="1985554" y="40692"/>
                </a:cubicBezTo>
                <a:cubicBezTo>
                  <a:pt x="2129245" y="155355"/>
                  <a:pt x="2358571" y="680772"/>
                  <a:pt x="2577737" y="84188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73EEF0FE-552E-4C4C-AD81-0761278BAB55}"/>
                  </a:ext>
                </a:extLst>
              </p:cNvPr>
              <p:cNvSpPr/>
              <p:nvPr/>
            </p:nvSpPr>
            <p:spPr>
              <a:xfrm>
                <a:off x="1828798" y="2903096"/>
                <a:ext cx="14249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5" name="직사각형 94">
                <a:extLst>
                  <a:ext uri="{FF2B5EF4-FFF2-40B4-BE49-F238E27FC236}">
                    <a16:creationId xmlns:a16="http://schemas.microsoft.com/office/drawing/2014/main" id="{73EEF0FE-552E-4C4C-AD81-0761278BA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8" y="2903096"/>
                <a:ext cx="1424942" cy="369332"/>
              </a:xfrm>
              <a:prstGeom prst="rect">
                <a:avLst/>
              </a:prstGeom>
              <a:blipFill>
                <a:blip r:embed="rId3"/>
                <a:stretch>
                  <a:fillRect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9AB0307-3D1B-4098-9B74-E76D265D4F84}"/>
                  </a:ext>
                </a:extLst>
              </p:cNvPr>
              <p:cNvSpPr/>
              <p:nvPr/>
            </p:nvSpPr>
            <p:spPr>
              <a:xfrm>
                <a:off x="1847565" y="3625382"/>
                <a:ext cx="8809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59AB0307-3D1B-4098-9B74-E76D265D4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65" y="3625382"/>
                <a:ext cx="88094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30E7F03-A4D2-4D9F-8E2E-C766B682C593}"/>
                  </a:ext>
                </a:extLst>
              </p:cNvPr>
              <p:cNvSpPr/>
              <p:nvPr/>
            </p:nvSpPr>
            <p:spPr>
              <a:xfrm>
                <a:off x="1828798" y="4782275"/>
                <a:ext cx="1018804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7" name="직사각형 96">
                <a:extLst>
                  <a:ext uri="{FF2B5EF4-FFF2-40B4-BE49-F238E27FC236}">
                    <a16:creationId xmlns:a16="http://schemas.microsoft.com/office/drawing/2014/main" id="{B30E7F03-A4D2-4D9F-8E2E-C766B682C5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798" y="4782275"/>
                <a:ext cx="1018804" cy="6199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89BA6FE-0922-452D-ADF5-7D67F6B350BF}"/>
                  </a:ext>
                </a:extLst>
              </p:cNvPr>
              <p:cNvSpPr txBox="1"/>
              <p:nvPr/>
            </p:nvSpPr>
            <p:spPr>
              <a:xfrm>
                <a:off x="5669309" y="4063621"/>
                <a:ext cx="5958811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차이가 극대화 되는 지점에선 </a:t>
                </a:r>
                <a:endParaRPr lang="en-US" altLang="ko-KR" dirty="0"/>
              </a:p>
              <a:p>
                <a:r>
                  <a:rPr lang="ko-KR" altLang="en-US" dirty="0"/>
                  <a:t>골짜기가 극대화되고</a:t>
                </a:r>
                <a:r>
                  <a:rPr lang="en-US" altLang="ko-KR" dirty="0"/>
                  <a:t>, 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3) </a:t>
                </a:r>
                <a:r>
                  <a:rPr lang="ko-KR" altLang="en-US" dirty="0"/>
                  <a:t>같아지는 지점에선 골짜기가 </a:t>
                </a:r>
                <a:r>
                  <a:rPr lang="ko-KR" altLang="en-US" dirty="0" err="1"/>
                  <a:t>극소화된다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89BA6FE-0922-452D-ADF5-7D67F6B35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309" y="4063621"/>
                <a:ext cx="5958811" cy="1477328"/>
              </a:xfrm>
              <a:prstGeom prst="rect">
                <a:avLst/>
              </a:prstGeom>
              <a:blipFill>
                <a:blip r:embed="rId6"/>
                <a:stretch>
                  <a:fillRect l="-818" t="-24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47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E7D03-9ACD-4E95-89A7-B580492D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5A0AF8-A3B9-436A-9FBE-3D12E39E22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Sin(x)</a:t>
                </a:r>
                <a:r>
                  <a:rPr lang="ko-KR" altLang="en-US" sz="2000" dirty="0"/>
                  <a:t>의 도함수는 </a:t>
                </a:r>
                <a:r>
                  <a:rPr lang="en-US" altLang="ko-KR" sz="2000" dirty="0"/>
                  <a:t>cos(x)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</a:t>
                </a:r>
                <a:r>
                  <a:rPr lang="ko-KR" altLang="en-US" sz="2000" dirty="0"/>
                  <a:t>위에서 구한 그래프를 </a:t>
                </a:r>
                <a:r>
                  <a:rPr lang="ko-KR" altLang="en-US" sz="2000" dirty="0" err="1"/>
                  <a:t>염두해</a:t>
                </a:r>
                <a:r>
                  <a:rPr lang="ko-KR" altLang="en-US" sz="2000" dirty="0"/>
                  <a:t> 두고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생각할 때 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이는 비율이므로</a:t>
                </a:r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2000" b="0" dirty="0">
                    <a:ea typeface="Cambria Math" panose="02040503050406030204" pitchFamily="18" charset="0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비율을 보면 그래프의 파형을 알 수 있다</a:t>
                </a:r>
                <a:r>
                  <a:rPr lang="en-US" altLang="ko-KR" sz="2000" b="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.</a:t>
                </a: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/>
                  <a:t>  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5A0AF8-A3B9-436A-9FBE-3D12E39E22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타원 3">
            <a:extLst>
              <a:ext uri="{FF2B5EF4-FFF2-40B4-BE49-F238E27FC236}">
                <a16:creationId xmlns:a16="http://schemas.microsoft.com/office/drawing/2014/main" id="{59A18FB0-33FF-481E-B695-D2A08E8AF850}"/>
              </a:ext>
            </a:extLst>
          </p:cNvPr>
          <p:cNvSpPr/>
          <p:nvPr/>
        </p:nvSpPr>
        <p:spPr>
          <a:xfrm>
            <a:off x="1518082" y="3648722"/>
            <a:ext cx="1784411" cy="16867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1C3D36-7A8A-43AC-A30B-89B61F34036C}"/>
              </a:ext>
            </a:extLst>
          </p:cNvPr>
          <p:cNvCxnSpPr>
            <a:endCxn id="4" idx="7"/>
          </p:cNvCxnSpPr>
          <p:nvPr/>
        </p:nvCxnSpPr>
        <p:spPr>
          <a:xfrm flipV="1">
            <a:off x="2352583" y="3895742"/>
            <a:ext cx="688589" cy="5697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456A4D3-4039-4F78-898E-6A6BEE866F69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2352583" y="4465468"/>
            <a:ext cx="688589" cy="6229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388ED60-1686-403A-84B5-E5081958371C}"/>
              </a:ext>
            </a:extLst>
          </p:cNvPr>
          <p:cNvCxnSpPr>
            <a:stCxn id="4" idx="7"/>
            <a:endCxn id="4" idx="5"/>
          </p:cNvCxnSpPr>
          <p:nvPr/>
        </p:nvCxnSpPr>
        <p:spPr>
          <a:xfrm>
            <a:off x="3041172" y="3895742"/>
            <a:ext cx="0" cy="119271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0630E61-5E01-4BA4-9453-B4AF2109396B}"/>
              </a:ext>
            </a:extLst>
          </p:cNvPr>
          <p:cNvCxnSpPr>
            <a:endCxn id="4" idx="6"/>
          </p:cNvCxnSpPr>
          <p:nvPr/>
        </p:nvCxnSpPr>
        <p:spPr>
          <a:xfrm>
            <a:off x="2352583" y="4465468"/>
            <a:ext cx="949910" cy="26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6DF253-EBC0-4743-8A7C-E937824CA2F5}"/>
              </a:ext>
            </a:extLst>
          </p:cNvPr>
          <p:cNvSpPr txBox="1"/>
          <p:nvPr/>
        </p:nvSpPr>
        <p:spPr>
          <a:xfrm rot="19271620">
            <a:off x="2318596" y="3932849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R=1</a:t>
            </a:r>
            <a:endParaRPr lang="ko-KR" altLang="en-US" dirty="0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110D7D42-C317-490F-AD74-3F043E975708}"/>
              </a:ext>
            </a:extLst>
          </p:cNvPr>
          <p:cNvSpPr/>
          <p:nvPr/>
        </p:nvSpPr>
        <p:spPr>
          <a:xfrm>
            <a:off x="3045041" y="3897297"/>
            <a:ext cx="268892" cy="603682"/>
          </a:xfrm>
          <a:custGeom>
            <a:avLst/>
            <a:gdLst>
              <a:gd name="connsiteX0" fmla="*/ 0 w 268892"/>
              <a:gd name="connsiteY0" fmla="*/ 0 h 603682"/>
              <a:gd name="connsiteX1" fmla="*/ 115409 w 268892"/>
              <a:gd name="connsiteY1" fmla="*/ 142043 h 603682"/>
              <a:gd name="connsiteX2" fmla="*/ 177553 w 268892"/>
              <a:gd name="connsiteY2" fmla="*/ 266330 h 603682"/>
              <a:gd name="connsiteX3" fmla="*/ 239697 w 268892"/>
              <a:gd name="connsiteY3" fmla="*/ 408373 h 603682"/>
              <a:gd name="connsiteX4" fmla="*/ 266330 w 268892"/>
              <a:gd name="connsiteY4" fmla="*/ 568171 h 603682"/>
              <a:gd name="connsiteX5" fmla="*/ 266330 w 268892"/>
              <a:gd name="connsiteY5" fmla="*/ 603682 h 60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892" h="603682">
                <a:moveTo>
                  <a:pt x="0" y="0"/>
                </a:moveTo>
                <a:cubicBezTo>
                  <a:pt x="42908" y="48827"/>
                  <a:pt x="85817" y="97655"/>
                  <a:pt x="115409" y="142043"/>
                </a:cubicBezTo>
                <a:cubicBezTo>
                  <a:pt x="145001" y="186431"/>
                  <a:pt x="156838" y="221942"/>
                  <a:pt x="177553" y="266330"/>
                </a:cubicBezTo>
                <a:cubicBezTo>
                  <a:pt x="198268" y="310718"/>
                  <a:pt x="224901" y="358066"/>
                  <a:pt x="239697" y="408373"/>
                </a:cubicBezTo>
                <a:cubicBezTo>
                  <a:pt x="254493" y="458680"/>
                  <a:pt x="261891" y="535620"/>
                  <a:pt x="266330" y="568171"/>
                </a:cubicBezTo>
                <a:cubicBezTo>
                  <a:pt x="270769" y="600723"/>
                  <a:pt x="268549" y="602202"/>
                  <a:pt x="266330" y="60368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24C2CABB-E093-4FF3-AF39-35F2981ED85C}"/>
              </a:ext>
            </a:extLst>
          </p:cNvPr>
          <p:cNvSpPr/>
          <p:nvPr/>
        </p:nvSpPr>
        <p:spPr>
          <a:xfrm rot="3051233">
            <a:off x="3044037" y="4520544"/>
            <a:ext cx="268892" cy="601094"/>
          </a:xfrm>
          <a:custGeom>
            <a:avLst/>
            <a:gdLst>
              <a:gd name="connsiteX0" fmla="*/ 0 w 268892"/>
              <a:gd name="connsiteY0" fmla="*/ 0 h 603682"/>
              <a:gd name="connsiteX1" fmla="*/ 115409 w 268892"/>
              <a:gd name="connsiteY1" fmla="*/ 142043 h 603682"/>
              <a:gd name="connsiteX2" fmla="*/ 177553 w 268892"/>
              <a:gd name="connsiteY2" fmla="*/ 266330 h 603682"/>
              <a:gd name="connsiteX3" fmla="*/ 239697 w 268892"/>
              <a:gd name="connsiteY3" fmla="*/ 408373 h 603682"/>
              <a:gd name="connsiteX4" fmla="*/ 266330 w 268892"/>
              <a:gd name="connsiteY4" fmla="*/ 568171 h 603682"/>
              <a:gd name="connsiteX5" fmla="*/ 266330 w 268892"/>
              <a:gd name="connsiteY5" fmla="*/ 603682 h 603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892" h="603682">
                <a:moveTo>
                  <a:pt x="0" y="0"/>
                </a:moveTo>
                <a:cubicBezTo>
                  <a:pt x="42908" y="48827"/>
                  <a:pt x="85817" y="97655"/>
                  <a:pt x="115409" y="142043"/>
                </a:cubicBezTo>
                <a:cubicBezTo>
                  <a:pt x="145001" y="186431"/>
                  <a:pt x="156838" y="221942"/>
                  <a:pt x="177553" y="266330"/>
                </a:cubicBezTo>
                <a:cubicBezTo>
                  <a:pt x="198268" y="310718"/>
                  <a:pt x="224901" y="358066"/>
                  <a:pt x="239697" y="408373"/>
                </a:cubicBezTo>
                <a:cubicBezTo>
                  <a:pt x="254493" y="458680"/>
                  <a:pt x="261891" y="535620"/>
                  <a:pt x="266330" y="568171"/>
                </a:cubicBezTo>
                <a:cubicBezTo>
                  <a:pt x="270769" y="600723"/>
                  <a:pt x="268549" y="602202"/>
                  <a:pt x="266330" y="603682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6F4233-6E4C-44F2-A9B9-4162ACB13D9E}"/>
              </a:ext>
            </a:extLst>
          </p:cNvPr>
          <p:cNvSpPr txBox="1"/>
          <p:nvPr/>
        </p:nvSpPr>
        <p:spPr>
          <a:xfrm>
            <a:off x="3260968" y="3995939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1h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72DFFF-E48D-4BC1-BCC1-09E4D164F7BF}"/>
              </a:ext>
            </a:extLst>
          </p:cNvPr>
          <p:cNvSpPr txBox="1"/>
          <p:nvPr/>
        </p:nvSpPr>
        <p:spPr>
          <a:xfrm>
            <a:off x="3276203" y="4671290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1h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8386529-6F16-49EF-B924-5F7FDACFD002}"/>
              </a:ext>
            </a:extLst>
          </p:cNvPr>
          <p:cNvCxnSpPr/>
          <p:nvPr/>
        </p:nvCxnSpPr>
        <p:spPr>
          <a:xfrm flipV="1">
            <a:off x="3041172" y="3648722"/>
            <a:ext cx="580917" cy="716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208DD87-824D-452F-A941-A48ECC64DFC6}"/>
              </a:ext>
            </a:extLst>
          </p:cNvPr>
          <p:cNvSpPr txBox="1"/>
          <p:nvPr/>
        </p:nvSpPr>
        <p:spPr>
          <a:xfrm>
            <a:off x="3622089" y="338445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sin(h)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47B19-BFC8-416B-998C-A4380FC8796B}"/>
                  </a:ext>
                </a:extLst>
              </p:cNvPr>
              <p:cNvSpPr txBox="1"/>
              <p:nvPr/>
            </p:nvSpPr>
            <p:spPr>
              <a:xfrm>
                <a:off x="4580878" y="3349608"/>
                <a:ext cx="5904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AutoNum type="arabicParenBoth"/>
                </a:pP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호는 항상 선분보다 길기 때문에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이에 따르면</a:t>
                </a:r>
                <a:endParaRPr lang="en-US" altLang="ko-KR" dirty="0"/>
              </a:p>
              <a:p>
                <a:r>
                  <a:rPr lang="en-US" altLang="ko-KR" dirty="0"/>
                  <a:t>-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dirty="0"/>
                  <a:t> 항상 성립한다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47B19-BFC8-416B-998C-A4380FC87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78" y="3349608"/>
                <a:ext cx="5904180" cy="646331"/>
              </a:xfrm>
              <a:prstGeom prst="rect">
                <a:avLst/>
              </a:prstGeom>
              <a:blipFill>
                <a:blip r:embed="rId3"/>
                <a:stretch>
                  <a:fillRect l="-1032" t="-8411" b="-13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F07657-5CF0-44E5-B229-82782731759C}"/>
                  </a:ext>
                </a:extLst>
              </p:cNvPr>
              <p:cNvSpPr txBox="1"/>
              <p:nvPr/>
            </p:nvSpPr>
            <p:spPr>
              <a:xfrm>
                <a:off x="4580878" y="4114756"/>
                <a:ext cx="5030544" cy="2603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(2)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+∆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이므로</a:t>
                </a:r>
                <a:r>
                  <a:rPr lang="en-US" altLang="ko-KR" dirty="0"/>
                  <a:t>, </a:t>
                </a:r>
              </a:p>
              <a:p>
                <a:r>
                  <a:rPr lang="ko-KR" altLang="en-US" dirty="0"/>
                  <a:t>비율로 </a:t>
                </a:r>
                <a:r>
                  <a:rPr lang="ko-KR" altLang="en-US" dirty="0" err="1"/>
                  <a:t>봤을때</a:t>
                </a:r>
                <a:r>
                  <a:rPr lang="ko-KR" altLang="en-US" dirty="0"/>
                  <a:t> 이는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아무리 </a:t>
                </a:r>
                <a:r>
                  <a:rPr lang="ko-KR" altLang="en-US" dirty="0" err="1"/>
                  <a:t>커봤자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+∆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dirty="0">
                    <a:ea typeface="Cambria Math" panose="02040503050406030204" pitchFamily="18" charset="0"/>
                  </a:rPr>
                  <a:t>을 항상 만족한다</a:t>
                </a:r>
                <a:r>
                  <a:rPr lang="en-US" altLang="ko-KR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altLang="ko-KR" dirty="0">
                  <a:ea typeface="Cambria Math" panose="02040503050406030204" pitchFamily="18" charset="0"/>
                </a:endParaRPr>
              </a:p>
              <a:p>
                <a:r>
                  <a:rPr lang="en-US" altLang="ko-KR" dirty="0">
                    <a:ea typeface="Cambria Math" panose="02040503050406030204" pitchFamily="18" charset="0"/>
                  </a:rPr>
                  <a:t>(3) x=0</a:t>
                </a:r>
                <a:r>
                  <a:rPr lang="ko-KR" altLang="en-US" dirty="0">
                    <a:ea typeface="Cambria Math" panose="02040503050406030204" pitchFamily="18" charset="0"/>
                  </a:rPr>
                  <a:t>에서 이 함수가 극대화 되므로</a:t>
                </a:r>
                <a:r>
                  <a:rPr lang="en-US" altLang="ko-KR" dirty="0">
                    <a:ea typeface="Cambria Math" panose="02040503050406030204" pitchFamily="18" charset="0"/>
                  </a:rPr>
                  <a:t>,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=1 </a:t>
                </a:r>
                <a:r>
                  <a:rPr lang="ko-KR" altLang="en-US" dirty="0">
                    <a:ea typeface="Cambria Math" panose="02040503050406030204" pitchFamily="18" charset="0"/>
                  </a:rPr>
                  <a:t>이다</a:t>
                </a:r>
                <a:r>
                  <a:rPr lang="en-US" altLang="ko-KR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F07657-5CF0-44E5-B229-827827317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878" y="4114756"/>
                <a:ext cx="5030544" cy="2603470"/>
              </a:xfrm>
              <a:prstGeom prst="rect">
                <a:avLst/>
              </a:prstGeom>
              <a:blipFill>
                <a:blip r:embed="rId4"/>
                <a:stretch>
                  <a:fillRect l="-969" t="-1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443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CD7D5-AEAE-4BA8-9267-9EDA8B967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DE5CD7-7F3A-4ADF-B036-C58586316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sz="2000" dirty="0"/>
                  <a:t>Sin(x)</a:t>
                </a:r>
                <a:r>
                  <a:rPr lang="ko-KR" altLang="en-US" sz="2000" dirty="0"/>
                  <a:t>의 도함수는 </a:t>
                </a:r>
                <a:r>
                  <a:rPr lang="en-US" altLang="ko-KR" sz="2000" dirty="0"/>
                  <a:t>cos(x)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ko-KR" altLang="en-US" sz="2000" dirty="0"/>
                  <a:t>을 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(3) </a:t>
                </a:r>
                <a:r>
                  <a:rPr lang="ko-KR" altLang="en-US" sz="2000" dirty="0"/>
                  <a:t>양변을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ko-KR" sz="2000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나누면</a:t>
                </a:r>
                <a:endParaRPr lang="en-US" altLang="ko-KR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ko-K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(1+</m:t>
                          </m:r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>
                    <a:ea typeface="Cambria Math" panose="02040503050406030204" pitchFamily="18" charset="0"/>
                  </a:rPr>
                  <a:t>(4)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이 때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→0이</m:t>
                    </m:r>
                  </m:oMath>
                </a14:m>
                <a:r>
                  <a:rPr lang="ko-KR" altLang="en-US" sz="2000" b="0" dirty="0">
                    <a:ea typeface="Cambria Math" panose="02040503050406030204" pitchFamily="18" charset="0"/>
                  </a:rPr>
                  <a:t>면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(1+</m:t>
                        </m:r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b="0" dirty="0">
                    <a:ea typeface="Cambria Math" panose="02040503050406030204" pitchFamily="18" charset="0"/>
                  </a:rPr>
                  <a:t>므로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  <m:d>
                                <m:dPr>
                                  <m:ctrlPr>
                                    <a:rPr lang="en-US" altLang="ko-KR" sz="2000" b="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altLang="ko-KR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ko-KR" altLang="en-US" sz="2000" b="0" dirty="0">
                    <a:ea typeface="Cambria Math" panose="02040503050406030204" pitchFamily="18" charset="0"/>
                  </a:rPr>
                  <a:t>이다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BDE5CD7-7F3A-4ADF-B036-C58586316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661" b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699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F36DB-3DAB-401B-8955-25AC47B18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5EA6C0-A51E-41D0-866D-CE45038653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Sin(x)</a:t>
                </a:r>
                <a:r>
                  <a:rPr lang="ko-KR" altLang="en-US" sz="2000" dirty="0"/>
                  <a:t>의 도함수는 </a:t>
                </a:r>
                <a:r>
                  <a:rPr lang="en-US" altLang="ko-KR" sz="2000" dirty="0"/>
                  <a:t>cos(x)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5) </a:t>
                </a:r>
                <a:r>
                  <a:rPr lang="ko-KR" altLang="en-US" sz="2000" dirty="0"/>
                  <a:t>지금까지의 전개를 정리하면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는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는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에서 </a:t>
                </a:r>
                <a:r>
                  <a:rPr lang="en-US" altLang="ko-KR" sz="2000" dirty="0"/>
                  <a:t>0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sz="2000" dirty="0">
                                    <a:latin typeface="나눔고딕" panose="020D0604000000000000" pitchFamily="50" charset="-127"/>
                                    <a:ea typeface="나눔고딕" panose="020D0604000000000000" pitchFamily="50" charset="-127"/>
                                  </a:rPr>
                                  <m:t>−1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2000" dirty="0"/>
                  <a:t>서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  <m:r>
                                      <m:rPr>
                                        <m:nor/>
                                      </m:rPr>
                                      <a:rPr lang="en-US" altLang="ko-KR" sz="2000" dirty="0">
                                        <a:latin typeface="나눔고딕" panose="020D0604000000000000" pitchFamily="50" charset="-127"/>
                                        <a:ea typeface="나눔고딕" panose="020D0604000000000000" pitchFamily="50" charset="-127"/>
                                      </a:rPr>
                                      <m:t>−1</m:t>
                                    </m:r>
                                  </m:e>
                                </m:func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A5EA6C0-A51E-41D0-866D-CE4503865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600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388AA-18E8-4E88-9829-1A72060A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3E6A23-E086-46E4-915F-C30CB72D7C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Cos(x)</a:t>
                </a:r>
                <a:r>
                  <a:rPr lang="ko-KR" altLang="en-US" sz="2000" dirty="0"/>
                  <a:t>의 도함수는 </a:t>
                </a:r>
                <a:r>
                  <a:rPr lang="en-US" altLang="ko-KR" sz="2000" dirty="0"/>
                  <a:t>sin(x)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위의 논의를 그대로 가져오면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ko-KR" sz="200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𝑐𝑜𝑠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</m:d>
                                <m:r>
                                  <a:rPr lang="en-US" altLang="ko-KR" sz="20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)∙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fName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sz="2000" dirty="0">
                                    <a:latin typeface="나눔고딕" panose="020D0604000000000000" pitchFamily="50" charset="-127"/>
                                    <a:ea typeface="나눔고딕" panose="020D0604000000000000" pitchFamily="50" charset="-127"/>
                                  </a:rPr>
                                  <m:t>−1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ko-KR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에</m:t>
                    </m:r>
                    <m:r>
                      <m:rPr>
                        <m:nor/>
                      </m:rPr>
                      <a:rPr lang="ko-KR" altLang="en-US" sz="2000" dirty="0"/>
                      <m:t>서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ko-KR" sz="200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→0</m:t>
                        </m:r>
                      </m:lim>
                    </m:limLow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m:rPr>
                                    <m:nor/>
                                  </m:rPr>
                                  <a:rPr lang="en-US" altLang="ko-KR" sz="2000" dirty="0">
                                    <a:latin typeface="나눔고딕" panose="020D0604000000000000" pitchFamily="50" charset="-127"/>
                                    <a:ea typeface="나눔고딕" panose="020D0604000000000000" pitchFamily="50" charset="-127"/>
                                  </a:rPr>
                                  <m:t>−1</m:t>
                                </m:r>
                              </m:e>
                            </m:func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∙0+</m:t>
                    </m:r>
                    <m:func>
                      <m:func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63E6A23-E086-46E4-915F-C30CB72D7C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948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444</Words>
  <Application>Microsoft Office PowerPoint</Application>
  <PresentationFormat>와이드스크린</PresentationFormat>
  <Paragraphs>70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 고딕</vt:lpstr>
      <vt:lpstr>나눔고딕</vt:lpstr>
      <vt:lpstr>맑은 고딕</vt:lpstr>
      <vt:lpstr>Arial</vt:lpstr>
      <vt:lpstr>Cambria Math</vt:lpstr>
      <vt:lpstr>Office 테마</vt:lpstr>
      <vt:lpstr>사인과 코사인의 도함수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사인과 코사인의 도함수</dc:title>
  <dc:creator>Kwon JongIk</dc:creator>
  <cp:lastModifiedBy>Kwon JongIk</cp:lastModifiedBy>
  <cp:revision>9</cp:revision>
  <dcterms:created xsi:type="dcterms:W3CDTF">2019-12-22T14:48:12Z</dcterms:created>
  <dcterms:modified xsi:type="dcterms:W3CDTF">2019-12-22T16:08:32Z</dcterms:modified>
</cp:coreProperties>
</file>