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49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8478F9-D099-4A98-B444-DB1BC2390F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5825A1-8160-4556-9381-F7C96764AA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DF7A40-1744-4859-8ED7-2BE9F42FB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C5D98-BDFB-4418-BE07-A48B8D25269B}" type="datetimeFigureOut">
              <a:rPr lang="ko-KR" altLang="en-US" smtClean="0"/>
              <a:t>2020-01-06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8DAE21-4E72-46D2-AA1C-3FA1FD27D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8226D3-6BDA-4AE2-B469-E9F69DF4B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9BD3-1D20-4D40-A3EB-8F0C817759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6557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F9FB62-6401-454E-871A-705276DDE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55DC6D7-F215-420D-A38F-BFD6CC1BD2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514E73-B13D-4F4D-8CB8-88D22C3D0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C5D98-BDFB-4418-BE07-A48B8D25269B}" type="datetimeFigureOut">
              <a:rPr lang="ko-KR" altLang="en-US" smtClean="0"/>
              <a:t>2020-01-06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620438-CEEA-44CF-8D65-6A1A52B63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32F8FC-76BD-479E-B431-96B3C50DF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9BD3-1D20-4D40-A3EB-8F0C817759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269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3D05828-F301-4ACD-82D7-FA279D6270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365A64F-5801-4560-A13E-6259E2FBA9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22A3A6-6A8C-483B-9DC7-598DE1344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C5D98-BDFB-4418-BE07-A48B8D25269B}" type="datetimeFigureOut">
              <a:rPr lang="ko-KR" altLang="en-US" smtClean="0"/>
              <a:t>2020-01-06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DB9A3D-C826-43E6-BC5C-60E67F682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035217-384D-4D91-BD6C-3048B4AC5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9BD3-1D20-4D40-A3EB-8F0C817759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543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097F0C-B2BB-4C75-B80E-B00B2CB07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E13122-D5F3-49D5-A76B-4D3678165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1E8FAE-7436-4295-A164-C264DA1E7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C5D98-BDFB-4418-BE07-A48B8D25269B}" type="datetimeFigureOut">
              <a:rPr lang="ko-KR" altLang="en-US" smtClean="0"/>
              <a:t>2020-01-06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759436-67F7-45F8-8723-0FC7479DA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ADC34E-D46B-4BAE-98A3-191A26F2B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9BD3-1D20-4D40-A3EB-8F0C817759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1279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AB1677-E6DC-48F3-8F2F-E551434D5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313DFF-D957-4FC8-930D-CC7EEF8CE2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6792F-F072-4EB7-BA5A-BE13E6A22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C5D98-BDFB-4418-BE07-A48B8D25269B}" type="datetimeFigureOut">
              <a:rPr lang="ko-KR" altLang="en-US" smtClean="0"/>
              <a:t>2020-01-06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1635DC-2C1C-4DDE-B64B-BF60A7110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5A07AC-1DC5-4231-8413-53DEB7F6F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9BD3-1D20-4D40-A3EB-8F0C817759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279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703703-3256-49BF-A508-14AA46CC2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87D9E5-C104-4E1C-8829-B95CA749E1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CA55A2E-17C1-4D57-B79A-DE80E7691B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3D8D22-475F-41F7-9938-BBE46D270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C5D98-BDFB-4418-BE07-A48B8D25269B}" type="datetimeFigureOut">
              <a:rPr lang="ko-KR" altLang="en-US" smtClean="0"/>
              <a:t>2020-01-06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C3C45D-3386-4829-BA62-5C5190470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D26550-309D-4CA1-A865-AE82FB50C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9BD3-1D20-4D40-A3EB-8F0C817759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920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AB9EF8-101E-4BB2-9B56-A1244811D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64AABA-E367-4CE6-975E-6973079C7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C29891E-4946-4F91-A970-4F82E56138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847AB20-9A41-45AC-9175-EA3B9A3072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910FB5A-E782-4C71-8CBF-DEDB4EEAB3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61A18A9-AE2B-4DF7-A392-C7B4FE4B6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C5D98-BDFB-4418-BE07-A48B8D25269B}" type="datetimeFigureOut">
              <a:rPr lang="ko-KR" altLang="en-US" smtClean="0"/>
              <a:t>2020-01-06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84C09A6-C192-4E59-867E-57700442E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D822F3-FE19-4399-8022-F592A5AEA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9BD3-1D20-4D40-A3EB-8F0C817759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240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20626B-87AF-4784-AE21-791CA683B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D603209-9B51-499A-B4D6-79D5CB22E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C5D98-BDFB-4418-BE07-A48B8D25269B}" type="datetimeFigureOut">
              <a:rPr lang="ko-KR" altLang="en-US" smtClean="0"/>
              <a:t>2020-01-06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58EDFD7-C5F5-4F29-B974-0A5D6DA7D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D389FA-ABC0-48B9-919E-2CB77FD5A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9BD3-1D20-4D40-A3EB-8F0C817759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102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037F289-E244-40D2-B25E-D0B0D2C79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C5D98-BDFB-4418-BE07-A48B8D25269B}" type="datetimeFigureOut">
              <a:rPr lang="ko-KR" altLang="en-US" smtClean="0"/>
              <a:t>2020-01-06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4242E8A-38B7-4C47-A109-7C527A47A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1E03501-A695-4610-BDE6-D6C0DEEE3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9BD3-1D20-4D40-A3EB-8F0C817759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054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FE0F34-C2B3-415F-9005-CBE6E80B6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7E8E3F-E1B4-4D5F-840F-1772FA064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B3D7D51-62AD-4158-A4FD-3BA06C9B86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CE4196-683B-490F-95D0-7340C6E8A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C5D98-BDFB-4418-BE07-A48B8D25269B}" type="datetimeFigureOut">
              <a:rPr lang="ko-KR" altLang="en-US" smtClean="0"/>
              <a:t>2020-01-06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875ED5-B315-49FB-A8B4-55046CBB9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4DD2A2-79BF-44FE-98D6-F1339543F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9BD3-1D20-4D40-A3EB-8F0C817759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820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6EB099-D1B2-430D-8B0E-F7D2F2322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6406382-33C5-44E1-B1B9-D2C4CDB7F8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9DB7D53-B5D1-45C2-8AC2-F7C89FBF47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E4711B-690A-4E2A-81B1-AC9DA2364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C5D98-BDFB-4418-BE07-A48B8D25269B}" type="datetimeFigureOut">
              <a:rPr lang="ko-KR" altLang="en-US" smtClean="0"/>
              <a:t>2020-01-06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EE1F06-0B8C-4F84-B5AB-2206995F8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221927-795D-4E9B-B232-46DD5C412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9BD3-1D20-4D40-A3EB-8F0C817759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019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4E3518F-3477-48F9-A171-E0B4E3844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D33859-1B91-4A92-954E-29C81B4FE7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3CCF52-4957-463D-8CB0-B1CA1A57DA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C5D98-BDFB-4418-BE07-A48B8D25269B}" type="datetimeFigureOut">
              <a:rPr lang="ko-KR" altLang="en-US" smtClean="0"/>
              <a:t>2020-01-06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AEF749-761A-458F-899C-E80B373256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7C1CF7-6EC9-46C9-A9E5-1EB4903F56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E9BD3-1D20-4D40-A3EB-8F0C817759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449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BDD953-988B-4208-9355-4713CD0572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균일 </a:t>
            </a:r>
            <a:r>
              <a:rPr lang="ko-KR" altLang="en-US" dirty="0" err="1"/>
              <a:t>최강력</a:t>
            </a:r>
            <a:r>
              <a:rPr lang="ko-KR" altLang="en-US" dirty="0"/>
              <a:t> 검정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8152085-3441-4F06-912D-6BC4385BFF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4933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BE74E3-A3BD-4EFB-A682-8B6479649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D532115-F2D0-442E-A883-C24589CFE3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sz="2000" dirty="0"/>
                  <a:t>개요</a:t>
                </a:r>
                <a:endParaRPr lang="en-US" altLang="ko-KR" sz="2000" dirty="0"/>
              </a:p>
              <a:p>
                <a:pPr marL="457200" indent="-457200">
                  <a:buAutoNum type="arabicPeriod"/>
                </a:pPr>
                <a:r>
                  <a:rPr lang="ko-KR" altLang="en-US" sz="2000" dirty="0"/>
                  <a:t>복합 대립가설에 대한 </a:t>
                </a:r>
                <a:r>
                  <a:rPr lang="ko-KR" altLang="en-US" sz="2000" dirty="0" err="1"/>
                  <a:t>단순귀무가설을</a:t>
                </a:r>
                <a:r>
                  <a:rPr lang="ko-KR" altLang="en-US" sz="2000" dirty="0"/>
                  <a:t> </a:t>
                </a:r>
                <a:r>
                  <a:rPr lang="ko-KR" altLang="en-US" sz="2000" dirty="0" err="1"/>
                  <a:t>최량기각역하에서</a:t>
                </a:r>
                <a:r>
                  <a:rPr lang="ko-KR" altLang="en-US" sz="2000" dirty="0"/>
                  <a:t> 검증하는 것</a:t>
                </a:r>
                <a:endParaRPr lang="en-US" altLang="ko-KR" sz="2000" dirty="0"/>
              </a:p>
              <a:p>
                <a:pPr marL="457200" indent="-457200">
                  <a:buAutoNum type="arabicParenR"/>
                </a:pPr>
                <a:r>
                  <a:rPr lang="ko-KR" altLang="en-US" sz="2000" dirty="0"/>
                  <a:t>즉</a:t>
                </a:r>
                <a:r>
                  <a:rPr lang="en-US" altLang="ko-KR" sz="2000" dirty="0"/>
                  <a:t>, </a:t>
                </a:r>
                <a:r>
                  <a:rPr lang="ko-KR" altLang="en-US" sz="2000" dirty="0" err="1"/>
                  <a:t>단순최강력검정이</a:t>
                </a:r>
                <a:r>
                  <a:rPr lang="ko-KR" altLang="en-US" sz="2000" dirty="0"/>
                  <a:t> 단순가설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sz="2000" dirty="0"/>
                  <a:t> 에 대한 단순가설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ko-KR" altLang="en-US" sz="2000" i="1">
                        <a:latin typeface="Cambria Math" panose="02040503050406030204" pitchFamily="18" charset="0"/>
                      </a:rPr>
                      <m:t>을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000" dirty="0"/>
                  <a:t>검정하는 것이라면</a:t>
                </a:r>
                <a:endParaRPr lang="en-US" altLang="ko-KR" sz="2000" dirty="0"/>
              </a:p>
              <a:p>
                <a:pPr marL="457200" indent="-457200">
                  <a:buAutoNum type="arabicParenR"/>
                </a:pPr>
                <a:r>
                  <a:rPr lang="ko-KR" altLang="en-US" sz="2000" dirty="0" err="1"/>
                  <a:t>균일최강력검정은</a:t>
                </a:r>
                <a:r>
                  <a:rPr lang="ko-KR" altLang="en-US" sz="2000" dirty="0"/>
                  <a:t> 단순가설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sz="2000" dirty="0"/>
                  <a:t> 에 대해 복합대립가설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sz="2000" dirty="0"/>
                  <a:t>을 검정한다</a:t>
                </a:r>
                <a:r>
                  <a:rPr lang="en-US" altLang="ko-KR" sz="2000" dirty="0"/>
                  <a:t>.</a:t>
                </a:r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:endParaRPr lang="ko-KR" altLang="en-US" sz="20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D532115-F2D0-442E-A883-C24589CFE3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8107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BE74E3-A3BD-4EFB-A682-8B6479649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D532115-F2D0-442E-A883-C24589CFE3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sz="2000" dirty="0"/>
                  <a:t>충분통계량과 </a:t>
                </a:r>
                <a:r>
                  <a:rPr lang="ko-KR" altLang="en-US" sz="2000" dirty="0" err="1"/>
                  <a:t>균일최강력검정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1.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…,</m:t>
                        </m:r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sz="2000" dirty="0"/>
                  <a:t>을 </a:t>
                </a:r>
                <a14:m>
                  <m:oMath xmlns:m="http://schemas.openxmlformats.org/officeDocument/2006/math"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ko-KR" altLang="en-US" sz="2000" dirty="0"/>
                  <a:t>에 대한 </a:t>
                </a:r>
                <a:r>
                  <a:rPr lang="ko-KR" altLang="en-US" sz="2000" dirty="0" err="1"/>
                  <a:t>충분통계량이라고</a:t>
                </a:r>
                <a:r>
                  <a:rPr lang="ko-KR" altLang="en-US" sz="2000" dirty="0"/>
                  <a:t> 하자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Font typeface="Arial" panose="020B0604020202020204" pitchFamily="34" charset="0"/>
                  <a:buAutoNum type="arabicParenR"/>
                </a:pPr>
                <a:r>
                  <a:rPr lang="ko-KR" altLang="en-US" sz="2000" dirty="0"/>
                  <a:t>정의에 따라  </a:t>
                </a:r>
                <a:r>
                  <a:rPr lang="en-US" altLang="ko-KR" sz="2000" dirty="0"/>
                  <a:t>L(</a:t>
                </a:r>
                <a14:m>
                  <m:oMath xmlns:m="http://schemas.openxmlformats.org/officeDocument/2006/math">
                    <m:r>
                      <a:rPr lang="ko-KR" altLang="en-US" sz="2000" i="1" dirty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ko-KR" alt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/>
                  <a:t> 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…,</m:t>
                            </m:r>
                            <m:sSub>
                              <m:sSubPr>
                                <m:ctrlP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…,</m:t>
                        </m:r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으로 분해 가능하다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Font typeface="Arial" panose="020B0604020202020204" pitchFamily="34" charset="0"/>
                  <a:buAutoNum type="arabicParenR"/>
                </a:pPr>
                <a:r>
                  <a:rPr lang="ko-KR" altLang="en-US" sz="2000" dirty="0"/>
                  <a:t>이 때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000" dirty="0"/>
                  <a:t> : </a:t>
                </a:r>
                <a14:m>
                  <m:oMath xmlns:m="http://schemas.openxmlformats.org/officeDocument/2006/math"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ko-KR" sz="2000" dirty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000" dirty="0"/>
                  <a:t> VS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000" dirty="0"/>
                  <a:t> : </a:t>
                </a:r>
                <a14:m>
                  <m:oMath xmlns:m="http://schemas.openxmlformats.org/officeDocument/2006/math"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sz="2000" dirty="0"/>
                  <a:t>의 최량검정을 실시하는 경우</a:t>
                </a:r>
                <a:endParaRPr lang="en-US" altLang="ko-KR" sz="2000" dirty="0"/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L</m:t>
                        </m:r>
                        <m:d>
                          <m:dPr>
                            <m:ctrlP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000" i="1" dirty="0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…,</m:t>
                            </m:r>
                            <m:sSub>
                              <m:sSubPr>
                                <m:ctrlP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L</m:t>
                        </m:r>
                        <m:d>
                          <m:dPr>
                            <m:ctrlP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000" i="1" dirty="0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…,</m:t>
                            </m:r>
                            <m:sSub>
                              <m:sSubPr>
                                <m:ctrlP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d>
                              <m:dPr>
                                <m:ctrlP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…,</m:t>
                                </m:r>
                                <m:sSub>
                                  <m:sSubPr>
                                    <m:ctrlP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000" i="1" dirty="0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…,</m:t>
                            </m:r>
                            <m:sSub>
                              <m:sSubPr>
                                <m:ctrlP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d>
                              <m:dPr>
                                <m:ctrlP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…,</m:t>
                                </m:r>
                                <m:sSub>
                                  <m:sSubPr>
                                    <m:ctrlP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000" i="1" dirty="0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…,</m:t>
                            </m:r>
                            <m:sSub>
                              <m:sSubPr>
                                <m:ctrlP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d>
                              <m:dPr>
                                <m:ctrlP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…,</m:t>
                                </m:r>
                                <m:sSub>
                                  <m:sSubPr>
                                    <m:ctrlP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000" i="1" dirty="0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d>
                              <m:dPr>
                                <m:ctrlP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…,</m:t>
                                </m:r>
                                <m:sSub>
                                  <m:sSubPr>
                                    <m:ctrlP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000" i="1" dirty="0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r>
                  <a:rPr lang="en-US" altLang="ko-KR" sz="2000" dirty="0"/>
                  <a:t> </a:t>
                </a:r>
              </a:p>
              <a:p>
                <a:pPr marL="457200" indent="-457200">
                  <a:buAutoNum type="arabicParenBoth"/>
                </a:pPr>
                <a:r>
                  <a:rPr lang="ko-KR" altLang="en-US" sz="2000" dirty="0"/>
                  <a:t>즉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000" dirty="0"/>
                  <a:t>,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2000" dirty="0"/>
                  <a:t>]</a:t>
                </a:r>
                <a:r>
                  <a:rPr lang="ko-KR" altLang="en-US" sz="2000" dirty="0"/>
                  <a:t>에 대한 </a:t>
                </a:r>
                <a:r>
                  <a:rPr lang="ko-KR" altLang="en-US" sz="2000" dirty="0" err="1"/>
                  <a:t>충분통계량의</a:t>
                </a:r>
                <a:r>
                  <a:rPr lang="ko-KR" altLang="en-US" sz="2000" dirty="0"/>
                  <a:t> 함수만으로 최량검정 실시가 가능하다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arenR"/>
                </a:pPr>
                <a:endParaRPr lang="en-US" altLang="ko-KR" sz="2000" dirty="0"/>
              </a:p>
              <a:p>
                <a:pPr marL="0" indent="0">
                  <a:buNone/>
                </a:pPr>
                <a:endParaRPr lang="ko-KR" altLang="en-US" sz="20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D532115-F2D0-442E-A883-C24589CFE3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4015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BE74E3-A3BD-4EFB-A682-8B6479649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D532115-F2D0-442E-A883-C24589CFE3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sz="2000" dirty="0"/>
                  <a:t>단조우도비</a:t>
                </a:r>
                <a:endParaRPr lang="en-US" altLang="ko-KR" sz="2000" dirty="0"/>
              </a:p>
              <a:p>
                <a:pPr marL="457200" indent="-457200">
                  <a:buAutoNum type="arabicPeriod"/>
                </a:pPr>
                <a:r>
                  <a:rPr lang="ko-KR" altLang="en-US" sz="1800" dirty="0"/>
                  <a:t>어떤 통계량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800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ko-KR" sz="1800" b="0" i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ko-KR" sz="180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ko-KR" alt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ko-KR" altLang="en-US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ko-KR" altLang="en-US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…,</m:t>
                        </m:r>
                        <m:sSub>
                          <m:sSubPr>
                            <m:ctrlPr>
                              <a:rPr lang="ko-KR" alt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sz="1800" dirty="0"/>
                  <a:t>에 대하여 </a:t>
                </a:r>
                <a:r>
                  <a:rPr lang="en-US" altLang="ko-KR" sz="1800" dirty="0"/>
                  <a:t> </a:t>
                </a:r>
                <a:br>
                  <a:rPr lang="en-US" altLang="ko-KR" sz="1800" dirty="0"/>
                </a:br>
                <a:r>
                  <a:rPr lang="en-US" altLang="ko-KR" sz="1800" dirty="0"/>
                  <a:t>Y</a:t>
                </a:r>
                <a:r>
                  <a:rPr lang="ko-KR" altLang="en-US" sz="1800" dirty="0"/>
                  <a:t>를 </a:t>
                </a:r>
                <a:r>
                  <a:rPr lang="ko-KR" altLang="en-US" sz="1800" dirty="0" err="1"/>
                  <a:t>충분통계량으로</a:t>
                </a:r>
                <a:r>
                  <a:rPr lang="ko-KR" altLang="en-US" sz="1800" dirty="0"/>
                  <a:t> 활용하는 </a:t>
                </a:r>
                <a:r>
                  <a:rPr lang="ko-KR" altLang="en-US" sz="1800" dirty="0" err="1"/>
                  <a:t>우도비</a:t>
                </a:r>
                <a:r>
                  <a:rPr lang="ko-KR" altLang="en-US" sz="1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ko-KR" sz="1800" i="1" dirty="0">
                            <a:latin typeface="Cambria Math" panose="02040503050406030204" pitchFamily="18" charset="0"/>
                          </a:rPr>
                          <m:t>L</m:t>
                        </m:r>
                        <m:d>
                          <m:dPr>
                            <m:ctrlPr>
                              <a:rPr lang="en-US" altLang="ko-KR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en-US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1800" i="1" dirty="0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ko-KR" sz="1800" b="0" i="1" dirty="0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sSub>
                              <m:sSubPr>
                                <m:ctrlPr>
                                  <a:rPr lang="ko-KR" altLang="en-US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ko-KR" alt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ko-KR" altLang="en-US" sz="1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…,</m:t>
                            </m:r>
                            <m:sSub>
                              <m:sSubPr>
                                <m:ctrlPr>
                                  <a:rPr lang="ko-KR" alt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altLang="ko-KR" sz="1800" i="1" dirty="0" smtClean="0">
                            <a:latin typeface="Cambria Math" panose="02040503050406030204" pitchFamily="18" charset="0"/>
                          </a:rPr>
                          <m:t>L</m:t>
                        </m:r>
                        <m:d>
                          <m:dPr>
                            <m:ctrlPr>
                              <a:rPr lang="en-US" altLang="ko-KR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en-US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1800" i="1" dirty="0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sz="1800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ko-KR" sz="1800" b="0" i="1" dirty="0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sSub>
                              <m:sSubPr>
                                <m:ctrlPr>
                                  <a:rPr lang="ko-KR" altLang="en-US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ko-KR" alt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ko-KR" altLang="en-US" sz="1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…,</m:t>
                            </m:r>
                            <m:sSub>
                              <m:sSubPr>
                                <m:ctrlPr>
                                  <a:rPr lang="ko-KR" alt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altLang="ko-KR" sz="1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800" i="1">
                        <a:latin typeface="Cambria Math" panose="02040503050406030204" pitchFamily="18" charset="0"/>
                      </a:rPr>
                      <m:t>가</m:t>
                    </m:r>
                  </m:oMath>
                </a14:m>
                <a:r>
                  <a:rPr lang="en-US" altLang="ko-KR" sz="1800" dirty="0"/>
                  <a:t> g(Y)</a:t>
                </a:r>
                <a:r>
                  <a:rPr lang="ko-KR" altLang="en-US" sz="1800" dirty="0"/>
                  <a:t>에서 단조감소를 보인다고 하자</a:t>
                </a:r>
                <a:r>
                  <a:rPr lang="en-US" altLang="ko-KR" sz="1800" dirty="0"/>
                  <a:t>.</a:t>
                </a:r>
              </a:p>
              <a:p>
                <a:pPr marL="457200" indent="-457200">
                  <a:buAutoNum type="arabicParenR"/>
                </a:pPr>
                <a:r>
                  <a:rPr lang="ko-KR" altLang="en-US" sz="2000" dirty="0"/>
                  <a:t>이 때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000" dirty="0"/>
                  <a:t>에서 </a:t>
                </a:r>
                <a:r>
                  <a:rPr lang="en-US" altLang="ko-KR" sz="2000" dirty="0"/>
                  <a:t>g</a:t>
                </a:r>
                <a:r>
                  <a:rPr lang="ko-KR" altLang="en-US" sz="2000" dirty="0"/>
                  <a:t>가 마찬가지로 </a:t>
                </a:r>
                <a:r>
                  <a:rPr lang="ko-KR" altLang="en-US" sz="2000" dirty="0" err="1"/>
                  <a:t>단조감소일경우</a:t>
                </a:r>
                <a:r>
                  <a:rPr lang="ko-KR" altLang="en-US" sz="2000" dirty="0"/>
                  <a:t> 그 비율은 같다</a:t>
                </a:r>
                <a:r>
                  <a:rPr lang="en-US" altLang="ko-KR" sz="2000" dirty="0"/>
                  <a:t>. </a:t>
                </a:r>
                <a:r>
                  <a:rPr lang="ko-KR" altLang="en-US" sz="2000" dirty="0"/>
                  <a:t>즉</a:t>
                </a:r>
                <a:r>
                  <a:rPr lang="en-US" altLang="ko-KR" sz="2000" dirty="0"/>
                  <a:t> </a:t>
                </a:r>
              </a:p>
              <a:p>
                <a:pPr marL="457200" indent="-457200">
                  <a:buAutoNum type="arabicParenR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L</m:t>
                        </m:r>
                        <m:d>
                          <m:dPr>
                            <m:ctrlP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000" i="1" dirty="0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…,</m:t>
                            </m:r>
                            <m:sSub>
                              <m:sSubPr>
                                <m:ctrlP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L</m:t>
                        </m:r>
                        <m:d>
                          <m:dPr>
                            <m:ctrlP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000" i="1" dirty="0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…,</m:t>
                            </m:r>
                            <m:sSub>
                              <m:sSubPr>
                                <m:ctrlP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r>
                  <a:rPr lang="en-US" altLang="ko-KR" sz="2000" dirty="0"/>
                  <a:t> = g(Y) </a:t>
                </a:r>
                <a:r>
                  <a:rPr lang="ko-KR" altLang="en-US" sz="2000" dirty="0"/>
                  <a:t>이다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arenBoth"/>
                </a:pPr>
                <a:r>
                  <a:rPr lang="en-US" altLang="ko-KR" sz="2000" dirty="0"/>
                  <a:t> </a:t>
                </a:r>
                <a:r>
                  <a:rPr lang="ko-KR" altLang="en-US" sz="2000" dirty="0"/>
                  <a:t>한편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네이만</a:t>
                </a:r>
                <a:r>
                  <a:rPr lang="en-US" altLang="ko-KR" sz="2000" dirty="0"/>
                  <a:t>-</a:t>
                </a:r>
                <a:r>
                  <a:rPr lang="ko-KR" altLang="en-US" sz="2000" dirty="0" err="1"/>
                  <a:t>피어슨</a:t>
                </a:r>
                <a:r>
                  <a:rPr lang="ko-KR" altLang="en-US" sz="2000" dirty="0"/>
                  <a:t> 정리에 따라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L</m:t>
                        </m:r>
                        <m:d>
                          <m:dPr>
                            <m:ctrlP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000" i="1" dirty="0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…,</m:t>
                            </m:r>
                            <m:sSub>
                              <m:sSubPr>
                                <m:ctrlP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L</m:t>
                        </m:r>
                        <m:d>
                          <m:dPr>
                            <m:ctrlP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000" i="1" dirty="0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…,</m:t>
                            </m:r>
                            <m:sSub>
                              <m:sSubPr>
                                <m:ctrlP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ko-KR" altLang="en-US" sz="2000" dirty="0"/>
                  <a:t>를 만족할 때</a:t>
                </a:r>
                <a:endParaRPr lang="en-US" altLang="ko-KR" sz="2000" dirty="0"/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인 </a:t>
                </a:r>
                <a:r>
                  <a:rPr lang="ko-KR" altLang="en-US" sz="2000" dirty="0" err="1"/>
                  <a:t>최량기각역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ko-KR" altLang="en-US" sz="2000" dirty="0"/>
                  <a:t>를 정의할 수 있다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arenBoth"/>
                </a:pPr>
                <a:r>
                  <a:rPr lang="ko-KR" altLang="en-US" sz="2000" dirty="0"/>
                  <a:t>이 때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로 재정의 할 수 있고</a:t>
                </a:r>
                <a:r>
                  <a:rPr lang="en-US" altLang="ko-KR" sz="2000" dirty="0"/>
                  <a:t>, </a:t>
                </a:r>
                <a:br>
                  <a:rPr lang="en-US" altLang="ko-KR" sz="2000" dirty="0"/>
                </a:br>
                <a:r>
                  <a:rPr lang="ko-KR" altLang="en-US" sz="2000" dirty="0"/>
                  <a:t>이는 다시 말해 </a:t>
                </a:r>
                <a:r>
                  <a:rPr lang="ko-KR" altLang="en-US" sz="2000" dirty="0" err="1"/>
                  <a:t>충분통계량을</a:t>
                </a:r>
                <a:r>
                  <a:rPr lang="ko-KR" altLang="en-US" sz="2000" dirty="0"/>
                  <a:t> 이용해 가설 검정을 수행할 수 있음을 암시한다</a:t>
                </a:r>
                <a:r>
                  <a:rPr lang="en-US" altLang="ko-KR" sz="2000" dirty="0"/>
                  <a:t>.</a:t>
                </a:r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:endParaRPr lang="ko-KR" altLang="en-US" sz="20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D532115-F2D0-442E-A883-C24589CFE3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8983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BE74E3-A3BD-4EFB-A682-8B6479649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D532115-F2D0-442E-A883-C24589CFE3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sz="2000" dirty="0"/>
                  <a:t>단조우도비와 </a:t>
                </a:r>
                <a:r>
                  <a:rPr lang="ko-KR" altLang="en-US" sz="2000" dirty="0" err="1"/>
                  <a:t>완비충분통계량의</a:t>
                </a:r>
                <a:r>
                  <a:rPr lang="ko-KR" altLang="en-US" sz="2000" dirty="0"/>
                  <a:t> 연계</a:t>
                </a:r>
                <a:endParaRPr lang="en-US" altLang="ko-KR" sz="2000" dirty="0"/>
              </a:p>
              <a:p>
                <a:pPr marL="457200" indent="-457200">
                  <a:buAutoNum type="arabicPeriod"/>
                </a:pPr>
                <a:r>
                  <a:rPr lang="ko-KR" altLang="en-US" sz="2000" dirty="0"/>
                  <a:t>어떤 확률표본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ko-KR" alt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ko-KR" altLang="en-US" sz="2000" dirty="0"/>
                  <a:t>이 지수족을 갖는 </a:t>
                </a:r>
                <a:r>
                  <a:rPr lang="en-US" altLang="ko-KR" sz="2000" dirty="0"/>
                  <a:t>pdf</a:t>
                </a:r>
                <a:r>
                  <a:rPr lang="ko-KR" altLang="en-US" sz="2000" dirty="0"/>
                  <a:t>에서 추출한 확률표본이라고 하자</a:t>
                </a:r>
                <a:r>
                  <a:rPr lang="en-US" altLang="ko-KR" sz="2000" dirty="0"/>
                  <a:t>.</a:t>
                </a:r>
                <a:br>
                  <a:rPr lang="en-US" altLang="ko-KR" sz="2000" dirty="0"/>
                </a:br>
                <a:br>
                  <a:rPr lang="en-US" altLang="ko-KR" sz="2000" dirty="0"/>
                </a:br>
                <a:r>
                  <a:rPr lang="ko-KR" altLang="en-US" sz="2000" dirty="0"/>
                  <a:t>즉 </a:t>
                </a:r>
                <a14:m>
                  <m:oMath xmlns:m="http://schemas.openxmlformats.org/officeDocument/2006/math"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2000" b="0" i="0" dirty="0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altLang="ko-KR" sz="2000" b="0" i="0" dirty="0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ko-KR" altLang="en-US" sz="2000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ko-KR" altLang="en-US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000" dirty="0"/>
                  <a:t>= exp[p(</a:t>
                </a:r>
                <a14:m>
                  <m:oMath xmlns:m="http://schemas.openxmlformats.org/officeDocument/2006/math"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ko-KR" sz="2000" dirty="0"/>
                  <a:t>)k(x) + H(x) + q(</a:t>
                </a:r>
                <a14:m>
                  <m:oMath xmlns:m="http://schemas.openxmlformats.org/officeDocument/2006/math"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ko-KR" sz="2000" dirty="0"/>
                  <a:t>)] </a:t>
                </a:r>
                <a:r>
                  <a:rPr lang="ko-KR" altLang="en-US" sz="2000" dirty="0"/>
                  <a:t>이다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arenR"/>
                </a:pPr>
                <a:r>
                  <a:rPr lang="ko-KR" altLang="en-US" sz="2000" dirty="0"/>
                  <a:t>이 때</a:t>
                </a:r>
                <a:r>
                  <a:rPr lang="en-US" altLang="ko-KR" sz="2000" dirty="0"/>
                  <a:t>, </a:t>
                </a:r>
                <a:r>
                  <a:rPr lang="ko-KR" altLang="en-US" sz="2000" dirty="0" err="1"/>
                  <a:t>우도비</a:t>
                </a:r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L</m:t>
                        </m:r>
                        <m:d>
                          <m:dPr>
                            <m:ctrlP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000" i="1" dirty="0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L</m:t>
                        </m:r>
                        <m:d>
                          <m:dPr>
                            <m:ctrlP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000" i="1" dirty="0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den>
                    </m:f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ko-KR" sz="2000" dirty="0" smtClean="0"/>
                          <m:t>exp</m:t>
                        </m:r>
                        <m:r>
                          <m:rPr>
                            <m:nor/>
                          </m:rPr>
                          <a:rPr lang="en-US" altLang="ko-KR" sz="2000" dirty="0" smtClean="0"/>
                          <m:t>[</m:t>
                        </m:r>
                        <m:r>
                          <m:rPr>
                            <m:nor/>
                          </m:rPr>
                          <a:rPr lang="en-US" altLang="ko-KR" sz="2000" dirty="0" smtClean="0"/>
                          <m:t>p</m:t>
                        </m:r>
                        <m:r>
                          <m:rPr>
                            <m:nor/>
                          </m:rPr>
                          <a:rPr lang="en-US" altLang="ko-KR" sz="2000" dirty="0" smtClean="0"/>
                          <m:t>(</m:t>
                        </m:r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ko-KR" sz="2000" dirty="0"/>
                          <m:t>)</m:t>
                        </m:r>
                        <m:r>
                          <m:rPr>
                            <m:nor/>
                          </m:rPr>
                          <a:rPr lang="en-US" altLang="ko-KR" sz="2000" dirty="0"/>
                          <m:t>k</m:t>
                        </m:r>
                        <m:r>
                          <m:rPr>
                            <m:nor/>
                          </m:rPr>
                          <a:rPr lang="en-US" altLang="ko-KR" sz="2000" dirty="0"/>
                          <m:t>(</m:t>
                        </m:r>
                        <m:r>
                          <m:rPr>
                            <m:nor/>
                          </m:rPr>
                          <a:rPr lang="en-US" altLang="ko-KR" sz="2000" dirty="0"/>
                          <m:t>x</m:t>
                        </m:r>
                        <m:r>
                          <m:rPr>
                            <m:nor/>
                          </m:rPr>
                          <a:rPr lang="en-US" altLang="ko-KR" sz="2000" dirty="0"/>
                          <m:t>) + </m:t>
                        </m:r>
                        <m:r>
                          <m:rPr>
                            <m:nor/>
                          </m:rPr>
                          <a:rPr lang="en-US" altLang="ko-KR" sz="2000" dirty="0"/>
                          <m:t>H</m:t>
                        </m:r>
                        <m:r>
                          <m:rPr>
                            <m:nor/>
                          </m:rPr>
                          <a:rPr lang="en-US" altLang="ko-KR" sz="2000" dirty="0"/>
                          <m:t>(</m:t>
                        </m:r>
                        <m:r>
                          <m:rPr>
                            <m:nor/>
                          </m:rPr>
                          <a:rPr lang="en-US" altLang="ko-KR" sz="2000" dirty="0"/>
                          <m:t>x</m:t>
                        </m:r>
                        <m:r>
                          <m:rPr>
                            <m:nor/>
                          </m:rPr>
                          <a:rPr lang="en-US" altLang="ko-KR" sz="2000" dirty="0"/>
                          <m:t>) + </m:t>
                        </m:r>
                        <m:r>
                          <m:rPr>
                            <m:nor/>
                          </m:rPr>
                          <a:rPr lang="en-US" altLang="ko-KR" sz="2000" dirty="0"/>
                          <m:t>q</m:t>
                        </m:r>
                        <m:r>
                          <m:rPr>
                            <m:nor/>
                          </m:rPr>
                          <a:rPr lang="en-US" altLang="ko-KR" sz="2000" dirty="0"/>
                          <m:t>(</m:t>
                        </m:r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ko-KR" sz="2000" dirty="0"/>
                          <m:t>)]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ko-KR" sz="2000" dirty="0" smtClean="0"/>
                          <m:t>exp</m:t>
                        </m:r>
                        <m:r>
                          <m:rPr>
                            <m:nor/>
                          </m:rPr>
                          <a:rPr lang="en-US" altLang="ko-KR" sz="2000" dirty="0" smtClean="0"/>
                          <m:t>[</m:t>
                        </m:r>
                        <m:r>
                          <m:rPr>
                            <m:nor/>
                          </m:rPr>
                          <a:rPr lang="en-US" altLang="ko-KR" sz="2000" dirty="0" smtClean="0"/>
                          <m:t>p</m:t>
                        </m:r>
                        <m:r>
                          <m:rPr>
                            <m:nor/>
                          </m:rPr>
                          <a:rPr lang="en-US" altLang="ko-KR" sz="2000" dirty="0" smtClean="0"/>
                          <m:t>(</m:t>
                        </m:r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ko-KR" sz="2000" dirty="0"/>
                          <m:t>)</m:t>
                        </m:r>
                        <m:r>
                          <m:rPr>
                            <m:nor/>
                          </m:rPr>
                          <a:rPr lang="en-US" altLang="ko-KR" sz="2000" dirty="0"/>
                          <m:t>k</m:t>
                        </m:r>
                        <m:r>
                          <m:rPr>
                            <m:nor/>
                          </m:rPr>
                          <a:rPr lang="en-US" altLang="ko-KR" sz="2000" dirty="0"/>
                          <m:t>(</m:t>
                        </m:r>
                        <m:r>
                          <m:rPr>
                            <m:nor/>
                          </m:rPr>
                          <a:rPr lang="en-US" altLang="ko-KR" sz="2000" dirty="0"/>
                          <m:t>x</m:t>
                        </m:r>
                        <m:r>
                          <m:rPr>
                            <m:nor/>
                          </m:rPr>
                          <a:rPr lang="en-US" altLang="ko-KR" sz="2000" dirty="0"/>
                          <m:t>) + </m:t>
                        </m:r>
                        <m:r>
                          <m:rPr>
                            <m:nor/>
                          </m:rPr>
                          <a:rPr lang="en-US" altLang="ko-KR" sz="2000" dirty="0"/>
                          <m:t>H</m:t>
                        </m:r>
                        <m:r>
                          <m:rPr>
                            <m:nor/>
                          </m:rPr>
                          <a:rPr lang="en-US" altLang="ko-KR" sz="2000" dirty="0"/>
                          <m:t>(</m:t>
                        </m:r>
                        <m:r>
                          <m:rPr>
                            <m:nor/>
                          </m:rPr>
                          <a:rPr lang="en-US" altLang="ko-KR" sz="2000" dirty="0"/>
                          <m:t>x</m:t>
                        </m:r>
                        <m:r>
                          <m:rPr>
                            <m:nor/>
                          </m:rPr>
                          <a:rPr lang="en-US" altLang="ko-KR" sz="2000" dirty="0"/>
                          <m:t>) + </m:t>
                        </m:r>
                        <m:r>
                          <m:rPr>
                            <m:nor/>
                          </m:rPr>
                          <a:rPr lang="en-US" altLang="ko-KR" sz="2000" dirty="0"/>
                          <m:t>q</m:t>
                        </m:r>
                        <m:r>
                          <m:rPr>
                            <m:nor/>
                          </m:rPr>
                          <a:rPr lang="en-US" altLang="ko-KR" sz="2000" dirty="0"/>
                          <m:t>(</m:t>
                        </m:r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ko-KR" sz="2000" dirty="0"/>
                          <m:t>)]</m:t>
                        </m:r>
                      </m:den>
                    </m:f>
                  </m:oMath>
                </a14:m>
                <a:r>
                  <a:rPr lang="en-US" altLang="ko-KR" sz="2000" dirty="0"/>
                  <a:t> </a:t>
                </a:r>
                <a:br>
                  <a:rPr lang="en-US" altLang="ko-KR" sz="2000" dirty="0"/>
                </a:br>
                <a:br>
                  <a:rPr lang="en-US" altLang="ko-KR" sz="2000" dirty="0"/>
                </a:br>
                <a:r>
                  <a:rPr lang="en-US" altLang="ko-KR" sz="2000" dirty="0"/>
                  <a:t>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2000" dirty="0" smtClean="0"/>
                      <m:t>exp</m:t>
                    </m:r>
                    <m:r>
                      <m:rPr>
                        <m:nor/>
                      </m:rPr>
                      <a:rPr lang="en-US" altLang="ko-KR" sz="2000" b="0" i="0" dirty="0" smtClean="0"/>
                      <m:t>{(</m:t>
                    </m:r>
                    <m:r>
                      <m:rPr>
                        <m:nor/>
                      </m:rPr>
                      <a:rPr lang="en-US" altLang="ko-KR" sz="2000" dirty="0" smtClean="0"/>
                      <m:t>p</m:t>
                    </m:r>
                    <m:r>
                      <m:rPr>
                        <m:nor/>
                      </m:rPr>
                      <a:rPr lang="en-US" altLang="ko-KR" sz="2000" dirty="0" smtClean="0"/>
                      <m:t>(</m:t>
                    </m:r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m:rPr>
                        <m:nor/>
                      </m:rPr>
                      <a:rPr lang="en-US" altLang="ko-KR" sz="2000" dirty="0"/>
                      <m:t>)</m:t>
                    </m:r>
                    <m:r>
                      <m:rPr>
                        <m:nor/>
                      </m:rPr>
                      <a:rPr lang="en-US" altLang="ko-KR" sz="2000" b="0" i="0" dirty="0" smtClean="0"/>
                      <m:t> −</m:t>
                    </m:r>
                    <m:r>
                      <m:rPr>
                        <m:nor/>
                      </m:rPr>
                      <a:rPr lang="en-US" altLang="ko-KR" sz="2000" dirty="0" smtClean="0"/>
                      <m:t>p</m:t>
                    </m:r>
                    <m:r>
                      <m:rPr>
                        <m:nor/>
                      </m:rPr>
                      <a:rPr lang="en-US" altLang="ko-KR" sz="2000" dirty="0" smtClean="0"/>
                      <m:t>(</m:t>
                    </m:r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m:rPr>
                        <m:nor/>
                      </m:rPr>
                      <a:rPr lang="en-US" altLang="ko-KR" sz="2000" dirty="0"/>
                      <m:t>)</m:t>
                    </m:r>
                    <m:r>
                      <m:rPr>
                        <m:nor/>
                      </m:rPr>
                      <a:rPr lang="en-US" altLang="ko-KR" sz="2000" b="0" i="0" dirty="0" smtClean="0"/>
                      <m:t>)</m:t>
                    </m:r>
                    <m:r>
                      <m:rPr>
                        <m:nor/>
                      </m:rPr>
                      <a:rPr lang="en-US" altLang="ko-KR" sz="2000" dirty="0"/>
                      <m:t>k</m:t>
                    </m:r>
                    <m:r>
                      <m:rPr>
                        <m:nor/>
                      </m:rPr>
                      <a:rPr lang="en-US" altLang="ko-KR" sz="2000" dirty="0"/>
                      <m:t>(</m:t>
                    </m:r>
                    <m:r>
                      <m:rPr>
                        <m:nor/>
                      </m:rPr>
                      <a:rPr lang="en-US" altLang="ko-KR" sz="2000" dirty="0"/>
                      <m:t>x</m:t>
                    </m:r>
                    <m:r>
                      <m:rPr>
                        <m:nor/>
                      </m:rPr>
                      <a:rPr lang="en-US" altLang="ko-KR" sz="2000" dirty="0"/>
                      <m:t>) + </m:t>
                    </m:r>
                    <m:r>
                      <m:rPr>
                        <m:nor/>
                      </m:rPr>
                      <a:rPr lang="en-US" altLang="ko-KR" sz="2000" dirty="0"/>
                      <m:t>H</m:t>
                    </m:r>
                    <m:r>
                      <m:rPr>
                        <m:nor/>
                      </m:rPr>
                      <a:rPr lang="en-US" altLang="ko-KR" sz="2000" dirty="0"/>
                      <m:t>(</m:t>
                    </m:r>
                    <m:r>
                      <m:rPr>
                        <m:nor/>
                      </m:rPr>
                      <a:rPr lang="en-US" altLang="ko-KR" sz="2000" dirty="0"/>
                      <m:t>x</m:t>
                    </m:r>
                    <m:r>
                      <m:rPr>
                        <m:nor/>
                      </m:rPr>
                      <a:rPr lang="en-US" altLang="ko-KR" sz="2000" dirty="0"/>
                      <m:t>) + </m:t>
                    </m:r>
                    <m:r>
                      <m:rPr>
                        <m:nor/>
                      </m:rPr>
                      <a:rPr lang="en-US" altLang="ko-KR" sz="2000" b="0" i="0" dirty="0" smtClean="0"/>
                      <m:t>n</m:t>
                    </m:r>
                    <m:r>
                      <m:rPr>
                        <m:nor/>
                      </m:rPr>
                      <a:rPr lang="en-US" altLang="ko-KR" sz="2000" b="0" i="0" dirty="0" smtClean="0"/>
                      <m:t>(</m:t>
                    </m:r>
                    <m:r>
                      <m:rPr>
                        <m:nor/>
                      </m:rPr>
                      <a:rPr lang="en-US" altLang="ko-KR" sz="2000" dirty="0"/>
                      <m:t>q</m:t>
                    </m:r>
                    <m:r>
                      <m:rPr>
                        <m:nor/>
                      </m:rPr>
                      <a:rPr lang="en-US" altLang="ko-KR" sz="2000" dirty="0"/>
                      <m:t>(</m:t>
                    </m:r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m:rPr>
                        <m:nor/>
                      </m:rPr>
                      <a:rPr lang="en-US" altLang="ko-KR" sz="2000" dirty="0"/>
                      <m:t>)</m:t>
                    </m:r>
                    <m:r>
                      <m:rPr>
                        <m:nor/>
                      </m:rPr>
                      <a:rPr lang="en-US" altLang="ko-KR" sz="2000" b="0" i="0" dirty="0" smtClean="0"/>
                      <m:t>−</m:t>
                    </m:r>
                    <m:r>
                      <m:rPr>
                        <m:nor/>
                      </m:rPr>
                      <a:rPr lang="en-US" altLang="ko-KR" sz="2000" dirty="0" smtClean="0"/>
                      <m:t>q</m:t>
                    </m:r>
                    <m:r>
                      <m:rPr>
                        <m:nor/>
                      </m:rPr>
                      <a:rPr lang="en-US" altLang="ko-KR" sz="2000" dirty="0" smtClean="0"/>
                      <m:t>(</m:t>
                    </m:r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m:rPr>
                        <m:nor/>
                      </m:rPr>
                      <a:rPr lang="en-US" altLang="ko-KR" sz="2000" dirty="0"/>
                      <m:t>)</m:t>
                    </m:r>
                    <m:r>
                      <m:rPr>
                        <m:nor/>
                      </m:rPr>
                      <a:rPr lang="en-US" altLang="ko-KR" sz="2000" b="0" i="0" dirty="0" smtClean="0"/>
                      <m:t>)}</m:t>
                    </m:r>
                  </m:oMath>
                </a14:m>
                <a:endParaRPr lang="en-US" altLang="ko-KR" sz="2000" dirty="0"/>
              </a:p>
              <a:p>
                <a:pPr marL="457200" indent="-457200">
                  <a:buAutoNum type="arabicParenR"/>
                </a:pPr>
                <a:r>
                  <a:rPr lang="ko-KR" altLang="en-US" sz="2000" dirty="0"/>
                  <a:t>이는 </a:t>
                </a:r>
                <a:r>
                  <a:rPr lang="ko-KR" altLang="en-US" sz="2000" dirty="0" err="1"/>
                  <a:t>다시말해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ko-KR" altLang="en-US" sz="2000" dirty="0"/>
                  <a:t>라는 </a:t>
                </a:r>
                <a:r>
                  <a:rPr lang="ko-KR" altLang="en-US" sz="2000" dirty="0" err="1"/>
                  <a:t>완비충분통계량을</a:t>
                </a:r>
                <a:r>
                  <a:rPr lang="ko-KR" altLang="en-US" sz="2000" dirty="0"/>
                  <a:t> 가지는 분포이고</a:t>
                </a:r>
                <a:endParaRPr lang="en-US" altLang="ko-KR" sz="2000" dirty="0"/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000" dirty="0"/>
                  <a:t>를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Y</m:t>
                    </m:r>
                  </m:oMath>
                </a14:m>
                <a:r>
                  <a:rPr lang="ko-KR" altLang="en-US" sz="2000" dirty="0"/>
                  <a:t>에 대한 함수라고 했을 때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이에 대한 </a:t>
                </a:r>
                <a:r>
                  <a:rPr lang="ko-KR" altLang="en-US" sz="2000" dirty="0" err="1"/>
                  <a:t>단조우도비를</a:t>
                </a:r>
                <a:r>
                  <a:rPr lang="ko-KR" altLang="en-US" sz="2000" dirty="0"/>
                  <a:t> 갖는다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arenBoth"/>
                </a:pPr>
                <a:r>
                  <a:rPr lang="ko-KR" altLang="en-US" sz="2000" dirty="0"/>
                  <a:t>따라서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000" dirty="0"/>
                  <a:t> : </a:t>
                </a:r>
                <a14:m>
                  <m:oMath xmlns:m="http://schemas.openxmlformats.org/officeDocument/2006/math"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000" dirty="0"/>
                  <a:t> VS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000" dirty="0"/>
                  <a:t> : </a:t>
                </a:r>
                <a14:m>
                  <m:oMath xmlns:m="http://schemas.openxmlformats.org/officeDocument/2006/math"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sz="2000" dirty="0"/>
                  <a:t>라는 가설을 검정할 경우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- 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를 만족하는 </a:t>
                </a:r>
                <a:r>
                  <a:rPr lang="ko-KR" altLang="en-US" sz="2000" dirty="0" err="1"/>
                  <a:t>최량기각역과</a:t>
                </a:r>
                <a:r>
                  <a:rPr lang="ko-KR" altLang="en-US" sz="2000" dirty="0"/>
                  <a:t> </a:t>
                </a:r>
                <a:r>
                  <a:rPr lang="ko-KR" altLang="en-US" sz="2000" dirty="0" err="1"/>
                  <a:t>완비충분통계량</a:t>
                </a:r>
                <a:r>
                  <a:rPr lang="ko-KR" altLang="en-US" sz="2000" dirty="0"/>
                  <a:t> </a:t>
                </a:r>
                <a:r>
                  <a:rPr lang="en-US" altLang="ko-KR" sz="2000" dirty="0"/>
                  <a:t>Y</a:t>
                </a:r>
                <a:r>
                  <a:rPr lang="ko-KR" altLang="en-US" sz="2000" dirty="0"/>
                  <a:t>를 정의 가능하다</a:t>
                </a:r>
                <a:r>
                  <a:rPr lang="en-US" altLang="ko-KR" sz="2000" dirty="0"/>
                  <a:t>.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D532115-F2D0-442E-A883-C24589CFE3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2126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C294F5-A7B6-4DF4-9DDD-73C67518A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A55A7CF-CFA2-415D-9A88-9589E9B926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sz="2000" dirty="0"/>
                  <a:t>pdf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ko-KR" altLang="en-US" sz="2000" i="1" dirty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ko-KR" sz="2000" dirty="0"/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ko-KR" altLang="en-US" sz="2000" i="1" dirty="0">
                            <a:latin typeface="Cambria Math" panose="02040503050406030204" pitchFamily="18" charset="0"/>
                          </a:rPr>
                          <m:t>𝜃</m:t>
                        </m:r>
                      </m:den>
                    </m:f>
                  </m:oMath>
                </a14:m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ko-KR" altLang="en-US" sz="2000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den>
                        </m:f>
                      </m:sup>
                    </m:sSup>
                  </m:oMath>
                </a14:m>
                <a:r>
                  <a:rPr lang="ko-KR" altLang="en-US" sz="2000" dirty="0"/>
                  <a:t> 에서 </a:t>
                </a:r>
                <a:r>
                  <a:rPr lang="en-US" altLang="ko-KR" sz="2000" dirty="0"/>
                  <a:t>n=2</a:t>
                </a:r>
                <a:r>
                  <a:rPr lang="ko-KR" altLang="en-US" sz="2000" dirty="0"/>
                  <a:t>인 확률표본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000" dirty="0"/>
                  <a:t>,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sz="2000" dirty="0" err="1"/>
                  <a:t>를</a:t>
                </a:r>
                <a:r>
                  <a:rPr lang="ko-KR" altLang="en-US" sz="2000" dirty="0"/>
                  <a:t> 추출했다고 하자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eriod"/>
                </a:pPr>
                <a:r>
                  <a:rPr lang="ko-KR" altLang="en-US" sz="2000" dirty="0"/>
                  <a:t>복합가설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000" dirty="0"/>
                  <a:t> : </a:t>
                </a:r>
                <a14:m>
                  <m:oMath xmlns:m="http://schemas.openxmlformats.org/officeDocument/2006/math">
                    <m:r>
                      <a:rPr lang="ko-KR" altLang="en-US" sz="2000" i="1" dirty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ko-KR" sz="2000" dirty="0"/>
                  <a:t>=2 VS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000" dirty="0"/>
                  <a:t> : </a:t>
                </a:r>
                <a14:m>
                  <m:oMath xmlns:m="http://schemas.openxmlformats.org/officeDocument/2006/math">
                    <m:r>
                      <a:rPr lang="ko-KR" altLang="en-US" sz="2000" i="1" dirty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&gt;2</m:t>
                    </m:r>
                  </m:oMath>
                </a14:m>
                <a:r>
                  <a:rPr lang="ko-KR" altLang="en-US" sz="2000" dirty="0"/>
                  <a:t> 를 검정하면</a:t>
                </a:r>
                <a:endParaRPr lang="en-US" altLang="ko-KR" sz="2000" dirty="0"/>
              </a:p>
              <a:p>
                <a:pPr marL="457200" indent="-457200">
                  <a:buAutoNum type="arabicParenR"/>
                </a:pP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𝛺</m:t>
                    </m:r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= {</a:t>
                </a:r>
                <a14:m>
                  <m:oMath xmlns:m="http://schemas.openxmlformats.org/officeDocument/2006/math">
                    <m:r>
                      <a:rPr lang="ko-KR" altLang="en-US" sz="2000" i="1" dirty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: </a:t>
                </a:r>
                <a14:m>
                  <m:oMath xmlns:m="http://schemas.openxmlformats.org/officeDocument/2006/math">
                    <m:r>
                      <a:rPr lang="ko-KR" altLang="en-US" sz="2000" i="1" dirty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≥2}</m:t>
                    </m:r>
                  </m:oMath>
                </a14:m>
                <a:r>
                  <a:rPr lang="ko-KR" altLang="en-US" sz="2000" dirty="0"/>
                  <a:t> 이고</a:t>
                </a:r>
                <a:endParaRPr lang="en-US" altLang="ko-KR" sz="2000" dirty="0"/>
              </a:p>
              <a:p>
                <a:pPr marL="457200" indent="-457200">
                  <a:buAutoNum type="arabicParenR"/>
                </a:pPr>
                <a:r>
                  <a:rPr lang="en-US" altLang="ko-KR" sz="2000" b="0" dirty="0"/>
                  <a:t>C = </a:t>
                </a:r>
                <a14:m>
                  <m:oMath xmlns:m="http://schemas.openxmlformats.org/officeDocument/2006/math"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{(</m:t>
                    </m:r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000" dirty="0"/>
                  <a:t>,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2000" dirty="0"/>
                  <a:t>: 9.5 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000" dirty="0"/>
                  <a:t>,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  <m:r>
                      <a:rPr lang="en-US" altLang="ko-KR" sz="2000" dirty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ko-KR" altLang="en-US" sz="2000" dirty="0"/>
                  <a:t> 이며</a:t>
                </a:r>
                <a:endParaRPr lang="en-US" altLang="ko-KR" sz="2000" dirty="0"/>
              </a:p>
              <a:p>
                <a:pPr marL="457200" indent="-457200">
                  <a:buFont typeface="Arial" panose="020B0604020202020204" pitchFamily="34" charset="0"/>
                  <a:buAutoNum type="arabicParenR"/>
                </a:pPr>
                <a:r>
                  <a:rPr lang="ko-KR" altLang="en-US" sz="2000" dirty="0"/>
                  <a:t>이 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ko-KR" altLang="en-US" sz="2000" i="1" dirty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ko-KR" sz="2000" b="0" i="0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2000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9.5</m:t>
                        </m:r>
                      </m:sup>
                      <m:e>
                        <m:nary>
                          <m:nary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9.5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p>
                          <m:e>
                            <m:f>
                              <m:fPr>
                                <m:ctrlPr>
                                  <a:rPr lang="en-US" altLang="ko-KR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altLang="ko-KR" sz="20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000" i="1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sSup>
                              <m:sSup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−(</m:t>
                                    </m:r>
                                    <m:sSub>
                                      <m:sSubPr>
                                        <m:ctrlPr>
                                          <a:rPr lang="ko-KR" alt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ko-KR" altLang="en-US" sz="20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m:rPr>
                                        <m:nor/>
                                      </m:rPr>
                                      <a:rPr lang="en-US" altLang="ko-KR" sz="2000" b="0" i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ko-KR" alt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ko-KR" altLang="en-US" sz="2000" i="1" dirty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den>
                                </m:f>
                              </m:sup>
                            </m:s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r>
                  <a:rPr lang="en-US" altLang="ko-KR" sz="2000" dirty="0"/>
                  <a:t> = 0.9562</a:t>
                </a:r>
              </a:p>
              <a:p>
                <a:pPr marL="457200" indent="-457200">
                  <a:buFont typeface="Arial" panose="020B0604020202020204" pitchFamily="34" charset="0"/>
                  <a:buAutoNum type="arabicParenR"/>
                </a:pPr>
                <a:r>
                  <a:rPr lang="ko-KR" altLang="en-US" sz="2000" dirty="0"/>
                  <a:t>한편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ko-KR" altLang="en-US" sz="2000" i="1" dirty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ko-KR" sz="2000" b="0" i="0" dirty="0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altLang="ko-KR" sz="2000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ko-KR" altLang="en-US" sz="2000" dirty="0"/>
                  <a:t> 는 </a:t>
                </a:r>
                <a14:m>
                  <m:oMath xmlns:m="http://schemas.openxmlformats.org/officeDocument/2006/math">
                    <m:r>
                      <a:rPr lang="ko-KR" altLang="en-US" sz="2000" i="1" dirty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sz="2000" dirty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ko-KR" altLang="en-US" sz="2000" dirty="0"/>
                  <a:t>를 제외한 모든 경우이므로 </a:t>
                </a:r>
                <a:r>
                  <a:rPr lang="en-US" altLang="ko-KR" sz="2000" dirty="0"/>
                  <a:t>1 – 0.9562 =0.0438</a:t>
                </a:r>
                <a:endParaRPr lang="ko-KR" altLang="en-US" sz="20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A55A7CF-CFA2-415D-9A88-9589E9B926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28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8728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C294F5-A7B6-4DF4-9DDD-73C67518A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A55A7CF-CFA2-415D-9A88-9589E9B926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ko-KR" altLang="en-US" sz="2000" dirty="0"/>
                  <a:t>우도비와 </a:t>
                </a:r>
                <a:r>
                  <a:rPr lang="ko-KR" altLang="en-US" sz="2000" dirty="0" err="1"/>
                  <a:t>최량기각역</a:t>
                </a:r>
                <a:endParaRPr lang="en-US" altLang="ko-KR" sz="2000" dirty="0"/>
              </a:p>
              <a:p>
                <a:pPr marL="457200" indent="-457200"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ko-KR" alt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~ N(0,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r>
                      <a:rPr lang="ko-KR" altLang="en-US" sz="2000" i="1" dirty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ko-KR" sz="2000" dirty="0"/>
                  <a:t>) </a:t>
                </a:r>
                <a:r>
                  <a:rPr lang="ko-KR" altLang="en-US" sz="2000" dirty="0"/>
                  <a:t>에서 추출한 확률표본이라고 하자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arenR"/>
                </a:pPr>
                <a:r>
                  <a:rPr lang="ko-KR" altLang="en-US" sz="2000" dirty="0"/>
                  <a:t>가설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000" dirty="0"/>
                  <a:t> : </a:t>
                </a:r>
                <a14:m>
                  <m:oMath xmlns:m="http://schemas.openxmlformats.org/officeDocument/2006/math">
                    <m:r>
                      <a:rPr lang="ko-KR" altLang="en-US" sz="2000" i="1" dirty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ko-KR" sz="2000" dirty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000" dirty="0"/>
                  <a:t> VS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000" dirty="0"/>
                  <a:t> : </a:t>
                </a:r>
                <a14:m>
                  <m:oMath xmlns:m="http://schemas.openxmlformats.org/officeDocument/2006/math">
                    <m:r>
                      <a:rPr lang="ko-KR" altLang="en-US" sz="2000" i="1" dirty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sz="2000" dirty="0"/>
                  <a:t>을 검정하면</a:t>
                </a:r>
                <a:endParaRPr lang="en-US" altLang="ko-KR" sz="2000" dirty="0"/>
              </a:p>
              <a:p>
                <a:pPr marL="457200" indent="-457200">
                  <a:buAutoNum type="arabicParenR"/>
                </a:pPr>
                <a:r>
                  <a:rPr lang="ko-KR" altLang="en-US" sz="2000" dirty="0" err="1"/>
                  <a:t>우도비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L</m:t>
                        </m:r>
                        <m:d>
                          <m:dPr>
                            <m:ctrlP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000" i="1" dirty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sSub>
                              <m:sSubPr>
                                <m:ctrlP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…,</m:t>
                            </m:r>
                            <m:sSub>
                              <m:sSubPr>
                                <m:ctrlP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L</m:t>
                        </m:r>
                        <m:d>
                          <m:dPr>
                            <m:ctrlP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000" i="1" dirty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sz="2000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sSub>
                              <m:sSubPr>
                                <m:ctrlP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…,</m:t>
                            </m:r>
                            <m:sSub>
                              <m:sSubPr>
                                <m:ctrlP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ko-KR" altLang="en-US" sz="2000" i="1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</m:rad>
                                    <m:sSub>
                                      <m:sSubPr>
                                        <m:ctrlPr>
                                          <a:rPr lang="ko-KR" alt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2000" i="1" dirty="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  <m:sup>
                            <m:f>
                              <m:f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  <m:func>
                          <m:func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nary>
                                          <m:naryPr>
                                            <m:chr m:val="∑"/>
                                            <m:subHide m:val="on"/>
                                            <m:supHide m:val="on"/>
                                            <m:ctrlP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/>
                                          <m:sup/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ko-KR" altLang="en-US" sz="20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2000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2000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</m:nary>
                                      </m:e>
                                      <m:sup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p>
                                      <m:sSupPr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ko-KR" alt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ko-KR" altLang="en-US" sz="2000" i="1" dirty="0"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e>
                                      <m:sup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d>
                          </m:e>
                        </m:func>
                      </m:num>
                      <m:den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ko-KR" altLang="en-US" sz="2000" i="1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</m:rad>
                                    <m:sSub>
                                      <m:sSubPr>
                                        <m:ctrlPr>
                                          <a:rPr lang="ko-KR" alt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2000" i="1" dirty="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ko-KR" sz="2000" i="1" dirty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  <m:sup>
                            <m:f>
                              <m:f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  <m:func>
                          <m:func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nary>
                                          <m:naryPr>
                                            <m:chr m:val="∑"/>
                                            <m:subHide m:val="on"/>
                                            <m:supHide m:val="on"/>
                                            <m:ctrlP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/>
                                          <m:sup/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ko-KR" altLang="en-US" sz="20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2000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2000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</m:nary>
                                      </m:e>
                                      <m:sup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p>
                                      <m:sSupPr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ko-KR" alt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ko-KR" altLang="en-US" sz="2000" i="1" dirty="0"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0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</m:e>
                                      <m:sup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d>
                          </m:e>
                        </m:func>
                      </m:den>
                    </m:f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2000" i="1" dirty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2000" i="1" dirty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2000" i="1" dirty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func>
                      <m:func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ko-KR" alt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2000" i="1" dirty="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 −</m:t>
                                    </m:r>
                                    <m:sSub>
                                      <m:sSubPr>
                                        <m:ctrlPr>
                                          <a:rPr lang="ko-KR" alt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2000" i="1" dirty="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ko-KR" sz="2000" i="1" dirty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b>
                                      <m:sSubPr>
                                        <m:ctrlPr>
                                          <a:rPr lang="ko-KR" alt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2000" i="1" dirty="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ko-KR" alt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2000" i="1" dirty="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ko-KR" sz="2000" i="1" dirty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  <m:sSup>
                              <m:sSup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ko-KR" alt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  <m:sup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endParaRPr lang="en-US" altLang="ko-KR" sz="2000" dirty="0"/>
              </a:p>
              <a:p>
                <a:pPr marL="457200" indent="-457200">
                  <a:buAutoNum type="arabicParenBoth"/>
                </a:pPr>
                <a:r>
                  <a:rPr lang="ko-KR" altLang="en-US" sz="2000" dirty="0"/>
                  <a:t>이 때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정규분포는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sz="2000" dirty="0"/>
                  <a:t>를 </a:t>
                </a:r>
                <a:r>
                  <a:rPr lang="ko-KR" altLang="en-US" sz="2000" dirty="0" err="1"/>
                  <a:t>충분통계량으로</a:t>
                </a:r>
                <a:r>
                  <a:rPr lang="ko-KR" altLang="en-US" sz="2000" dirty="0"/>
                  <a:t> 갖고</a:t>
                </a:r>
                <a:r>
                  <a:rPr lang="en-US" altLang="ko-KR" sz="2000" dirty="0"/>
                  <a:t>, </a:t>
                </a:r>
                <a:br>
                  <a:rPr lang="en-US" altLang="ko-KR" sz="2000" dirty="0"/>
                </a:br>
                <a:br>
                  <a:rPr lang="en-US" altLang="ko-KR" sz="2000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</a:rPr>
                          <m:t>Y</m:t>
                        </m:r>
                      </m:num>
                      <m:den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이므로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이</a:t>
                </a:r>
                <a:r>
                  <a:rPr lang="en-US" altLang="ko-KR" sz="2000" dirty="0"/>
                  <a:t> </a:t>
                </a:r>
                <a:r>
                  <a:rPr lang="ko-KR" altLang="en-US" sz="2000" dirty="0"/>
                  <a:t>충분통계량의 함수로 </a:t>
                </a:r>
                <a:r>
                  <a:rPr lang="ko-KR" altLang="en-US" sz="2000" dirty="0" err="1"/>
                  <a:t>최량기각역을</a:t>
                </a:r>
                <a:r>
                  <a:rPr lang="ko-KR" altLang="en-US" sz="2000" dirty="0"/>
                  <a:t> 정의하면</a:t>
                </a:r>
                <a:endParaRPr lang="en-US" altLang="ko-KR" sz="2000" dirty="0"/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Y</m:t>
                            </m:r>
                          </m:num>
                          <m:den>
                            <m:sSub>
                              <m:sSubPr>
                                <m:ctrlP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000" i="1" dirty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p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000" i="1" dirty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인 </a:t>
                </a:r>
                <a:r>
                  <a:rPr lang="ko-KR" altLang="en-US" sz="2000" dirty="0" err="1"/>
                  <a:t>최량기각역</a:t>
                </a:r>
                <a:r>
                  <a:rPr lang="ko-KR" altLang="en-US" sz="2000" dirty="0"/>
                  <a:t> </a:t>
                </a:r>
                <a:r>
                  <a:rPr lang="en-US" altLang="ko-KR" sz="2000" dirty="0"/>
                  <a:t>c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ko-KR" altLang="en-US" sz="2000" i="1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정의할 수 있다</a:t>
                </a:r>
                <a:r>
                  <a:rPr lang="en-US" altLang="ko-KR" sz="2000" dirty="0"/>
                  <a:t>.</a:t>
                </a:r>
              </a:p>
              <a:p>
                <a:pPr marL="0" indent="0">
                  <a:buNone/>
                </a:pPr>
                <a:r>
                  <a:rPr lang="en-US" altLang="ko-KR" sz="2000" dirty="0"/>
                  <a:t>3) N = 15, </a:t>
                </a:r>
                <a14:m>
                  <m:oMath xmlns:m="http://schemas.openxmlformats.org/officeDocument/2006/math">
                    <m:r>
                      <a:rPr lang="ko-KR" altLang="en-US" sz="20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sz="2000" dirty="0"/>
                  <a:t> = 0.5,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000" dirty="0"/>
                  <a:t> = 3</a:t>
                </a:r>
                <a:r>
                  <a:rPr lang="ko-KR" altLang="en-US" sz="2000" dirty="0"/>
                  <a:t>일 경우</a:t>
                </a:r>
                <a:endParaRPr lang="en-US" altLang="ko-KR" sz="2000" dirty="0"/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=3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Y</m:t>
                            </m:r>
                          </m:num>
                          <m:den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≤</m:t>
                        </m:r>
                        <m:f>
                          <m:f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p>
                                <m:r>
                                  <a:rPr lang="en-US" altLang="ko-KR" sz="2000" i="1" dirty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에서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</a:rPr>
                          <m:t>Y</m:t>
                        </m:r>
                      </m:num>
                      <m:den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000" dirty="0"/>
                  <a:t>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15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이므로</a:t>
                </a:r>
                <a:r>
                  <a:rPr lang="en-US" altLang="ko-KR" sz="2000" dirty="0"/>
                  <a:t>,  </a:t>
                </a:r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num>
                      <m:den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0.05,15</m:t>
                        </m:r>
                      </m:sub>
                    </m:sSub>
                  </m:oMath>
                </a14:m>
                <a:r>
                  <a:rPr lang="en-US" altLang="ko-KR" sz="2000" dirty="0"/>
                  <a:t> = 25.1 </a:t>
                </a:r>
                <a:r>
                  <a:rPr lang="ko-KR" altLang="en-US" sz="2000" dirty="0"/>
                  <a:t>이므로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이를 벗어나면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를 기각하고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sz="2000" dirty="0"/>
                  <a:t>을 채택한다</a:t>
                </a:r>
                <a:r>
                  <a:rPr lang="en-US" altLang="ko-KR" sz="2000" dirty="0"/>
                  <a:t>. 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A55A7CF-CFA2-415D-9A88-9589E9B926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22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7894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275</Words>
  <Application>Microsoft Office PowerPoint</Application>
  <PresentationFormat>와이드스크린</PresentationFormat>
  <Paragraphs>47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Cambria Math</vt:lpstr>
      <vt:lpstr>Office 테마</vt:lpstr>
      <vt:lpstr>균일 최강력 검정</vt:lpstr>
      <vt:lpstr>정의</vt:lpstr>
      <vt:lpstr>정의</vt:lpstr>
      <vt:lpstr>정의</vt:lpstr>
      <vt:lpstr>정의</vt:lpstr>
      <vt:lpstr>예제</vt:lpstr>
      <vt:lpstr>예제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균일 최강력 검정</dc:title>
  <dc:creator>Kwon JongIk</dc:creator>
  <cp:lastModifiedBy>Kwon JongIk</cp:lastModifiedBy>
  <cp:revision>12</cp:revision>
  <dcterms:created xsi:type="dcterms:W3CDTF">2020-01-06T04:43:05Z</dcterms:created>
  <dcterms:modified xsi:type="dcterms:W3CDTF">2020-01-06T12:51:04Z</dcterms:modified>
</cp:coreProperties>
</file>