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472CF0-BCD7-4443-BAB7-0259196C70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880D0-1304-4AEF-9CC3-72AC57D8C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A31F5-9B50-4E5D-A4CC-D48C31CC9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8F318D-9D4A-462C-A834-63A8B819B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0A12D3-7D11-4A1D-A568-2653DCD73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2886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218E3C-C895-492F-A8DF-55D0999A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1031C17-B2A0-4778-B097-484906545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65B70C-A43B-489B-937E-4F3A792F5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8C06D-CA58-4802-B6B4-44F44DF09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4E8A18-0A69-4CEF-95CC-14CD2782C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731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8DE5930-EBB8-43CC-B97C-ED350DD9A3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FFD73-243F-4B1D-AFCF-CC17C0CB1D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2DA0F-6673-4C87-ACA2-87855160C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5D394-6219-4D81-AA4F-48E87985C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27CADF-AE23-45C4-A99F-84548A3C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032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A83EA0-A9B2-4685-AECE-9A169DAFC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3565C-E04B-4F47-9CF6-F2FDF504A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07273D-B0F8-4C46-A293-CD8E96BB2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17384B-DA26-4B47-8E4B-B0CA3093A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B21964-1C2B-4A4E-BB4D-26FA751FE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844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325F77-B491-406B-B0A9-0369FD908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E3B2E7-4001-40A3-9ADB-FFE68DBAF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0A5668-48E7-4AE1-A00B-9B763F161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947BC9-CCED-4D2C-ACC7-4A0701C24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F969F-0582-4FB9-9D55-3A669A6A2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68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94DB94-4BD9-4AE6-9B08-041A5CF9D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AFBF9-7C60-4E49-9685-2403AE2A70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09FB2C-4908-448D-B375-90C6D5E1D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E91BAC8-6BB3-4B29-997F-621518EDC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1D6F5E-570D-4581-9BE4-B780BEE7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75C6E1-7F00-4443-A4B1-09BA3F9D2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46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F927DD-ADE9-4820-AF03-492B33E4B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193CF7-9DBA-4635-BBA6-FABFAC1C4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0B7A16A-E234-4B3B-9777-1C8C710C50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2DA22F9-230F-427E-994A-7A1DF608A1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4A64AAC-8009-4DFD-92AF-519B21DD0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D4DCF2-D1DC-4E6D-AB94-7FD7F99C7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0A8998-AE9E-4BEA-9C65-67F7E4FE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437FE4E-0F1A-43DD-8520-4E72F6B68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71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5E33F-1D5E-4D0D-AB0F-4F7E68696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56D47C-CBC9-4AC8-ACDE-96F3646F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5EC517F-5E38-4D41-BD2F-548B74D51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28438F-5D71-4586-86DA-75BBEF0D9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0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3623200-5D8D-450C-9DAB-05F393EC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14101A-E9F3-4B99-8F1A-F90D60620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66DC57-136E-4080-8B59-040029EE6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95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4F51BD-51E0-4A3A-ABF9-2177F8782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39C611-95EF-47B4-8E54-09B47F224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3B4AF0-40EA-49B1-9B68-B9CCE3589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7C9A86-0C01-48E2-9C8E-7596078E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38CA34D-AF0F-4372-BF74-440E3D9D6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E2E8C28-18AA-438D-A09D-3D407B7D5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83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FFAC4-6FD5-48FC-BFB9-E45B7593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7EE8AB-3971-4D37-ACAD-5F29EEE448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F28DC7-7293-4D21-AC22-235455E1EE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A3CBAA-9B49-4529-ACD8-66CABCD39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D31A5DE-20F2-4865-A34F-171889AE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EA2F21-50B4-4E65-996D-23EEC8ECC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835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71E0FA2-FE5C-4704-8385-5C8E09C00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52DF16-5FC8-48B9-A26F-25532A0DE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F9798C-DA88-4E63-A8C0-CBA2A8F729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E954FC-055C-42DA-8532-D0E25345B8EF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842588-EE79-4E23-8008-1209BBBC76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C92881-7AAF-47B4-A851-E5010BEB60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95DF19-B5DC-412D-BED8-DCF476E0398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46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85A405-9030-401E-A85C-B58FEEE046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우도비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10F87F-7B40-46D5-95C2-349FE63390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089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ko-KR" sz="2000" b="0" dirty="0">
                    <a:latin typeface="+mn-ea"/>
                  </a:rPr>
                  <a:t>F</a:t>
                </a:r>
                <a:r>
                  <a:rPr lang="ko-KR" altLang="en-US" sz="2000" b="0" dirty="0">
                    <a:latin typeface="+mn-ea"/>
                  </a:rPr>
                  <a:t>검정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+mn-ea"/>
                  </a:rPr>
                  <a:t>어떤 확률변수 </a:t>
                </a:r>
                <a:r>
                  <a:rPr lang="en-US" altLang="ko-KR" sz="2000" dirty="0">
                    <a:latin typeface="+mn-ea"/>
                  </a:rPr>
                  <a:t>X,Y</a:t>
                </a:r>
                <a:r>
                  <a:rPr lang="ko-KR" altLang="en-US" sz="2000" dirty="0">
                    <a:latin typeface="+mn-ea"/>
                  </a:rPr>
                  <a:t>가 각각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인 분포에서 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ko-KR" altLang="en-US" sz="2000" dirty="0"/>
                  <a:t>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br>
                  <a:rPr lang="en-US" altLang="ko-KR" sz="2000" b="0" dirty="0">
                    <a:latin typeface="+mn-ea"/>
                  </a:rPr>
                </a:br>
                <a:r>
                  <a:rPr lang="ko-KR" altLang="en-US" sz="2000" b="0" dirty="0">
                    <a:latin typeface="+mn-ea"/>
                  </a:rPr>
                  <a:t>을 추출했다고 하자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b="0" dirty="0">
                    <a:latin typeface="+mn-ea"/>
                  </a:rPr>
                  <a:t>이 때</a:t>
                </a:r>
                <a:r>
                  <a:rPr lang="en-US" altLang="ko-KR" sz="2000" b="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검정하면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실험공간과 </a:t>
                </a:r>
                <a:r>
                  <a:rPr lang="ko-KR" altLang="en-US" sz="2000" dirty="0" err="1">
                    <a:latin typeface="+mn-ea"/>
                  </a:rPr>
                  <a:t>모수공간은</a:t>
                </a:r>
                <a:r>
                  <a:rPr lang="ko-KR" altLang="en-US" sz="2000" dirty="0">
                    <a:latin typeface="+mn-ea"/>
                  </a:rPr>
                  <a:t> 각각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w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= F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이다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ea typeface="Cambria Math" panose="02040503050406030204" pitchFamily="18" charset="0"/>
                  </a:rPr>
                  <a:t>이 때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dirty="0" err="1">
                    <a:ea typeface="Cambria Math" panose="02040503050406030204" pitchFamily="18" charset="0"/>
                  </a:rPr>
                  <a:t>관심모수인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즉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>
                    <a:ea typeface="Cambria Math" panose="02040503050406030204" pitchFamily="18" charset="0"/>
                  </a:rPr>
                  <a:t>라면</a:t>
                </a:r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F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에서 기준 </a:t>
                </a:r>
                <a14:m>
                  <m:oMath xmlns:m="http://schemas.openxmlformats.org/officeDocument/2006/math">
                    <m:r>
                      <a:rPr lang="ko-KR" altLang="en-US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ko-KR" altLang="en-US" sz="2000" dirty="0">
                    <a:ea typeface="Cambria Math" panose="02040503050406030204" pitchFamily="18" charset="0"/>
                  </a:rPr>
                  <a:t>와 자유도 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n-1, m-1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의 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F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분포로 가설 채택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-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기각을 결정한다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.</a:t>
                </a:r>
              </a:p>
              <a:p>
                <a:pPr marL="457200" indent="-457200">
                  <a:buAutoNum type="arabicPeriod"/>
                </a:pPr>
                <a:endParaRPr lang="en-US" altLang="ko-KR" sz="2000" b="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8526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b="0" dirty="0">
                    <a:latin typeface="+mn-ea"/>
                  </a:rPr>
                  <a:t>F</a:t>
                </a:r>
                <a:r>
                  <a:rPr lang="ko-KR" altLang="en-US" sz="2000" b="0" dirty="0">
                    <a:latin typeface="+mn-ea"/>
                  </a:rPr>
                  <a:t>검정과 </a:t>
                </a:r>
                <a:r>
                  <a:rPr lang="en-US" altLang="ko-KR" sz="2000" b="0" dirty="0">
                    <a:latin typeface="+mn-ea"/>
                  </a:rPr>
                  <a:t>T</a:t>
                </a:r>
                <a:r>
                  <a:rPr lang="ko-KR" altLang="en-US" sz="2000" b="0" dirty="0">
                    <a:latin typeface="+mn-ea"/>
                  </a:rPr>
                  <a:t>검정의 혼합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ko-KR" altLang="en-US" sz="2000" dirty="0">
                    <a:latin typeface="+mn-ea"/>
                  </a:rPr>
                  <a:t>어떤 확률변수 </a:t>
                </a:r>
                <a:r>
                  <a:rPr lang="en-US" altLang="ko-KR" sz="2000" dirty="0">
                    <a:latin typeface="+mn-ea"/>
                  </a:rPr>
                  <a:t>T,F</a:t>
                </a:r>
                <a:r>
                  <a:rPr lang="ko-KR" altLang="en-US" sz="2000" dirty="0">
                    <a:latin typeface="+mn-ea"/>
                  </a:rPr>
                  <a:t>가 각각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와 </a:t>
                </a:r>
                <a:r>
                  <a:rPr lang="en-US" altLang="ko-KR" sz="2000" dirty="0">
                    <a:latin typeface="+mn-ea"/>
                  </a:rPr>
                  <a:t>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하자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b="0" dirty="0">
                    <a:latin typeface="+mn-ea"/>
                  </a:rPr>
                  <a:t>이 때</a:t>
                </a:r>
                <a:r>
                  <a:rPr lang="en-US" altLang="ko-KR" sz="2000" b="0" dirty="0">
                    <a:latin typeface="+mn-ea"/>
                  </a:rPr>
                  <a:t>, </a:t>
                </a:r>
                <a:r>
                  <a:rPr lang="ko-KR" altLang="en-US" sz="2000" b="0" dirty="0">
                    <a:latin typeface="+mn-ea"/>
                  </a:rPr>
                  <a:t>각각을 따르는 </a:t>
                </a:r>
                <a:r>
                  <a:rPr lang="ko-KR" altLang="en-US" sz="2000" b="0" dirty="0" err="1">
                    <a:latin typeface="+mn-ea"/>
                  </a:rPr>
                  <a:t>우도비</a:t>
                </a:r>
                <a:r>
                  <a:rPr lang="ko-KR" altLang="en-US" sz="2000" b="0" dirty="0">
                    <a:latin typeface="+mn-ea"/>
                  </a:rPr>
                  <a:t> 검정 통계량을 정의한다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𝐹</m:t>
                            </m:r>
                          </m:e>
                        </m:d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2000" b="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</m:t>
                            </m:r>
                          </m:e>
                          <m:sub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+1,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를 정의할 때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3. </a:t>
                </a: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다음이 성립한다</a:t>
                </a:r>
                <a:r>
                  <a:rPr lang="en-US" altLang="ko-KR" sz="200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ko-KR" altLang="en-US" sz="2000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각각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ko-KR" altLang="en-US" sz="2000" b="0" dirty="0">
                    <a:latin typeface="+mn-ea"/>
                  </a:rPr>
                  <a:t>에 대한 </a:t>
                </a:r>
                <a:r>
                  <a:rPr lang="ko-KR" altLang="en-US" sz="2000" b="0" dirty="0" err="1">
                    <a:latin typeface="+mn-ea"/>
                  </a:rPr>
                  <a:t>결합완비충분통계량이다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2000" dirty="0">
                    <a:latin typeface="+mn-ea"/>
                  </a:rPr>
                  <a:t>F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/(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−1)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은 </a:t>
                </a:r>
                <a:r>
                  <a:rPr lang="ko-KR" altLang="en-US" sz="2000" dirty="0" err="1">
                    <a:ea typeface="Cambria Math" panose="02040503050406030204" pitchFamily="18" charset="0"/>
                  </a:rPr>
                  <a:t>위치규모불변통계량으로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, </a:t>
                </a:r>
                <a:br>
                  <a:rPr lang="en-US" altLang="ko-KR" sz="2000" dirty="0">
                    <a:ea typeface="Cambria Math" panose="02040503050406030204" pitchFamily="18" charset="0"/>
                  </a:rPr>
                </a:br>
                <a:br>
                  <a:rPr lang="en-US" altLang="ko-KR" sz="2000" dirty="0">
                    <a:ea typeface="Cambria Math" panose="02040503050406030204" pitchFamily="18" charset="0"/>
                  </a:rPr>
                </a:br>
                <a:r>
                  <a:rPr lang="ko-KR" altLang="en-US" sz="2000" dirty="0" err="1">
                    <a:ea typeface="Cambria Math" panose="02040503050406030204" pitchFamily="18" charset="0"/>
                  </a:rPr>
                  <a:t>결합완비충분통계량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bar>
                  </m:oMath>
                </a14:m>
                <a:r>
                  <a:rPr lang="en-US" altLang="ko-KR" sz="2000" b="0" dirty="0">
                    <a:latin typeface="+mn-ea"/>
                  </a:rPr>
                  <a:t>,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,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ko-KR" altLang="en-US" sz="2000" b="0" dirty="0">
                    <a:latin typeface="+mn-ea"/>
                  </a:rPr>
                  <a:t>와는 독립이다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>
                    <a:latin typeface="+mn-ea"/>
                  </a:rPr>
                  <a:t>한편</a:t>
                </a:r>
                <a:r>
                  <a:rPr lang="en-US" altLang="ko-KR" sz="2000" dirty="0">
                    <a:latin typeface="+mn-ea"/>
                  </a:rPr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는 </a:t>
                </a:r>
                <a:r>
                  <a:rPr lang="ko-KR" altLang="en-US" sz="2000" b="0" dirty="0" err="1">
                    <a:ea typeface="Cambria Math" panose="02040503050406030204" pitchFamily="18" charset="0"/>
                  </a:rPr>
                  <a:t>완비충분통계량으로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 이루어진 함수로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b="0" dirty="0" err="1">
                    <a:ea typeface="Cambria Math" panose="02040503050406030204" pitchFamily="18" charset="0"/>
                  </a:rPr>
                  <a:t>보조통계량인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F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와는 독립이다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 </a:t>
                </a: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r>
                  <a:rPr lang="ko-KR" altLang="en-US" sz="2000" b="0" dirty="0">
                    <a:ea typeface="Cambria Math" panose="02040503050406030204" pitchFamily="18" charset="0"/>
                  </a:rPr>
                  <a:t>따라서 이 둘을 결합하여 가설검정을 수행할 수 있다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</a:t>
                </a:r>
                <a:endParaRPr lang="en-US" altLang="ko-KR" sz="2000" b="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54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정리에 의거하여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FF0000"/>
                    </a:solidFill>
                  </a:rPr>
                  <a:t>우도비 검정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sz="20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den>
                    </m:f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은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최량검정이고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모든 점에서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𝛺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ko-KR" altLang="en-US" sz="2000" dirty="0"/>
                  <a:t>인 불편검정이다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성질을 이용하면 항상 효과적인 측정 기준을 구할 수 있다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314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독립인 확률변수 </a:t>
                </a:r>
                <a:r>
                  <a:rPr lang="en-US" altLang="ko-KR" sz="2000" dirty="0"/>
                  <a:t>X~N(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, Y ~ N(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/>
                  <a:t>) </a:t>
                </a:r>
                <a:r>
                  <a:rPr lang="ko-KR" altLang="en-US" sz="2000" dirty="0"/>
                  <a:t>을 고려하자</a:t>
                </a:r>
                <a:r>
                  <a:rPr lang="en-US" altLang="ko-KR" sz="2000" dirty="0"/>
                  <a:t>. </a:t>
                </a:r>
                <a:br>
                  <a:rPr lang="en-US" altLang="ko-KR" sz="2000" dirty="0"/>
                </a:br>
                <a:r>
                  <a:rPr lang="ko-KR" altLang="en-US" sz="2000" dirty="0"/>
                  <a:t>즉 분산은 같고 평균은 다르다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검정한다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공간을 각각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𝛺</m:t>
                    </m:r>
                  </m:oMath>
                </a14:m>
                <a:r>
                  <a:rPr lang="en-US" altLang="ko-KR" sz="2000" dirty="0"/>
                  <a:t>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-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:r>
                  <a:rPr lang="en-US" altLang="ko-KR" sz="2000" dirty="0"/>
                  <a:t>w = {(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,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) : </a:t>
                </a:r>
                <a14:m>
                  <m:oMath xmlns:m="http://schemas.openxmlformats.org/officeDocument/2006/math"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ko-KR" sz="2000" dirty="0"/>
                  <a:t>,</a:t>
                </a:r>
                <a:r>
                  <a:rPr lang="en-US" altLang="ko-KR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ko-KR" sz="2000" dirty="0"/>
                  <a:t>&lt;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ko-KR" sz="200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Cambria Math" panose="02040503050406030204" pitchFamily="18" charset="0"/>
                  </a:rPr>
                  <a:t>2) </a:t>
                </a:r>
                <a:r>
                  <a:rPr lang="ko-KR" altLang="en-US" sz="2000" b="0" dirty="0" err="1">
                    <a:latin typeface="+mn-ea"/>
                  </a:rPr>
                  <a:t>우도비</a:t>
                </a:r>
                <a:r>
                  <a:rPr lang="ko-KR" altLang="en-US" sz="2000" b="0" dirty="0">
                    <a:latin typeface="+mn-ea"/>
                  </a:rPr>
                  <a:t> 검정을 정의하면</a:t>
                </a:r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r>
                              <m:rPr>
                                <m:nor/>
                              </m:rPr>
                              <a:rPr lang="en-US" altLang="ko-KR" sz="2000" dirty="0"/>
                              <m:t>)</m:t>
                            </m:r>
                            <m:nary>
                              <m:naryPr>
                                <m:chr m:val="∏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m:rPr>
                                    <m:nor/>
                                  </m:rPr>
                                  <a:rPr lang="en-US" altLang="ko-KR" sz="2000" dirty="0"/>
                                  <m:t>) 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br>
                  <a:rPr lang="en-US" altLang="ko-KR" sz="2000" b="0" dirty="0">
                    <a:ea typeface="Cambria Math" panose="02040503050406030204" pitchFamily="18" charset="0"/>
                  </a:rPr>
                </a:br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nary>
                                          <m:naryPr>
                                            <m:chr m:val="∑"/>
                                            <m:subHide m:val="on"/>
                                            <m:supHide m:val="on"/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naryPr>
                                          <m:sub/>
                                          <m:sup/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en-US" altLang="ko-KR" sz="20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ko-KR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ko-KR" altLang="en-US" sz="200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𝜃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b="0" i="1" dirty="0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nary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sSup>
                                      <m:s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457200" indent="-457200">
                  <a:buAutoNum type="arabicPeriod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66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074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</a:t>
                </a:r>
                <a:r>
                  <a:rPr lang="ko-KR" altLang="en-US" sz="2000" dirty="0">
                    <a:latin typeface="+mn-ea"/>
                  </a:rPr>
                  <a:t>각각의 </a:t>
                </a:r>
                <a:r>
                  <a:rPr lang="ko-KR" altLang="en-US" sz="2000" dirty="0" err="1">
                    <a:latin typeface="+mn-ea"/>
                  </a:rPr>
                  <a:t>우도를</a:t>
                </a:r>
                <a:r>
                  <a:rPr lang="ko-KR" altLang="en-US" sz="2000" dirty="0">
                    <a:latin typeface="+mn-ea"/>
                  </a:rPr>
                  <a:t> 최대화하기 위해 </a:t>
                </a:r>
                <a:r>
                  <a:rPr lang="en-US" altLang="ko-KR" sz="2000" dirty="0">
                    <a:latin typeface="+mn-ea"/>
                  </a:rPr>
                  <a:t>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구입해서 대입하면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den>
                        </m:f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따라서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:r>
                  <a:rPr lang="ko-KR" altLang="en-US" sz="200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373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</a:t>
                </a:r>
                <a:r>
                  <a:rPr lang="ko-KR" altLang="en-US" sz="2000" dirty="0">
                    <a:latin typeface="+mn-ea"/>
                  </a:rPr>
                  <a:t>각각의 </a:t>
                </a:r>
                <a:r>
                  <a:rPr lang="ko-KR" altLang="en-US" sz="2000" dirty="0" err="1">
                    <a:latin typeface="+mn-ea"/>
                  </a:rPr>
                  <a:t>우도를</a:t>
                </a:r>
                <a:r>
                  <a:rPr lang="ko-KR" altLang="en-US" sz="2000" dirty="0">
                    <a:latin typeface="+mn-ea"/>
                  </a:rPr>
                  <a:t> 최대화하기 위해 </a:t>
                </a:r>
                <a:r>
                  <a:rPr lang="en-US" altLang="ko-KR" sz="2000" dirty="0">
                    <a:latin typeface="+mn-ea"/>
                  </a:rPr>
                  <a:t>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구입해서 대입하면</a:t>
                </a: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b="0" dirty="0"/>
                  <a:t>(2)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acc>
                          <m:accPr>
                            <m:chr m:val="⃗"/>
                            <m:ctrlPr>
                              <a:rPr lang="ko-KR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2000" i="1" dirty="0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𝑙𝑜𝑔</m:t>
                            </m:r>
                            <m:r>
                              <m:rPr>
                                <m:sty m:val="p"/>
                              </m:r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L</m:t>
                            </m:r>
                            <m:d>
                              <m:d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num>
                          <m:den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0,0,0</m:t>
                        </m:r>
                      </m:e>
                    </m:d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𝑙𝑜𝑔</m:t>
                        </m:r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20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2000" i="1" dirty="0" smtClean="0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  <m: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−(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0</a:t>
                </a:r>
              </a:p>
              <a:p>
                <a:pPr>
                  <a:buFontTx/>
                  <a:buChar char="-"/>
                </a:pPr>
                <a:r>
                  <a:rPr lang="ko-KR" altLang="en-US" sz="2000" dirty="0">
                    <a:latin typeface="+mn-ea"/>
                  </a:rPr>
                  <a:t>따라서</a:t>
                </a:r>
                <a:r>
                  <a:rPr lang="ko-KR" alt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sz="20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:r>
                  <a:rPr lang="ko-KR" altLang="en-US" sz="2000" dirty="0">
                    <a:latin typeface="+mn-ea"/>
                  </a:rPr>
                  <a:t>따라서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i="1" dirty="0" smtClean="0">
                        <a:latin typeface="Cambria Math" panose="02040503050406030204" pitchFamily="18" charset="0"/>
                      </a:rPr>
                      <m:t>L</m:t>
                    </m:r>
                    <m:d>
                      <m:d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  <m:t>𝛺</m:t>
                            </m:r>
                          </m:e>
                        </m:acc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054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ea typeface="Cambria Math" panose="02040503050406030204" pitchFamily="18" charset="0"/>
                  </a:rPr>
                  <a:t>3) MLE </a:t>
                </a:r>
                <a:r>
                  <a:rPr lang="ko-KR" altLang="en-US" sz="2000" dirty="0" err="1">
                    <a:latin typeface="+mn-ea"/>
                  </a:rPr>
                  <a:t>추정량을</a:t>
                </a:r>
                <a:r>
                  <a:rPr lang="ko-KR" altLang="en-US" sz="2000" dirty="0">
                    <a:latin typeface="+mn-ea"/>
                  </a:rPr>
                  <a:t> 투입한 </a:t>
                </a:r>
                <a:r>
                  <a:rPr lang="ko-KR" altLang="en-US" sz="2000" dirty="0" err="1">
                    <a:latin typeface="+mn-ea"/>
                  </a:rPr>
                  <a:t>최대우도함수의</a:t>
                </a:r>
                <a:r>
                  <a:rPr lang="ko-KR" altLang="en-US" sz="2000" dirty="0">
                    <a:latin typeface="+mn-ea"/>
                  </a:rPr>
                  <a:t> </a:t>
                </a:r>
                <a:r>
                  <a:rPr lang="ko-KR" altLang="en-US" sz="2000" dirty="0" err="1">
                    <a:latin typeface="+mn-ea"/>
                  </a:rPr>
                  <a:t>우도비를</a:t>
                </a:r>
                <a:r>
                  <a:rPr lang="ko-KR" altLang="en-US" sz="2000" dirty="0">
                    <a:latin typeface="+mn-ea"/>
                  </a:rPr>
                  <a:t> 정의하면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sup>
                                    </m:sSup>
                                  </m:num>
                                  <m:den>
                                    <m:rad>
                                      <m:radPr>
                                        <m:degHide m:val="on"/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radPr>
                                      <m:deg/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</m:rad>
                                    <m:sSup>
                                      <m:sSupPr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  <m:t>𝜎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e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d>
                          </m:e>
                          <m:sup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  <m:t>𝜎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</m:oMath>
                </a14:m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457200" indent="-457200">
                  <a:buAutoNum type="arabicParenR" startAt="4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L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  <m:t>𝛺</m:t>
                                </m:r>
                              </m:e>
                            </m:acc>
                          </m:e>
                        </m:d>
                      </m:den>
                    </m:f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:r>
                  <a:rPr lang="en-US" altLang="ko-KR" sz="2000" dirty="0">
                    <a:latin typeface="+mn-ea"/>
                  </a:rPr>
                  <a:t>y</a:t>
                </a:r>
                <a:r>
                  <a:rPr lang="ko-KR" altLang="en-US" sz="2000" dirty="0">
                    <a:latin typeface="+mn-ea"/>
                  </a:rPr>
                  <a:t>는 결합 정규분포에 대한 </a:t>
                </a:r>
                <a:r>
                  <a:rPr lang="ko-KR" altLang="en-US" sz="2000" dirty="0" err="1">
                    <a:latin typeface="+mn-ea"/>
                  </a:rPr>
                  <a:t>충분통계량이고</a:t>
                </a:r>
                <a:r>
                  <a:rPr lang="en-US" altLang="ko-KR" sz="2000" dirty="0">
                    <a:latin typeface="+mn-ea"/>
                  </a:rPr>
                  <a:t>, </a:t>
                </a:r>
                <a:br>
                  <a:rPr lang="en-US" altLang="ko-KR" sz="2000" dirty="0">
                    <a:latin typeface="+mn-ea"/>
                  </a:rPr>
                </a:br>
                <a:r>
                  <a:rPr lang="ko-KR" altLang="en-US" sz="2000" dirty="0">
                    <a:latin typeface="+mn-ea"/>
                  </a:rPr>
                  <a:t>이 함수를 이용한 </a:t>
                </a:r>
                <a:r>
                  <a:rPr lang="ko-KR" altLang="en-US" sz="2000" dirty="0" err="1">
                    <a:latin typeface="+mn-ea"/>
                  </a:rPr>
                  <a:t>최량기각역을</a:t>
                </a:r>
                <a:r>
                  <a:rPr lang="ko-KR" altLang="en-US" sz="2000" dirty="0">
                    <a:latin typeface="+mn-ea"/>
                  </a:rPr>
                  <a:t> 정의하면</a:t>
                </a:r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𝛬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k] =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(k)] = </a:t>
                </a:r>
                <a14:m>
                  <m:oMath xmlns:m="http://schemas.openxmlformats.org/officeDocument/2006/math">
                    <m:r>
                      <a:rPr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69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5) </a:t>
                </a: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−[</m:t>
                                </m:r>
                                <m:f>
                                  <m:f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−[</m:t>
                                </m:r>
                                <m:f>
                                  <m:fPr>
                                    <m:ctrlP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num>
                                  <m:den>
                                    <m:d>
                                      <m:d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den>
                                </m:f>
                                <m: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  <m:t>]}</m:t>
                                </m:r>
                              </m:e>
                            </m:nary>
                          </m:e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  <a:r>
                  <a:rPr lang="ko-KR" altLang="en-US" sz="2000" dirty="0">
                    <a:latin typeface="+mn-ea"/>
                  </a:rPr>
                  <a:t>에서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−[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=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{(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)−[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]}</m:t>
                            </m:r>
                          </m:e>
                        </m:nary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6) </a:t>
                </a:r>
                <a:r>
                  <a:rPr lang="ko-KR" altLang="en-US" sz="2000" dirty="0">
                    <a:latin typeface="+mn-ea"/>
                  </a:rPr>
                  <a:t>또한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ko-KR" sz="20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num>
                              <m:den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sz="2000" dirty="0">
                    <a:latin typeface="+mn-ea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bar>
                          <m:barPr>
                            <m:pos m:val="top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bar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 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latin typeface="+mn-ea"/>
                  </a:rPr>
                  <a:t>이를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𝛬</m:t>
                            </m:r>
                          </m:e>
                        </m:d>
                      </m:e>
                      <m:sup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sup>
                    </m:sSup>
                  </m:oMath>
                </a14:m>
                <a:r>
                  <a:rPr lang="ko-KR" altLang="en-US" sz="2000" dirty="0">
                    <a:latin typeface="+mn-ea"/>
                  </a:rPr>
                  <a:t>에 대입하면</a:t>
                </a:r>
                <a:endParaRPr lang="en-US" altLang="ko-KR" sz="200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</a:rPr>
                  <a:t>-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nary>
                                  <m:naryPr>
                                    <m:chr m:val="∑"/>
                                    <m:subHide m:val="on"/>
                                    <m:sup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/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ko-KR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ko-KR" altLang="en-US" sz="2000" i="1" dirty="0" smtClean="0">
                                            <a:latin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nary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ba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bar>
                              <m:barPr>
                                <m:pos m:val="top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bar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 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p>
                                  <m:s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ko-KR" altLang="en-US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bar>
                                      <m:barPr>
                                        <m:pos m:val="top"/>
                                        <m:ctrlPr>
                                          <a:rPr lang="en-US" altLang="ko-KR" sz="20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ba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ko-KR" sz="2000" dirty="0">
                    <a:latin typeface="+mn-ea"/>
                  </a:rPr>
                  <a:t> </a:t>
                </a:r>
              </a:p>
              <a:p>
                <a:pPr marL="0" indent="0">
                  <a:buNone/>
                </a:pPr>
                <a:endParaRPr lang="en-US" altLang="ko-KR" sz="2000" b="0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2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95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/>
                  <a:t>T-</a:t>
                </a:r>
                <a:r>
                  <a:rPr lang="ko-KR" altLang="en-US" sz="2000" dirty="0"/>
                  <a:t>검정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b="0" dirty="0">
                    <a:ea typeface="Cambria Math" panose="02040503050406030204" pitchFamily="18" charset="0"/>
                  </a:rPr>
                  <a:t>7) </a:t>
                </a:r>
                <a:r>
                  <a:rPr lang="ko-KR" altLang="en-US" sz="2000" b="0" dirty="0">
                    <a:latin typeface="+mn-ea"/>
                  </a:rPr>
                  <a:t>정리하면</a:t>
                </a:r>
                <a:endParaRPr lang="en-US" altLang="ko-KR" sz="2000" b="0" dirty="0">
                  <a:latin typeface="+mn-ea"/>
                </a:endParaRPr>
              </a:p>
              <a:p>
                <a:pPr marL="0" indent="0">
                  <a:buNone/>
                </a:pPr>
                <a:r>
                  <a:rPr lang="en-US" altLang="ko-KR" sz="2000" dirty="0">
                    <a:latin typeface="+mn-ea"/>
                    <a:ea typeface="Cambria Math" panose="02040503050406030204" pitchFamily="18" charset="0"/>
                  </a:rPr>
                  <a:t>(1)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000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sz="2000" b="0" i="1" smtClean="0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ko-KR" sz="2000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sSup>
                          <m:sSupPr>
                            <m:ctrlP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bar>
                                <m:r>
                                  <a:rPr lang="en-US" altLang="ko-KR" sz="20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bar>
                                  <m:barPr>
                                    <m:pos m:val="top"/>
                                    <m:ctrlPr>
                                      <a:rPr lang="en-US" altLang="ko-KR" sz="200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2000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</m:d>
                          </m:e>
                          <m:sup>
                            <m:r>
                              <a:rPr lang="en-US" altLang="ko-KR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f>
                          <m:fPr>
                            <m:ctrlP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sz="20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ko-KR" sz="200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nary>
                                      <m:naryPr>
                                        <m:chr m:val="∑"/>
                                        <m:subHide m:val="on"/>
                                        <m:supHide m:val="on"/>
                                        <m:ctrlPr>
                                          <a:rPr lang="en-US" altLang="ko-KR" sz="2000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naryPr>
                                      <m:sub/>
                                      <m:sup/>
                                      <m:e>
                                        <m:sSub>
                                          <m:sSubPr>
                                            <m:ctrlPr>
                                              <a:rPr lang="ko-KR" altLang="en-US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bar>
                                          <m:barPr>
                                            <m:pos m:val="top"/>
                                            <m:ctrlPr>
                                              <a:rPr lang="en-US" altLang="ko-KR" sz="200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arPr>
                                          <m:e>
                                            <m:r>
                                              <a:rPr lang="en-US" altLang="ko-KR" sz="2000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bar>
                                        <m:r>
                                          <a:rPr lang="en-US" altLang="ko-KR" sz="2000" b="0" i="1" dirty="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nary>
                                  </m:e>
                                  <m:sup>
                                    <m:r>
                                      <a:rPr lang="en-US" altLang="ko-KR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den>
                        </m:f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dirty="0">
                    <a:latin typeface="+mj-ea"/>
                    <a:ea typeface="+mj-ea"/>
                  </a:rPr>
                  <a:t>는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ko-KR" altLang="en-US" sz="200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𝑛</m:t>
                            </m:r>
                          </m:e>
                        </m:rad>
                        <m:acc>
                          <m:accPr>
                            <m:chr m:val="̅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accPr>
                          <m:e>
                            <m: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𝑥</m:t>
                            </m:r>
                          </m:e>
                        </m:acc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  <a:ea typeface="+mj-ea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ko-KR" altLang="en-US" sz="2000" i="1" smtClean="0">
                                    <a:latin typeface="Cambria Math" panose="02040503050406030204" pitchFamily="18" charset="0"/>
                                    <a:ea typeface="+mj-ea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en-US" altLang="ko-KR" sz="2000" b="0" dirty="0">
                    <a:ea typeface="Cambria Math" panose="02040503050406030204" pitchFamily="18" charset="0"/>
                  </a:rPr>
                  <a:t>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꼴을 따르고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,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이는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T(n+m-2)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인 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T </a:t>
                </a:r>
                <a:r>
                  <a:rPr lang="ko-KR" altLang="en-US" sz="2000" b="0" dirty="0">
                    <a:ea typeface="Cambria Math" panose="02040503050406030204" pitchFamily="18" charset="0"/>
                  </a:rPr>
                  <a:t>분포이다</a:t>
                </a:r>
                <a:r>
                  <a:rPr lang="en-US" altLang="ko-KR" sz="2000" b="0" dirty="0">
                    <a:ea typeface="Cambria Math" panose="020405030504060302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07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0DD839-98DF-4FD8-B7A2-E2082053E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2000" dirty="0">
                    <a:latin typeface="+mn-ea"/>
                  </a:rPr>
                  <a:t>Z</a:t>
                </a:r>
                <a:r>
                  <a:rPr lang="ko-KR" altLang="en-US" sz="2000" dirty="0">
                    <a:latin typeface="+mn-ea"/>
                  </a:rPr>
                  <a:t>검정과 </a:t>
                </a:r>
                <a:r>
                  <a:rPr lang="en-US" altLang="ko-KR" sz="2000" dirty="0">
                    <a:latin typeface="+mn-ea"/>
                  </a:rPr>
                  <a:t>T</a:t>
                </a:r>
                <a:r>
                  <a:rPr lang="ko-KR" altLang="en-US" sz="2000" dirty="0">
                    <a:latin typeface="+mn-ea"/>
                  </a:rPr>
                  <a:t>검정</a:t>
                </a:r>
                <a:endParaRPr lang="en-US" altLang="ko-KR" sz="2000" dirty="0">
                  <a:latin typeface="+mn-ea"/>
                </a:endParaRPr>
              </a:p>
              <a:p>
                <a:pPr marL="457200" indent="-457200">
                  <a:buAutoNum type="arabicPeriod"/>
                </a:pPr>
                <a:r>
                  <a:rPr lang="en-US" altLang="ko-KR" sz="2000" b="0" dirty="0">
                    <a:latin typeface="+mn-ea"/>
                  </a:rPr>
                  <a:t>T</a:t>
                </a:r>
                <a:r>
                  <a:rPr lang="ko-KR" altLang="en-US" sz="2000" b="0" dirty="0">
                    <a:latin typeface="+mn-ea"/>
                  </a:rPr>
                  <a:t>검정은 </a:t>
                </a:r>
                <a:r>
                  <a:rPr lang="en-US" altLang="ko-KR" sz="2000" b="0" dirty="0">
                    <a:latin typeface="+mn-ea"/>
                  </a:rPr>
                  <a:t>Z</a:t>
                </a:r>
                <a:r>
                  <a:rPr lang="ko-KR" altLang="en-US" sz="2000" b="0" dirty="0">
                    <a:latin typeface="+mn-ea"/>
                  </a:rPr>
                  <a:t>검정으로 </a:t>
                </a:r>
                <a:r>
                  <a:rPr lang="ko-KR" altLang="en-US" sz="2000" b="0" dirty="0" err="1">
                    <a:latin typeface="+mn-ea"/>
                  </a:rPr>
                  <a:t>분포수렴한다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:</a:t>
                </a: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을 검증할 때 </a:t>
                </a:r>
                <a:r>
                  <a:rPr lang="en-US" altLang="ko-KR" sz="2000" dirty="0"/>
                  <a:t> </a:t>
                </a:r>
              </a:p>
              <a:p>
                <a:pPr marL="0" indent="0">
                  <a:buNone/>
                </a:pPr>
                <a:r>
                  <a:rPr lang="en-US" altLang="ko-KR" sz="2000" b="0" dirty="0">
                    <a:latin typeface="+mn-ea"/>
                  </a:rPr>
                  <a:t>2)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에서 </a:t>
                </a:r>
                <a:r>
                  <a:rPr lang="ko-KR" altLang="en-US" sz="2000" b="0" dirty="0" err="1">
                    <a:latin typeface="+mn-ea"/>
                  </a:rPr>
                  <a:t>기각역</a:t>
                </a:r>
                <a:r>
                  <a:rPr lang="ko-KR" altLang="en-US" sz="2000" b="0" dirty="0">
                    <a:latin typeface="+mn-ea"/>
                  </a:rPr>
                  <a:t> </a:t>
                </a:r>
                <a:r>
                  <a:rPr lang="en-US" altLang="ko-KR" sz="2000" b="0" dirty="0">
                    <a:latin typeface="+mn-ea"/>
                  </a:rPr>
                  <a:t>c = (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𝑇𝑛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b="0" dirty="0">
                    <a:latin typeface="+mn-ea"/>
                  </a:rPr>
                  <a:t> </a:t>
                </a:r>
                <a:r>
                  <a:rPr lang="ko-KR" altLang="en-US" sz="2000" b="0" dirty="0">
                    <a:latin typeface="+mn-ea"/>
                  </a:rPr>
                  <a:t>을 검증한다</a:t>
                </a:r>
                <a:r>
                  <a:rPr lang="en-US" altLang="ko-KR" sz="2000" b="0" dirty="0">
                    <a:latin typeface="+mn-ea"/>
                  </a:rPr>
                  <a:t>.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>
                    <a:latin typeface="+mn-ea"/>
                  </a:rPr>
                  <a:t>이 때</a:t>
                </a:r>
                <a:r>
                  <a:rPr lang="en-US" altLang="ko-KR" sz="2000" dirty="0">
                    <a:latin typeface="+mn-ea"/>
                  </a:rPr>
                  <a:t>, </a:t>
                </a:r>
                <a:r>
                  <a:rPr lang="ko-KR" altLang="en-US" sz="2000" dirty="0">
                    <a:latin typeface="+mn-ea"/>
                  </a:rPr>
                  <a:t>표준편차 </a:t>
                </a:r>
                <a:r>
                  <a:rPr lang="en-US" altLang="ko-KR" sz="2000" dirty="0">
                    <a:latin typeface="+mn-ea"/>
                  </a:rPr>
                  <a:t>S</a:t>
                </a:r>
                <a:r>
                  <a:rPr lang="ko-KR" altLang="en-US" sz="2000" dirty="0">
                    <a:latin typeface="+mn-ea"/>
                  </a:rPr>
                  <a:t>는 </a:t>
                </a:r>
                <a:r>
                  <a:rPr lang="ko-KR" altLang="en-US" sz="2000" dirty="0" err="1">
                    <a:latin typeface="+mn-ea"/>
                  </a:rPr>
                  <a:t>모편차</a:t>
                </a:r>
                <a:r>
                  <a:rPr lang="ko-KR" altLang="en-US" sz="2000" dirty="0">
                    <a:latin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ko-KR" altLang="en-US" sz="2000" dirty="0"/>
                  <a:t>에 확률 수렴하는 성질을 이용하면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sSub>
                          <m:sSubPr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  <m:groupChr>
                      <m:groupChrPr>
                        <m:chr m:val="→"/>
                        <m:vertJc m:val="bot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groupChr>
                  </m:oMath>
                </a14:m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𝜎</m:t>
                        </m:r>
                      </m:den>
                    </m:f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=</a:t>
                </a:r>
                <a:r>
                  <a:rPr lang="en-US" altLang="ko-KR" sz="20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 startAt="3"/>
                </a:pPr>
                <a:r>
                  <a:rPr lang="ko-KR" altLang="en-US" sz="2000" dirty="0"/>
                  <a:t>일반적으로</a:t>
                </a:r>
                <a:r>
                  <a:rPr lang="en-US" altLang="ko-KR" sz="2000" dirty="0"/>
                  <a:t>, t</a:t>
                </a:r>
                <a:r>
                  <a:rPr lang="ko-KR" altLang="en-US" sz="2000" dirty="0"/>
                  <a:t>검정은 </a:t>
                </a:r>
                <a:r>
                  <a:rPr lang="en-US" altLang="ko-KR" sz="2000" dirty="0"/>
                  <a:t>z</a:t>
                </a:r>
                <a:r>
                  <a:rPr lang="ko-KR" altLang="en-US" sz="2000" dirty="0"/>
                  <a:t>검정에 비해 더 보수적이므로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정규성을 가정하기 어려운 경우</a:t>
                </a:r>
                <a:br>
                  <a:rPr lang="en-US" altLang="ko-KR" sz="2000" dirty="0"/>
                </a:br>
                <a:r>
                  <a:rPr lang="en-US" altLang="ko-KR" sz="2000" dirty="0"/>
                  <a:t>t</a:t>
                </a:r>
                <a:r>
                  <a:rPr lang="ko-KR" altLang="en-US" sz="2000" dirty="0"/>
                  <a:t>검정을 쓰면 더 강건한 검정을 할 수 있다</a:t>
                </a:r>
                <a:r>
                  <a:rPr lang="en-US" altLang="ko-KR" sz="2000" dirty="0"/>
                  <a:t>.</a:t>
                </a:r>
                <a:r>
                  <a:rPr lang="ko-KR" altLang="en-US" sz="2000" dirty="0"/>
                  <a:t> </a:t>
                </a: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b="0" dirty="0">
                  <a:latin typeface="+mn-ea"/>
                </a:endParaRP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3D49E5BF-7AC9-4358-BF4A-EDBBA8A1D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8926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478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Cambria Math</vt:lpstr>
      <vt:lpstr>Office 테마</vt:lpstr>
      <vt:lpstr>우도비 검정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  <vt:lpstr>정의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우도비 검정</dc:title>
  <dc:creator>Kwon JongIk</dc:creator>
  <cp:lastModifiedBy>Kwon JongIk</cp:lastModifiedBy>
  <cp:revision>16</cp:revision>
  <dcterms:created xsi:type="dcterms:W3CDTF">2020-01-06T11:21:27Z</dcterms:created>
  <dcterms:modified xsi:type="dcterms:W3CDTF">2020-01-06T13:47:25Z</dcterms:modified>
</cp:coreProperties>
</file>