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4146-FEFC-4653-BDB4-771DEAF6B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AE4AE-380B-432C-8262-D8D4E91EE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445B9-E25C-4B86-B498-D9EA160E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022CE-4648-42CE-B83A-761AA1BF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D1900-AB03-494A-9833-EBE6C304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F3943-82F6-4CE1-BB8D-3E0D0E09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8DE280-1405-4DE8-A72C-9F27C4F8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F02FF-1C34-42FD-9612-494EACFB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8A7FA-65E1-4C67-93C8-338DF276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CA229-3C9E-4113-995F-A1DB660B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CA9649-69B6-4B6F-A3A4-31159492B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7E40E-A744-4CD6-B783-88A828682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A160-B76C-4ADD-ABC6-C42D5D37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6FD3-F697-44F0-8219-EBC26B32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E5F4-AF3F-4CCD-AC94-254B7AC1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6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0957A-B46A-409D-B6FB-611A2B02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DA3AB-D1B0-4EDD-8DD3-CF747986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6BB90-DEB0-41C0-808B-9F67F7C7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691FE-A72B-4B62-A662-56759961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314DA-C4AF-4322-8B1B-92D60A0F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5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95E7E-6A5B-4BEF-BE48-1D92EE1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59B25-B739-4C27-BCA0-18C19BF5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869F4-CBF6-4564-89E0-283C427F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38EA1-D078-49CF-8CC6-F2E4831B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EEC1F-DFBE-44CF-BE9C-F4C3EA6C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1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0CDBE-FBAA-41BF-844F-34A795E8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EC2F7-4B1B-42A8-BDA3-24131E3E4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F3786-E794-4EEA-B155-85CC6523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350CB-4F63-48F5-94F8-4714A45A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F44B3-21F5-43B1-A864-E33B98A1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8851A-82E7-4E20-87CB-F96393E0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5E781-00D9-4B8A-B23C-C1E17FFC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8C57D-87A7-42DB-AE53-BB2AF9EBD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A2250-9D16-4E4B-8DBB-7E832FB4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487E8E-033B-4226-A53A-3E669CC01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7AD0C-1C6D-48DC-97BE-88F4CF831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CD09CF-2BE6-4385-913A-260AB699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5A21F4-E5F2-423A-B6D6-07F95279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22F2C-BC8B-47AB-BA5A-9378D4A1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3084F-8A8B-4107-9800-F8F87BAF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982242-D097-4398-AB86-2DCB3742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639E86-0ED9-4C73-BB2C-39DCB3BE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F96CB0-D6B4-4E8B-8658-5599B25C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2ED359-365F-4AD3-BFD0-B55189DE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8C0DF0-B236-425E-A2C6-C40D1D42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A3609-F5C9-47A7-9C3D-F63EEFBC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8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37468-0C95-4561-A6C7-67B67B69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8C803-3A51-4928-8A61-9EE606F9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731C7-C179-4488-9CD3-42335F716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A7871-4F4C-4127-80D8-A9CB25F2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9E779-2C30-4A57-A320-C9E289AE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C4122-A198-4607-90D7-B8EF5E43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E83C5-462D-429C-BD0A-69F1645F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C1B634-585E-4418-B61D-D4238D8DC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C48072-EB08-43C4-B9DE-EAAFFF9F3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68287-CD2A-4B33-BDB2-543265F0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910DC-A483-4660-BE8C-47340489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FBDC7-2039-4962-8AA1-87C3F6C3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0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349DAD-945E-43B8-BF70-D87A4C9C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726E7-257A-471A-9A72-601DE60A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05EFB-4A63-4571-A631-FF3F38772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C8D6F-AA4C-44D7-BFA0-80C89D962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1CC16-0897-402A-91EC-5D9F014CF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8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97AA-3B84-45F2-8489-E4B3ABFAD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이원배치 분산분석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045A9F-5DEC-4014-AB66-89FE0E69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5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C75-F40B-44E1-AB20-1DE181A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두개의 요인을 함께 고려한 통계량의 평균 차이 여부를 검증하는 분석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를 요인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 err="1"/>
                  <a:t>i</a:t>
                </a:r>
                <a:r>
                  <a:rPr lang="ko-KR" altLang="en-US" sz="2000" dirty="0"/>
                  <a:t>수준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요인 </a:t>
                </a:r>
                <a:r>
                  <a:rPr lang="en-US" altLang="ko-KR" sz="2000" dirty="0"/>
                  <a:t>B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j</a:t>
                </a:r>
                <a:r>
                  <a:rPr lang="ko-KR" altLang="en-US" sz="2000" dirty="0"/>
                  <a:t>수준에서의 반응을 나타내는 확률변수라고 하자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r>
                  <a:rPr lang="ko-KR" altLang="en-US" sz="2000" dirty="0"/>
                  <a:t>분산은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로 동일하다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확률변수의 평균을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2000" dirty="0"/>
                  <a:t>고 한다면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다음과 같이 가법모형을 정의할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+(</m:t>
                    </m:r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000" dirty="0"/>
                  <a:t>) +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위 가법모형을 해석하면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모든 확률변수의 전체평균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000" dirty="0"/>
                  <a:t>의 부가 효과와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000" dirty="0"/>
                  <a:t>의 부가 효과를 더한 것이다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04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C75-F40B-44E1-AB20-1DE181A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arenR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 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라고 대치하면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이제 관심있는 사항은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>
                    <a:solidFill>
                      <a:schemeClr val="tx1"/>
                    </a:solidFill>
                  </a:rPr>
                  <a:t>둘다 만족 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dirty="0" err="1">
                    <a:solidFill>
                      <a:schemeClr val="tx1"/>
                    </a:solidFill>
                  </a:rPr>
                  <a:t>둘다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불만족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각 평균들의 프로파일 행렬을 만들면 다음과 같다</a:t>
                </a:r>
                <a:r>
                  <a:rPr lang="en-US" altLang="ko-KR" sz="2000" dirty="0"/>
                  <a:t>.(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 = 2, j = 3)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  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AC4AB2E-284B-43D4-91CD-047024F73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669668"/>
                  </p:ext>
                </p:extLst>
              </p:nvPr>
            </p:nvGraphicFramePr>
            <p:xfrm>
              <a:off x="1344023" y="4687697"/>
              <a:ext cx="7965439" cy="1805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108">
                      <a:extLst>
                        <a:ext uri="{9D8B030D-6E8A-4147-A177-3AD203B41FA5}">
                          <a16:colId xmlns:a16="http://schemas.microsoft.com/office/drawing/2014/main" val="1199521316"/>
                        </a:ext>
                      </a:extLst>
                    </a:gridCol>
                    <a:gridCol w="1101171">
                      <a:extLst>
                        <a:ext uri="{9D8B030D-6E8A-4147-A177-3AD203B41FA5}">
                          <a16:colId xmlns:a16="http://schemas.microsoft.com/office/drawing/2014/main" val="612272358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1011133474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411483710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2405192348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2668663933"/>
                        </a:ext>
                      </a:extLst>
                    </a:gridCol>
                  </a:tblGrid>
                  <a:tr h="304606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요인 </a:t>
                          </a:r>
                          <a:r>
                            <a:rPr lang="en-US" altLang="ko-KR" sz="1500" dirty="0"/>
                            <a:t>B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3205913"/>
                      </a:ext>
                    </a:extLst>
                  </a:tr>
                  <a:tr h="338404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평균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963346"/>
                      </a:ext>
                    </a:extLst>
                  </a:tr>
                  <a:tr h="338404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요인 </a:t>
                          </a:r>
                          <a:r>
                            <a:rPr lang="en-US" altLang="ko-KR" sz="1500" dirty="0"/>
                            <a:t>A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117234"/>
                      </a:ext>
                    </a:extLst>
                  </a:tr>
                  <a:tr h="33840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=2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7089111"/>
                      </a:ext>
                    </a:extLst>
                  </a:tr>
                  <a:tr h="35885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=2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=3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3861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AC4AB2E-284B-43D4-91CD-047024F73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669668"/>
                  </p:ext>
                </p:extLst>
              </p:nvPr>
            </p:nvGraphicFramePr>
            <p:xfrm>
              <a:off x="1344023" y="4687697"/>
              <a:ext cx="7965439" cy="1805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108">
                      <a:extLst>
                        <a:ext uri="{9D8B030D-6E8A-4147-A177-3AD203B41FA5}">
                          <a16:colId xmlns:a16="http://schemas.microsoft.com/office/drawing/2014/main" val="1199521316"/>
                        </a:ext>
                      </a:extLst>
                    </a:gridCol>
                    <a:gridCol w="1101171">
                      <a:extLst>
                        <a:ext uri="{9D8B030D-6E8A-4147-A177-3AD203B41FA5}">
                          <a16:colId xmlns:a16="http://schemas.microsoft.com/office/drawing/2014/main" val="612272358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1011133474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411483710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2405192348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2668663933"/>
                        </a:ext>
                      </a:extLst>
                    </a:gridCol>
                  </a:tblGrid>
                  <a:tr h="32004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요인 </a:t>
                          </a:r>
                          <a:r>
                            <a:rPr lang="en-US" altLang="ko-KR" sz="1500" dirty="0"/>
                            <a:t>B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3205913"/>
                      </a:ext>
                    </a:extLst>
                  </a:tr>
                  <a:tr h="365760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평균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96334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요인 </a:t>
                          </a:r>
                          <a:r>
                            <a:rPr lang="en-US" altLang="ko-KR" sz="1500" dirty="0"/>
                            <a:t>A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4340" t="-186885" r="-30113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5076" t="-186885" r="-202273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3962" t="-186885" r="-101509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3962" t="-186885" r="-1509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011723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4340" t="-291667" r="-30113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5076" t="-291667" r="-202273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3962" t="-291667" r="-10150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3962" t="-291667" r="-1509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7089111"/>
                      </a:ext>
                    </a:extLst>
                  </a:tr>
                  <a:tr h="38785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4340" t="-367188" r="-301132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5076" t="-367188" r="-202273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3962" t="-367188" r="-101509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3962" t="-367188" r="-1509" b="-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861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987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C75-F40B-44E1-AB20-1DE181A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가설을 수립하면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n-US" altLang="ko-KR" sz="2000" dirty="0"/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적</m:t>
                    </m:r>
                  </m:oMath>
                </a14:m>
                <a:r>
                  <a:rPr lang="ko-KR" altLang="en-US" sz="2000" dirty="0"/>
                  <a:t>어도 하나는 다르다 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적어도 하나는 다르다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/>
                  <a:t>가설검정을 수립하기 위해 </a:t>
                </a:r>
                <a:r>
                  <a:rPr lang="ko-KR" altLang="en-US" sz="2000" dirty="0" err="1"/>
                  <a:t>우도비검정을</a:t>
                </a:r>
                <a:r>
                  <a:rPr lang="ko-KR" altLang="en-US" sz="2000" dirty="0"/>
                  <a:t>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요</a:t>
                </a:r>
                <a14:m>
                  <m:oMath xmlns:m="http://schemas.openxmlformats.org/officeDocument/2006/math"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준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검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정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를 최대화하는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추정량이다</a:t>
                </a:r>
                <a:r>
                  <a:rPr lang="en-US" altLang="ko-KR" sz="2000" dirty="0"/>
                  <a:t>. 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:−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를 최대화하는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추정량이다</a:t>
                </a:r>
                <a:r>
                  <a:rPr lang="en-US" altLang="ko-KR" sz="2000" dirty="0"/>
                  <a:t>. 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2000" dirty="0"/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:−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93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C75-F40B-44E1-AB20-1DE181A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요</a:t>
                </a:r>
                <a14:m>
                  <m:oMath xmlns:m="http://schemas.openxmlformats.org/officeDocument/2006/math"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준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검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정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ko-KR" altLang="en-US" sz="2000" dirty="0">
                    <a:latin typeface="Cambria Math" panose="02040503050406030204" pitchFamily="18" charset="0"/>
                  </a:rPr>
                  <a:t>한편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ab</m:t>
                            </m:r>
                          </m:num>
                          <m:den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의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단조함수였고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이를 일원배치가 아닌 이원배치로 확대하면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a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이고</a:t>
                </a:r>
                <a:br>
                  <a:rPr lang="en-US" altLang="ko-KR" sz="2000" dirty="0">
                    <a:latin typeface="Cambria Math" panose="02040503050406030204" pitchFamily="18" charset="0"/>
                  </a:rPr>
                </a:br>
                <a:r>
                  <a:rPr lang="ko-KR" altLang="en-US" sz="2000" dirty="0">
                    <a:latin typeface="Cambria Math" panose="02040503050406030204" pitchFamily="18" charset="0"/>
                  </a:rPr>
                  <a:t>이는 행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열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latin typeface="Cambria Math" panose="02040503050406030204" pitchFamily="18" charset="0"/>
                      </a:rPr>
                      <m:t>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머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지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로 분해됨을 의미한다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의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MLE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추정량이고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MLE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추정량이다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>
                    <a:latin typeface="Cambria Math" panose="02040503050406030204" pitchFamily="18" charset="0"/>
                  </a:rPr>
                  <a:t>이를 이용하여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우도비를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 정의하면</a:t>
                </a:r>
                <a:br>
                  <a:rPr lang="en-US" altLang="ko-KR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𝛺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ab</m:t>
                            </m:r>
                          </m:num>
                          <m:den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이는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F[(b-1),(a-1)(b-1)]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을 따른다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en-US" altLang="ko-KR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31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C75-F40B-44E1-AB20-1DE181A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요</a:t>
                </a:r>
                <a14:m>
                  <m:oMath xmlns:m="http://schemas.openxmlformats.org/officeDocument/2006/math"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준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검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정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ko-KR" altLang="en-US" sz="2000" dirty="0">
                    <a:latin typeface="Cambria Math" panose="02040503050406030204" pitchFamily="18" charset="0"/>
                  </a:rPr>
                  <a:t>위와 같은 전개를 거쳐서 결론을 도출하면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𝛺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 각각의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모수에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 대한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MLE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추정량이므로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우도비를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 정의하면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𝛺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ab</m:t>
                            </m:r>
                          </m:num>
                          <m:den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−1)(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 ~ F [(a-1),(a-1)(b-1)]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buFontTx/>
                  <a:buChar char="-"/>
                </a:pP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en-US" altLang="ko-KR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43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C75-F40B-44E1-AB20-1DE181A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latin typeface="Cambria Math" panose="02040503050406030204" pitchFamily="18" charset="0"/>
                  </a:rPr>
                  <a:t>3.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검정력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 함수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ab</m:t>
                            </m:r>
                          </m:num>
                          <m:den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 기각하는 기각역에서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가 참일때의 확률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즉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검정력을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 의미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:r>
                  <a:rPr lang="en-US" altLang="ko-KR" sz="2000" dirty="0">
                    <a:latin typeface="Cambria Math" panose="02040503050406030204" pitchFamily="18" charset="0"/>
                  </a:rPr>
                  <a:t>w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공간에서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MLE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추정량은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였으므로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의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비중심모수를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 구하면 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, E(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>
                    <a:latin typeface="Cambria Math" panose="02040503050406030204" pitchFamily="18" charset="0"/>
                  </a:rPr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 +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 startAt="4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br>
                  <a:rPr lang="en-US" altLang="ko-KR" sz="200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 +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dirty="0"/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2000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0  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latin typeface="Cambria Math" panose="02040503050406030204" pitchFamily="18" charset="0"/>
                  </a:rPr>
                  <a:t>3)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따라서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각각의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비중심모수를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 가지는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F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분포를 정의할 수 있다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9271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C75-F40B-44E1-AB20-1DE181A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>
                    <a:latin typeface="Cambria Math" panose="02040503050406030204" pitchFamily="18" charset="0"/>
                  </a:rPr>
                  <a:t>교호작용의 분석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외에 변수간 교호작용 효과를 반영하는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를 추가한 모형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ko-KR" altLang="en-US" sz="2000" dirty="0">
                    <a:latin typeface="Cambria Math" panose="02040503050406030204" pitchFamily="18" charset="0"/>
                  </a:rPr>
                  <a:t>가법모형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+(</m:t>
                    </m:r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000" dirty="0"/>
                  <a:t>) +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만약 이 관계가 등호가 아니라면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+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ac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표현할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는 셀 내 효과를 제외하고도 설명이 되지 않는 </a:t>
                </a:r>
                <a:r>
                  <a:rPr lang="ko-KR" altLang="en-US" sz="2000" dirty="0" err="1"/>
                  <a:t>잔차를</a:t>
                </a:r>
                <a:r>
                  <a:rPr lang="ko-KR" altLang="en-US" sz="2000" dirty="0"/>
                  <a:t> 반영한다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 startAt="2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관심 있는 새로운 연구가설은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2000" dirty="0"/>
                  <a:t> = 0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dirty="0"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이차형태 </a:t>
                </a:r>
                <a:r>
                  <a:rPr lang="en-US" altLang="ko-KR" sz="2000" dirty="0"/>
                  <a:t>Q</a:t>
                </a:r>
                <a:r>
                  <a:rPr lang="ko-KR" altLang="en-US" sz="2000" dirty="0"/>
                  <a:t>를 교호작용을 포함한 항들로 분해하면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altLang="ko-KR" sz="1600" dirty="0"/>
                  <a:t> </a:t>
                </a:r>
                <a:br>
                  <a:rPr lang="en-US" altLang="ko-KR" sz="1600" dirty="0"/>
                </a:br>
                <a:r>
                  <a:rPr lang="en-US" altLang="ko-KR" sz="1600" dirty="0"/>
                  <a:t>=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bc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1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600" dirty="0"/>
                  <a:t> + </a:t>
                </a:r>
                <a:r>
                  <a:rPr lang="en-US" altLang="ko-KR" sz="1600" dirty="0">
                    <a:solidFill>
                      <a:srgbClr val="00B050"/>
                    </a:solidFill>
                  </a:rPr>
                  <a:t>ac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16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1600" dirty="0"/>
                  <a:t> + </a:t>
                </a:r>
                <a:r>
                  <a:rPr lang="en-US" altLang="ko-KR" sz="1600" dirty="0">
                    <a:solidFill>
                      <a:srgbClr val="FFC000"/>
                    </a:solidFill>
                  </a:rPr>
                  <a:t>c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160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6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6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1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6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6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1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6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600" i="1">
                                                <a:solidFill>
                                                  <a:srgbClr val="FFC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FFC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6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6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6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solidFill>
                                      <a:srgbClr val="FFFF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16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1600" i="1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𝑖𝑗𝑘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solidFill>
                                              <a:srgbClr val="FFFF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600" i="1">
                                                <a:solidFill>
                                                  <a:srgbClr val="FFFF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1600" i="1">
                                                    <a:solidFill>
                                                      <a:srgbClr val="FFFF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i="1">
                                                    <a:solidFill>
                                                      <a:srgbClr val="FFFF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i="1">
                                                    <a:solidFill>
                                                      <a:srgbClr val="FFFF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solidFill>
                                          <a:srgbClr val="FFFF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행간 차이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열간 차이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FFC000"/>
                    </a:solidFill>
                  </a:rPr>
                  <a:t>교호작용에 의한 것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FFFF00"/>
                    </a:solidFill>
                  </a:rPr>
                  <a:t>칸내 변동</a:t>
                </a:r>
                <a:r>
                  <a:rPr lang="ko-KR" altLang="en-US" sz="2000" dirty="0"/>
                  <a:t>으로 분해된다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71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C75-F40B-44E1-AB20-1DE181A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>
                    <a:latin typeface="Cambria Math" panose="02040503050406030204" pitchFamily="18" charset="0"/>
                  </a:rPr>
                  <a:t>교호작용의 분석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와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의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우도비는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ab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c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bar>
                                                  <m:barPr>
                                                    <m:pos m:val="top"/>
                                                    <m:ctrlPr>
                                                      <a:rPr lang="en-US" altLang="ko-KR" sz="20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ba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lang="en-US" altLang="ko-KR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bar>
                                                  <m:barPr>
                                                    <m:pos m:val="top"/>
                                                    <m:ctrlPr>
                                                      <a:rPr lang="en-US" altLang="ko-KR" sz="20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ba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bar>
                                                  <m:barPr>
                                                    <m:pos m:val="top"/>
                                                    <m:ctrlPr>
                                                      <a:rPr lang="en-US" altLang="ko-KR" sz="20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ba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ko-KR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ko-KR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num>
                          <m:den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bar>
                                                  <m:barPr>
                                                    <m:pos m:val="top"/>
                                                    <m:ctrlPr>
                                                      <a:rPr lang="en-US" altLang="ko-KR" sz="2000" i="1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ko-KR" altLang="en-US" sz="20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20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000" i="1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𝑖𝑗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ba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이는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F[(a-1)(b-1),ab(c-1),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]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을 따른다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>
                    <a:latin typeface="Cambria Math" panose="02040503050406030204" pitchFamily="18" charset="0"/>
                  </a:rPr>
                  <a:t>이 때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검정통계량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ab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는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Cambria Math" panose="02040503050406030204" pitchFamily="18" charset="0"/>
                  </a:rPr>
                  <a:t>(1) 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bar>
                                                  <m:barPr>
                                                    <m:pos m:val="top"/>
                                                    <m:ctrlP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ba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bar>
                                                  <m:barPr>
                                                    <m:pos m:val="top"/>
                                                    <m:ctrlP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ba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bar>
                                                  <m:barPr>
                                                    <m:pos m:val="top"/>
                                                    <m:ctrlP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ba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nary>
                          </m:num>
                          <m:den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ko-KR" altLang="en-US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𝑖𝑗𝑘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bar>
                                                  <m:barPr>
                                                    <m:pos m:val="top"/>
                                                    <m:ctrlPr>
                                                      <a:rPr lang="en-US" altLang="ko-KR" sz="20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bar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ko-KR" altLang="en-US" sz="2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ko-KR" sz="2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ko-KR" sz="20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𝑖𝑗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ba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~ F(b-1),ab(c-1),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] 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으로 구한다</a:t>
                </a:r>
                <a:r>
                  <a:rPr lang="en-US" altLang="ko-KR" sz="2000">
                    <a:latin typeface="Cambria Math" panose="02040503050406030204" pitchFamily="18" charset="0"/>
                  </a:rPr>
                  <a:t>.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34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563</Words>
  <Application>Microsoft Office PowerPoint</Application>
  <PresentationFormat>와이드스크린</PresentationFormat>
  <Paragraphs>91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이원배치 분산분석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이원배치 분산분석</dc:title>
  <dc:creator>Kwon JongIk</dc:creator>
  <cp:lastModifiedBy>Kwon JongIk</cp:lastModifiedBy>
  <cp:revision>17</cp:revision>
  <dcterms:created xsi:type="dcterms:W3CDTF">2020-01-11T02:18:40Z</dcterms:created>
  <dcterms:modified xsi:type="dcterms:W3CDTF">2020-01-11T10:32:42Z</dcterms:modified>
</cp:coreProperties>
</file>