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6F31-06D9-4103-9A73-30AE5D4BF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3AE278-9CC4-4904-A423-9852B8A0B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97E24-53B5-4E42-AAFB-B66F0537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85D0A-3A34-436C-BECD-5C9204FB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D99D6-8504-4131-AC58-7019A51B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4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76E49-66FE-4F45-A9F3-5A24E254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FA2991-4297-4818-B61C-AB3051239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55446-9C74-41FB-A060-2102EE8B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F3103-3797-45B4-98F1-52B82D68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0928D-723E-433C-B5CE-2500134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0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62FB57-9C56-49A1-9C93-37E887AC9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D4BA7B-0313-4558-BB69-F4B7481B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80018-8482-406B-9085-9739D29A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4895A-047D-46AE-A7AF-B53DEB9C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88B5BD-141A-4B11-AE55-AF1880E1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4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8B003-BBE2-40C3-89D5-27DC59F8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0663B-6B2B-48CC-A4E8-C91B5842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18743-26A4-43DF-BC63-38489CB0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91EAF-0524-4589-9097-09BE8901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3F296-0358-4FB6-A965-A2E2CBA5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EE2DB-22DF-4107-B419-4C061275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175D5-79D6-4C25-99AB-BA0A4D4E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9938B-FA57-4A9F-9B4A-9EC20A45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B5320-22FE-4DBE-948D-85CF676E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F3EF8-3B6F-405B-8DC1-8499FA66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5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C8E0-20AA-414F-9733-E3D49C06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CF90F-52F5-45E7-A700-20D84E794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B48F5A-B6EE-4B40-8901-EA980030A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900F7-5EB7-41C3-BD10-E7087AB0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819B1-80F1-448A-80F8-47DF996E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27E10-D9DF-439F-85E5-3D4CE1C8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7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F43CC-E5E0-4605-B76C-DCD32FFD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D3917-2E07-46F3-86F1-E739AF8A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7177B-954F-4F55-AEE5-0051A8DA0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D6EB9C-2A86-4C84-84EF-60E1BE627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AD6B38-8B05-4E6D-99F9-2BC5A3BCD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6F693-1012-4AA3-9DF3-BD79E06C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33A053-A9FE-45DC-8FCE-9D70D4CF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3D58E-69EF-4016-87AF-8A593D69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BF7BF-F34E-414E-B4AD-9AF9A4FA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9143D2-2C51-4B09-8651-CC20C3EA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6FFFBB-669F-4124-9920-884740E0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09B0A0-7FF2-4DB1-9050-212CC75A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62564D-BC6A-4685-BDCD-B65339EB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08E589-2BED-4AD1-84F7-71CD258E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2239E-817F-4087-BBBE-DE107D2C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0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089AD-10AD-4E63-8F86-8D72EC6F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18BE0-C89D-48C8-A04D-7AEBA064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E7BC5B-8611-4508-9AA2-610E66E6A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4B92-82AB-4ABC-BCFC-F788C2B8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298093-5E6A-41B1-AA15-C2C40DFE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E0D79-B6CE-4D3B-99BC-4DF04814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3386A-B1F0-49BB-A42B-E6053ABF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ADDA56-9B04-4E18-A8B6-BC6BDD248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6EFA12-F6E0-4578-B53D-1DFC2B6A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533F6-81AC-46A7-813C-2EA8968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E3D32-B55D-4C80-B597-DD61D198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B5FFDB-C287-4853-8D40-E8FF6383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1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4B026C-5294-45A0-93DF-9CF6BF7C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DEFE8-9B55-4170-8161-17055B1A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DBB97-D46C-4D75-8E56-8E7A4C7C0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75C6-8A9C-418E-A122-49549E8929C7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F86CA-00B1-407F-90D8-0BF32D3A4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A203B-F3A3-4004-BC79-97DC0E024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B8A7-9EBA-49B7-8122-16214CB2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E7954-5258-4F2A-B237-479436FF6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다변량</a:t>
            </a:r>
            <a:r>
              <a:rPr lang="ko-KR" altLang="en-US" dirty="0"/>
              <a:t> 정규분포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7E96B5-391C-420B-BE5D-979C781B5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3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F7B4C-1682-4CA9-9AF4-3C795892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E41839-9DC0-4A3F-A1F9-D2D97777A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X,Y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</a:t>
                </a:r>
                <a:r>
                  <a:rPr lang="ko-KR" altLang="en-US" sz="2000" dirty="0" err="1"/>
                  <a:t>따를때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ko-KR" altLang="en-US" sz="2000" dirty="0"/>
                  <a:t>를 다시 쓰면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ko-KR" altLang="en-US" sz="200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ko-KR" altLang="en-US" sz="200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ko-KR" altLang="en-US" sz="2000" dirty="0"/>
                  <a:t>의 행렬식 </a:t>
                </a:r>
                <a:r>
                  <a:rPr lang="en-US" altLang="ko-KR" sz="2000" dirty="0"/>
                  <a:t>|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sz="2000" dirty="0"/>
                  <a:t>|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(1-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역행렬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dirty="0"/>
                          <m:t>(1-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00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00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E41839-9DC0-4A3F-A1F9-D2D97777A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3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31313-74FB-42C3-A2D1-380A1A78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32B0377-8A4F-443C-96C7-F1761FACE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X,Y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</a:t>
                </a:r>
                <a:r>
                  <a:rPr lang="ko-KR" altLang="en-US" sz="2000" dirty="0" err="1"/>
                  <a:t>따를때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이를 앞서 구한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정규분포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에 쓰면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rad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만약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가 서로 독립일 경우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dirty="0"/>
                  <a:t>=0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따라서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32B0377-8A4F-443C-96C7-F1761FACE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61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149FE-B0BD-400A-8F28-647C998D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EFDE75-B57F-45DF-BD6B-20D23A4FA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어떤 부부의 모집단에서 남편의 키를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아내의 키를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2000" dirty="0"/>
                  <a:t> 할 때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=5.8,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=5.3,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=0.2,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=0.2,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dirty="0"/>
                  <a:t>=0.6</a:t>
                </a:r>
                <a:r>
                  <a:rPr lang="ko-KR" altLang="en-US" sz="2000" dirty="0"/>
                  <a:t>인 </a:t>
                </a:r>
                <a:r>
                  <a:rPr lang="ko-KR" altLang="en-US" sz="2000" dirty="0" err="1"/>
                  <a:t>이변량</a:t>
                </a:r>
                <a:r>
                  <a:rPr lang="ko-KR" altLang="en-US" sz="2000" dirty="0"/>
                  <a:t> 정규분포를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6.3</a:t>
                </a:r>
                <a:r>
                  <a:rPr lang="ko-KR" altLang="en-US" sz="2000" dirty="0"/>
                  <a:t>일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의 조건부 분포를 </a:t>
                </a:r>
                <a:r>
                  <a:rPr lang="ko-KR" altLang="en-US" sz="2000" dirty="0" err="1"/>
                  <a:t>구하시오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이변량</a:t>
                </a:r>
                <a:r>
                  <a:rPr lang="ko-KR" altLang="en-US" sz="2000" dirty="0"/>
                  <a:t> 조건부 분포는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따르므로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=5.3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0.6(0.2∙0.2)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0.2∙0.2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(6.3 −5.8)</m:t>
                    </m:r>
                  </m:oMath>
                </a14:m>
                <a:r>
                  <a:rPr lang="en-US" altLang="ko-KR" sz="2000" dirty="0"/>
                  <a:t>=5.6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dirty="0"/>
                          <m:t>-</m:t>
                        </m:r>
                        <m:r>
                          <m:rPr>
                            <m:nor/>
                          </m:rPr>
                          <a:rPr lang="en-US" altLang="ko-KR" sz="2000" b="0" dirty="0"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(0.6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∙0.2∙0.2)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0.2∙0.2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(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0.16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위 분포에서 아내의 키가 </a:t>
                </a:r>
                <a:r>
                  <a:rPr lang="en-US" altLang="ko-KR" sz="2000" dirty="0"/>
                  <a:t>5.28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5.92</a:t>
                </a:r>
                <a:r>
                  <a:rPr lang="ko-KR" altLang="en-US" sz="2000" dirty="0"/>
                  <a:t>피트 사이에 위치할 확률을 </a:t>
                </a:r>
                <a:r>
                  <a:rPr lang="ko-KR" altLang="en-US" sz="2000" dirty="0" err="1"/>
                  <a:t>구하시오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 smtClean="0"/>
                          <m:t>(5.28−5.6)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0.16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b="0" dirty="0"/>
                  <a:t>&lt;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 smtClean="0"/>
                          <m:t>(5.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/>
                          <m:t>92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−5.6)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0.16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[−2&lt;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b="0" dirty="0"/>
                  <a:t>&lt;2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b="0" dirty="0"/>
                  <a:t> </a:t>
                </a:r>
              </a:p>
              <a:p>
                <a:pPr marL="457200" indent="-457200">
                  <a:buAutoNum type="arabicParenR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EFDE75-B57F-45DF-BD6B-20D23A4FA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3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74E8C-6586-444D-8879-82883385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35D468-99A1-4EE1-94AF-201AA520B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i="1" dirty="0">
                    <a:latin typeface="Cambria Math" panose="02040503050406030204" pitchFamily="18" charset="0"/>
                  </a:rPr>
                  <a:t>표준 </a:t>
                </a:r>
                <a:r>
                  <a:rPr lang="ko-KR" altLang="en-US" sz="2000" i="1" dirty="0" err="1">
                    <a:latin typeface="Cambria Math" panose="02040503050406030204" pitchFamily="18" charset="0"/>
                  </a:rPr>
                  <a:t>다변량</a:t>
                </a:r>
                <a:r>
                  <a:rPr lang="ko-KR" altLang="en-US" sz="2000" i="1" dirty="0">
                    <a:latin typeface="Cambria Math" panose="02040503050406030204" pitchFamily="18" charset="0"/>
                  </a:rPr>
                  <a:t> 정규분포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이고 </a:t>
                </a:r>
                <a:r>
                  <a:rPr lang="en-US" altLang="ko-KR" sz="2000" dirty="0"/>
                  <a:t>N(0,1)</a:t>
                </a:r>
                <a:r>
                  <a:rPr lang="ko-KR" altLang="en-US" sz="2000" dirty="0"/>
                  <a:t>을 따르는 확률변수라고 할 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Z</a:t>
                </a:r>
                <a:r>
                  <a:rPr lang="ko-KR" altLang="en-US" sz="2000" dirty="0"/>
                  <a:t>의 결합밀도함수는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에서의 조건에 따라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</m:e>
                    </m:nary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위 식을 벡터 형식으로 표현하면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35D468-99A1-4EE1-94AF-201AA520B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31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FDCA-09A4-40FF-B426-FDCBE164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4D629C-0BFF-4A6F-AB77-B1DCE9A2D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표</m:t>
                    </m:r>
                  </m:oMath>
                </a14:m>
                <a:r>
                  <a:rPr lang="ko-KR" altLang="en-US" sz="2000" dirty="0"/>
                  <a:t>준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정규분포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Z</a:t>
                </a:r>
                <a:r>
                  <a:rPr lang="ko-KR" altLang="en-US" sz="2000" dirty="0"/>
                  <a:t>의 평균과 공분산 행렬은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E(z)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=0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var(z)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)+0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Z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∏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𝑡𝑧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dirty="0"/>
                  <a:t>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4D629C-0BFF-4A6F-AB77-B1DCE9A2D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 b="-13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50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CE973-03D0-4F80-B86E-1D3B5384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C553C3-36B9-40A1-BFF9-E05E4E1A6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정규분포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양반정치이고</a:t>
                </a:r>
                <a:r>
                  <a:rPr lang="ko-KR" altLang="en-US" sz="2000" dirty="0"/>
                  <a:t> </a:t>
                </a:r>
                <a:r>
                  <a:rPr lang="en-US" altLang="ko-KR" sz="2000" dirty="0" err="1"/>
                  <a:t>nxn</a:t>
                </a:r>
                <a:r>
                  <a:rPr lang="ko-KR" altLang="en-US" sz="2000" dirty="0"/>
                  <a:t>의 행렬이라고 한다면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sz="20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2000" i="0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ko-KR" altLang="en-US" sz="2000" dirty="0"/>
                  <a:t>로 분해할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br>
                  <a:rPr lang="en-US" altLang="ko-KR" sz="200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ko-KR" altLang="en-US" sz="2000" i="0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고윳값을</a:t>
                </a:r>
                <a:r>
                  <a:rPr lang="ko-KR" altLang="en-US" sz="2000" dirty="0"/>
                  <a:t> 대각성분으로 가지는 </a:t>
                </a:r>
                <a:r>
                  <a:rPr lang="ko-KR" altLang="en-US" sz="2000" dirty="0" err="1"/>
                  <a:t>고윳값행렬이고</a:t>
                </a:r>
                <a:r>
                  <a:rPr lang="en-US" altLang="ko-KR" sz="2000" dirty="0"/>
                  <a:t>,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고유벡터인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정규직교벡터로</a:t>
                </a:r>
                <a:r>
                  <a:rPr lang="ko-KR" altLang="en-US" sz="2000" dirty="0"/>
                  <a:t> 이루어진 행렬이다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정규직교행렬의</a:t>
                </a:r>
                <a:r>
                  <a:rPr lang="ko-KR" altLang="en-US" sz="2000" dirty="0"/>
                  <a:t> 성질에 따라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ko-KR" altLang="en-US" sz="2000" dirty="0"/>
                  <a:t> 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0" dirty="0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0" dirty="0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ko-KR" altLang="en-US" sz="2000" dirty="0"/>
                  <a:t>로 다시 표현할 수 있다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0" dirty="0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8C553C3-36B9-40A1-BFF9-E05E4E1A6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2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B3673-8384-4200-BF35-1E06F0D6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4C550B-F8F8-475B-9C8F-79A14939E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다변량 정규분포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행렬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를 다음과 같이 나타내면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때의 </a:t>
                </a:r>
                <a:r>
                  <a:rPr lang="ko-KR" altLang="en-US" sz="2000" dirty="0" err="1"/>
                  <a:t>기댓값은</a:t>
                </a:r>
                <a:r>
                  <a:rPr lang="ko-KR" altLang="en-US" sz="2000" dirty="0"/>
                  <a:t> 다음과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E(X) 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m:rPr>
                        <m:nor/>
                      </m:rPr>
                      <a:rPr lang="en-US" altLang="ko-KR" sz="2000" dirty="0" smtClean="0"/>
                      <m:t>E</m:t>
                    </m:r>
                    <m:r>
                      <m:rPr>
                        <m:nor/>
                      </m:rPr>
                      <a:rPr lang="en-US" altLang="ko-KR" sz="2000" dirty="0" smtClean="0"/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Var(x) = Var(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) = var(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/>
                  <a:t>이 때의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2000" dirty="0"/>
                  <a:t>) 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=E[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ko-KR" sz="2000" dirty="0"/>
                  <a:t>]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 = w</a:t>
                </a:r>
                <a:r>
                  <a:rPr lang="ko-KR" altLang="en-US" sz="2000" dirty="0"/>
                  <a:t>로 치환하면</a:t>
                </a:r>
                <a:r>
                  <a:rPr lang="en-US" altLang="ko-KR" sz="2000" dirty="0"/>
                  <a:t>,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ko-KR" sz="2000" dirty="0"/>
                  <a:t>]=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4C550B-F8F8-475B-9C8F-79A14939E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32A1FF-B710-4117-B0AA-9D448AFDFDB0}"/>
              </a:ext>
            </a:extLst>
          </p:cNvPr>
          <p:cNvCxnSpPr/>
          <p:nvPr/>
        </p:nvCxnSpPr>
        <p:spPr>
          <a:xfrm flipV="1">
            <a:off x="3675017" y="3039291"/>
            <a:ext cx="374469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3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0C615-25BC-4C80-8C1D-D6AEEE41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D092F0-4E00-4CCF-B703-8017434DCD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정규분포의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다음과 같다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Z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000" dirty="0"/>
                  <a:t> 이므로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|J|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따라서 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  <m:r>
                                            <a:rPr lang="en-US" altLang="ko-KR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ko-KR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𝛴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ko-KR" sz="20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z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N(A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dirty="0" err="1"/>
                  <a:t>b,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따른다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D092F0-4E00-4CCF-B703-8017434DC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81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68506-92A7-48BD-B6CD-EE1A86AB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0A9CD2-BC9E-4F95-AB0C-AF0CB69F2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정규분포는 다음과 같이 분할될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벡터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m</a:t>
                </a:r>
                <a:r>
                  <a:rPr lang="ko-KR" altLang="en-US" sz="2000" dirty="0"/>
                  <a:t>차원의 벡터라고 할 때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차원 부분벡터로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그 나머지 부분벡터로 한다면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br>
                  <a:rPr lang="en-US" altLang="ko-KR" sz="2000" b="0" dirty="0"/>
                </a:br>
                <a:br>
                  <a:rPr lang="en-US" altLang="ko-KR" sz="2000" b="0" dirty="0"/>
                </a:br>
                <a:br>
                  <a:rPr lang="en-US" altLang="ko-KR" sz="2000" b="0" dirty="0"/>
                </a:b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0A9CD2-BC9E-4F95-AB0C-AF0CB69F2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F8C88F-A1D3-48D4-87CA-84DA9F6ACE3A}"/>
                  </a:ext>
                </a:extLst>
              </p:cNvPr>
              <p:cNvSpPr txBox="1"/>
              <p:nvPr/>
            </p:nvSpPr>
            <p:spPr>
              <a:xfrm>
                <a:off x="2142309" y="2888489"/>
                <a:ext cx="2702343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F8C88F-A1D3-48D4-87CA-84DA9F6A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09" y="2888489"/>
                <a:ext cx="2702343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7F3535-B00E-4187-B91B-CB3342E044A2}"/>
                  </a:ext>
                </a:extLst>
              </p:cNvPr>
              <p:cNvSpPr txBox="1"/>
              <p:nvPr/>
            </p:nvSpPr>
            <p:spPr>
              <a:xfrm>
                <a:off x="2157377" y="4001294"/>
                <a:ext cx="2672206" cy="616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7F3535-B00E-4187-B91B-CB3342E0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7" y="4001294"/>
                <a:ext cx="2672206" cy="616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551AD-15F0-4200-9A01-FE30FD208BE9}"/>
                  </a:ext>
                </a:extLst>
              </p:cNvPr>
              <p:cNvSpPr txBox="1"/>
              <p:nvPr/>
            </p:nvSpPr>
            <p:spPr>
              <a:xfrm>
                <a:off x="1463662" y="2958957"/>
                <a:ext cx="825482" cy="165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=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551AD-15F0-4200-9A01-FE30FD208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662" y="2958957"/>
                <a:ext cx="825482" cy="1658724"/>
              </a:xfrm>
              <a:prstGeom prst="rect">
                <a:avLst/>
              </a:prstGeom>
              <a:blipFill>
                <a:blip r:embed="rId5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1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C396C-1911-4810-808D-9306BB97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60C7A1-721A-429D-A54D-BF9976643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정규분포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분할은 다음과 같은 방법으로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=n</a:t>
                </a:r>
                <a:r>
                  <a:rPr lang="ko-KR" altLang="en-US" sz="2000" dirty="0"/>
                  <a:t>차원이면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=m-n=p </a:t>
                </a:r>
                <a:r>
                  <a:rPr lang="ko-KR" altLang="en-US" sz="2000" dirty="0"/>
                  <a:t>차원으로 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분할행렬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를 다음과 같이 정의한다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A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분할된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은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분산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2000" dirty="0"/>
                  <a:t>을 따르는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60C7A1-721A-429D-A54D-BF9976643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167F32-B405-43CE-B976-55B26B9E4144}"/>
              </a:ext>
            </a:extLst>
          </p:cNvPr>
          <p:cNvCxnSpPr/>
          <p:nvPr/>
        </p:nvCxnSpPr>
        <p:spPr>
          <a:xfrm>
            <a:off x="4737463" y="3553097"/>
            <a:ext cx="0" cy="13324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3E1EE-D156-4F66-975B-8D44D8B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8394A0-5D34-4910-9D7C-42903F8A3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다변량 정규분포의 </a:t>
                </a:r>
                <a:r>
                  <a:rPr lang="ko-KR" altLang="en-US" sz="2000" dirty="0" err="1"/>
                  <a:t>기타성질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정규분포의 결합분포에서 그 조건부 분포는 </a:t>
                </a:r>
                <a:br>
                  <a:rPr lang="en-US" altLang="ko-KR" sz="2000" dirty="0"/>
                </a:b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따른다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우선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를 가정하면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결합분포는 </a:t>
                </a:r>
                <a:r>
                  <a:rPr lang="en-US" altLang="ko-KR" sz="2000" dirty="0"/>
                  <a:t>N(A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dirty="0" err="1"/>
                  <a:t>b,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결합분포는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ko-KR" altLang="en-US" sz="2000" dirty="0"/>
                  <a:t> 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𝛴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대각성분이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이므로 임의의 벡터 </a:t>
                </a:r>
                <a:r>
                  <a:rPr lang="en-US" altLang="ko-KR" sz="2000" dirty="0"/>
                  <a:t>w</a:t>
                </a:r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는 독립이다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8394A0-5D34-4910-9D7C-42903F8A3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57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562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다변량 정규분포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다변량 정규분포</dc:title>
  <dc:creator>Kwon JongIk</dc:creator>
  <cp:lastModifiedBy>Kwon JongIk</cp:lastModifiedBy>
  <cp:revision>19</cp:revision>
  <dcterms:created xsi:type="dcterms:W3CDTF">2019-12-26T03:01:52Z</dcterms:created>
  <dcterms:modified xsi:type="dcterms:W3CDTF">2019-12-26T08:05:48Z</dcterms:modified>
</cp:coreProperties>
</file>