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DB59-BBC9-4659-A004-B100BB362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0A815-239C-4D41-BE95-23B4E062B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8F1AC-4698-41D6-B110-DFD71CC4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7B792-8798-4803-9C98-8D351394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A4D29-D702-4D2F-AAE6-D89D7E2A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5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9DE3C-815C-44DC-880A-78008D13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A8772-38D9-46E7-A0F2-BFC1C779E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EDC5D-1739-4E75-ACDE-1120A981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12D4B-D1AE-48CA-A600-27A8E51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ABB08-9E39-41ED-8155-1D70488B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2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9104F5-A730-4BA3-A385-9157963D5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3C0F4-4459-4515-BB55-AF3F01B75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94450-1317-47AD-9AB1-64EADFC7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66478-864F-4323-997C-89FA7B17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B7AC5-62D0-4C46-A75E-9FCF76D7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0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75DD0-1D14-4DD8-A4A7-98937252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31C28-5767-48B3-9529-94214745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40093-7CCA-404B-8D9D-498C3B72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F81DB-80C4-47DA-AFD7-C5A73C37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7331B-D0A9-4858-BDFF-C9751D50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0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3053A-2480-4E5A-B98C-C27BEB43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F5AB0-3BFE-44B7-A2E6-1FBB5219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272F3-2371-4018-AA51-EB532738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2B14C-E131-4656-8729-0A8B1E00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1C8D1-D5D7-45D8-9FE8-DA6AE3DC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4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B9390-E3A4-41CC-8DCC-8ACD5117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94A1A-4A77-40DD-9D0B-17FC3BDA7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22AEC-57FD-48ED-8D5A-A4073079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627B9-DBF9-4FDA-9FC4-58C89FE5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E8A92-FA79-4CB8-AEBB-8CC116DE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6D248-F392-40AC-AA15-38AAF706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4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844D8-E239-41F4-9498-E63768CA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B75EC-22F1-4466-87A1-228DD263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B28A3-D10B-4B1D-B1BA-C29DC928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77FADD-E270-4FA3-B130-D783F3D6E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9B2AF-244B-4F20-9957-FE81D1089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FEC4A3-06F7-422A-83A0-5BBAC072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7CB22A-9D6A-43C7-A225-00298CDF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31551E-3D60-47DD-ADD9-7B424CED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BADED-FCD7-47A0-99CE-7373636B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C4A83C-E5BC-4AD9-BC5A-7AB35992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B7AB11-97CC-44AF-963C-8AFC5A97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18624-8578-4800-A8F1-97175F1E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0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C5EA9A-CB17-4DAF-8932-3AA6C21C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EE37E2-2634-4121-AA56-6AAF3BF9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1594C-CB86-48E3-8900-4B00BE12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9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3761A-CCD8-4CB2-B2D8-C9057DC5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EF9C3-0B1A-425B-B903-6A72054E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BA849-2575-40E5-B2D8-D124E4232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B7D71-87B4-46B2-B014-F08C9F68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5FC07-D5E6-480A-BEDC-D34D2D8F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35418-2864-4660-ADD1-A6ACA641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7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9C675-4AC4-455E-AC36-A932E846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7BCDFF-BE20-49E1-B895-3CD427942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2E160-2A95-4228-B559-F5769453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E0A774-FA94-4A8F-A744-E22073D6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9F886-DA51-4FD6-82D5-36352C26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A417A-6B9F-49A4-A22E-CF552686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B035A-DC69-4423-B1A5-CE33C278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03F1D-AFEA-4D8E-94EE-90AF8588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9F9B3-4089-418A-8910-DEFB7397F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5C51-5136-4C20-8B5B-ADECA19870F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51FCA-3475-470A-AE8F-EBC8D079B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39032-230A-46ED-8846-572C555B1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9986-54EB-4CE0-A7B1-3F05D6927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B885C-45BF-4F02-A799-3B7231E9C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표본과 통계량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789B3-F217-46DD-B0CE-6F35F36BA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3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72DE5-8FD2-4C28-AE7A-2828A2C2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FEBBED-7536-4761-8076-85FD1300D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표본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</a:t>
                </a:r>
                <a:r>
                  <a:rPr lang="ko-KR" altLang="en-US" sz="2000" dirty="0"/>
                  <a:t> 어떤 확률변수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집합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대해 밀도함수를 정의한다고 가정하자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와 동일한 분포를 가지면서</a:t>
                </a:r>
                <a:r>
                  <a:rPr lang="en-US" altLang="ko-KR" sz="2000" dirty="0"/>
                  <a:t>, X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번 샘플링한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확률표본 이라고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</a:rPr>
                  <a:t>의 결과로 나타난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</a:rPr>
                  <a:t>들을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실현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이라고 </a:t>
                </a:r>
                <a:r>
                  <a:rPr lang="ko-KR" altLang="en-US" sz="2000" dirty="0"/>
                  <a:t>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통계량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변환함수 </a:t>
                </a:r>
                <a:r>
                  <a:rPr lang="en-US" altLang="ko-KR" sz="2000" dirty="0"/>
                  <a:t>T =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으로 정의 될 때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, T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를 통계량이라고 한다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2. 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대표적인 통계량은 다음과 같다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FEBBED-7536-4761-8076-85FD1300D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12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0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8F74-8F1C-40CD-B391-D5DD3678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B0F963-BBB2-4340-B6F1-34C290225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 err="1"/>
                  <a:t>불편성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분포가 어떤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의존할 때</a:t>
                </a:r>
                <a:r>
                  <a:rPr lang="en-US" altLang="ko-KR" sz="2000" dirty="0"/>
                  <a:t>, X</a:t>
                </a:r>
                <a:r>
                  <a:rPr lang="ko-KR" altLang="en-US" sz="2000" dirty="0"/>
                  <a:t>를 통해 정의한 변환 함수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E(T)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즉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기댓값이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라면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불편추정량</a:t>
                </a:r>
                <a:r>
                  <a:rPr lang="ko-KR" altLang="en-US" sz="2000" dirty="0"/>
                  <a:t> 이라고 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B0F963-BBB2-4340-B6F1-34C290225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691FEFEF-A1A0-4F07-81B9-60418850A89B}"/>
              </a:ext>
            </a:extLst>
          </p:cNvPr>
          <p:cNvSpPr/>
          <p:nvPr/>
        </p:nvSpPr>
        <p:spPr>
          <a:xfrm>
            <a:off x="1837509" y="3429000"/>
            <a:ext cx="8351520" cy="27479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64AD7E-C385-472D-B268-8FADA30B100C}"/>
              </a:ext>
            </a:extLst>
          </p:cNvPr>
          <p:cNvSpPr/>
          <p:nvPr/>
        </p:nvSpPr>
        <p:spPr>
          <a:xfrm>
            <a:off x="2856510" y="3934471"/>
            <a:ext cx="1130278" cy="21231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7DC2CC8-EDD9-45F6-BF57-DE35FE1C32B0}"/>
                  </a:ext>
                </a:extLst>
              </p:cNvPr>
              <p:cNvSpPr/>
              <p:nvPr/>
            </p:nvSpPr>
            <p:spPr>
              <a:xfrm>
                <a:off x="3240896" y="3682337"/>
                <a:ext cx="4297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7DC2CC8-EDD9-45F6-BF57-DE35FE1C3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96" y="3682337"/>
                <a:ext cx="4297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F11FB486-8D73-4190-9E8D-461991692F99}"/>
              </a:ext>
            </a:extLst>
          </p:cNvPr>
          <p:cNvSpPr/>
          <p:nvPr/>
        </p:nvSpPr>
        <p:spPr>
          <a:xfrm>
            <a:off x="2976305" y="4785022"/>
            <a:ext cx="9589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주사위 </a:t>
            </a:r>
            <a:endParaRPr lang="en-US" altLang="ko-KR" dirty="0"/>
          </a:p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 </a:t>
            </a:r>
            <a:endParaRPr lang="en-US" altLang="ko-KR" dirty="0"/>
          </a:p>
          <a:p>
            <a:pPr algn="ctr"/>
            <a:r>
              <a:rPr lang="ko-KR" altLang="en-US" dirty="0"/>
              <a:t>던지기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4BF8824-F00B-403C-9F8E-421D18249224}"/>
              </a:ext>
            </a:extLst>
          </p:cNvPr>
          <p:cNvSpPr/>
          <p:nvPr/>
        </p:nvSpPr>
        <p:spPr>
          <a:xfrm>
            <a:off x="4226548" y="4714242"/>
            <a:ext cx="1811383" cy="15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AC33E-8F0C-42AB-B9B5-E549EE03518D}"/>
              </a:ext>
            </a:extLst>
          </p:cNvPr>
          <p:cNvSpPr txBox="1"/>
          <p:nvPr/>
        </p:nvSpPr>
        <p:spPr>
          <a:xfrm>
            <a:off x="4426124" y="4310078"/>
            <a:ext cx="13292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확률변수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4267D6-70FA-4928-9CE8-55E7C0772051}"/>
              </a:ext>
            </a:extLst>
          </p:cNvPr>
          <p:cNvSpPr/>
          <p:nvPr/>
        </p:nvSpPr>
        <p:spPr>
          <a:xfrm>
            <a:off x="6277691" y="3617707"/>
            <a:ext cx="1397725" cy="24993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04EAE0-C06F-4995-BAE5-2114D1AE2D93}"/>
              </a:ext>
            </a:extLst>
          </p:cNvPr>
          <p:cNvSpPr/>
          <p:nvPr/>
        </p:nvSpPr>
        <p:spPr>
          <a:xfrm>
            <a:off x="6671017" y="3788100"/>
            <a:ext cx="657827" cy="57958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943040F-157C-4687-B022-AF6E7EFBB98E}"/>
                  </a:ext>
                </a:extLst>
              </p:cNvPr>
              <p:cNvSpPr/>
              <p:nvPr/>
            </p:nvSpPr>
            <p:spPr>
              <a:xfrm>
                <a:off x="6704657" y="3902188"/>
                <a:ext cx="663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</m:oMath>
                  </m:oMathPara>
                </a14:m>
                <a:endParaRPr lang="en-US" altLang="ko-KR" sz="12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943040F-157C-4687-B022-AF6E7EFBB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657" y="3902188"/>
                <a:ext cx="66370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61D7D818-DFB4-4B3D-A6FA-7CAF0325887A}"/>
              </a:ext>
            </a:extLst>
          </p:cNvPr>
          <p:cNvSpPr/>
          <p:nvPr/>
        </p:nvSpPr>
        <p:spPr>
          <a:xfrm>
            <a:off x="6628619" y="4579299"/>
            <a:ext cx="686473" cy="47264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E1C6B49-28EA-4133-9F45-B26500CCE917}"/>
                  </a:ext>
                </a:extLst>
              </p:cNvPr>
              <p:cNvSpPr/>
              <p:nvPr/>
            </p:nvSpPr>
            <p:spPr>
              <a:xfrm>
                <a:off x="6676228" y="4589613"/>
                <a:ext cx="6672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ko-KR" alt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</m:oMath>
                  </m:oMathPara>
                </a14:m>
                <a:endParaRPr lang="en-US" altLang="ko-KR" sz="12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E1C6B49-28EA-4133-9F45-B26500CCE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28" y="4589613"/>
                <a:ext cx="66729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9C2D8E3-8EE8-476D-8BB7-43865A35FC68}"/>
                  </a:ext>
                </a:extLst>
              </p:cNvPr>
              <p:cNvSpPr/>
              <p:nvPr/>
            </p:nvSpPr>
            <p:spPr>
              <a:xfrm>
                <a:off x="6765856" y="4374081"/>
                <a:ext cx="45672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9C2D8E3-8EE8-476D-8BB7-43865A35F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856" y="4374081"/>
                <a:ext cx="456727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9843F80-5166-440F-A77F-5CE43A1EF6DF}"/>
                  </a:ext>
                </a:extLst>
              </p:cNvPr>
              <p:cNvSpPr/>
              <p:nvPr/>
            </p:nvSpPr>
            <p:spPr>
              <a:xfrm>
                <a:off x="6729296" y="5040198"/>
                <a:ext cx="439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9843F80-5166-440F-A77F-5CE43A1EF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296" y="5040198"/>
                <a:ext cx="4395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BD68FF16-F3B4-45B4-BA48-018CE48D7928}"/>
              </a:ext>
            </a:extLst>
          </p:cNvPr>
          <p:cNvSpPr/>
          <p:nvPr/>
        </p:nvSpPr>
        <p:spPr>
          <a:xfrm>
            <a:off x="6657265" y="5617219"/>
            <a:ext cx="657827" cy="4347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B85DFB-2284-440C-8880-95580921C3A2}"/>
              </a:ext>
            </a:extLst>
          </p:cNvPr>
          <p:cNvSpPr txBox="1"/>
          <p:nvPr/>
        </p:nvSpPr>
        <p:spPr>
          <a:xfrm>
            <a:off x="6740102" y="3464935"/>
            <a:ext cx="569387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실험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A24E4D2-25CB-4D38-B363-A75E869AA6D6}"/>
                  </a:ext>
                </a:extLst>
              </p:cNvPr>
              <p:cNvSpPr/>
              <p:nvPr/>
            </p:nvSpPr>
            <p:spPr>
              <a:xfrm>
                <a:off x="6695309" y="5592470"/>
                <a:ext cx="5456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ko-KR" alt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</m:oMath>
                  </m:oMathPara>
                </a14:m>
                <a:endParaRPr lang="en-US" altLang="ko-KR" sz="12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A24E4D2-25CB-4D38-B363-A75E869AA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09" y="5592470"/>
                <a:ext cx="545667" cy="461665"/>
              </a:xfrm>
              <a:prstGeom prst="rect">
                <a:avLst/>
              </a:prstGeom>
              <a:blipFill>
                <a:blip r:embed="rId8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F46320A-E550-4C8A-95B9-38575E9BC619}"/>
                  </a:ext>
                </a:extLst>
              </p:cNvPr>
              <p:cNvSpPr/>
              <p:nvPr/>
            </p:nvSpPr>
            <p:spPr>
              <a:xfrm>
                <a:off x="6746341" y="5319989"/>
                <a:ext cx="419251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F46320A-E550-4C8A-95B9-38575E9BC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341" y="5319989"/>
                <a:ext cx="419251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6227994-AFEB-4E59-840D-FCFA268A4785}"/>
                  </a:ext>
                </a:extLst>
              </p:cNvPr>
              <p:cNvSpPr/>
              <p:nvPr/>
            </p:nvSpPr>
            <p:spPr>
              <a:xfrm>
                <a:off x="6798987" y="3611306"/>
                <a:ext cx="452240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ko-KR" alt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6227994-AFEB-4E59-840D-FCFA268A4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87" y="3611306"/>
                <a:ext cx="452240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49AB064-D72A-4FEC-A9C4-8AADEC6A66A5}"/>
                  </a:ext>
                </a:extLst>
              </p:cNvPr>
              <p:cNvSpPr/>
              <p:nvPr/>
            </p:nvSpPr>
            <p:spPr>
              <a:xfrm>
                <a:off x="7786892" y="3648040"/>
                <a:ext cx="1927964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500" dirty="0">
                    <a:solidFill>
                      <a:srgbClr val="FF0000"/>
                    </a:solidFill>
                  </a:rPr>
                  <a:t> 확률표본</a:t>
                </a:r>
                <a:endParaRPr lang="en-US" altLang="ko-KR" sz="1500" dirty="0"/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49AB064-D72A-4FEC-A9C4-8AADEC6A6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92" y="3648040"/>
                <a:ext cx="1927964" cy="332912"/>
              </a:xfrm>
              <a:prstGeom prst="rect">
                <a:avLst/>
              </a:prstGeom>
              <a:blipFill>
                <a:blip r:embed="rId11"/>
                <a:stretch>
                  <a:fillRect t="-1818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4D46B9-1C35-41DC-87EF-1CE2F98673F9}"/>
                  </a:ext>
                </a:extLst>
              </p:cNvPr>
              <p:cNvSpPr/>
              <p:nvPr/>
            </p:nvSpPr>
            <p:spPr>
              <a:xfrm>
                <a:off x="7835040" y="4022324"/>
                <a:ext cx="2159913" cy="351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5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𝑛𝑗</m:t>
                        </m:r>
                        <m:r>
                          <a:rPr lang="en-US" altLang="ko-KR" sz="15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5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15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 sz="1500" dirty="0">
                    <a:solidFill>
                      <a:srgbClr val="00B050"/>
                    </a:solidFill>
                  </a:rPr>
                  <a:t>현값</a:t>
                </a:r>
                <a:endParaRPr lang="ko-KR" altLang="en-US" sz="1500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4D46B9-1C35-41DC-87EF-1CE2F9867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040" y="4022324"/>
                <a:ext cx="2159913" cy="351378"/>
              </a:xfrm>
              <a:prstGeom prst="rect">
                <a:avLst/>
              </a:prstGeom>
              <a:blipFill>
                <a:blip r:embed="rId12"/>
                <a:stretch>
                  <a:fillRect t="-3509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36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167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표본과 통계량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JongIk</dc:creator>
  <cp:lastModifiedBy>Kwon JongIk</cp:lastModifiedBy>
  <cp:revision>7</cp:revision>
  <dcterms:created xsi:type="dcterms:W3CDTF">2019-12-27T05:35:30Z</dcterms:created>
  <dcterms:modified xsi:type="dcterms:W3CDTF">2019-12-27T07:39:12Z</dcterms:modified>
</cp:coreProperties>
</file>