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6018E-834D-451E-B955-E0A5092BA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100561-11B8-416B-8961-6555BC141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59948-56E5-436F-868F-D9E89AA30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EAC3-9F85-40C9-B13F-FD1E7159518A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BA7CFC-0CAA-4851-9B34-E38919DED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043D14-97C5-4AE6-868E-CCBBBC6D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6BD7-7577-4B54-ACB6-38D23DC30B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57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3C92-9837-4C38-976D-757FB3DD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02ECB7-9D6C-4C84-9075-3BEFD5819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7F8B12-7D62-4205-A2CF-5CE69347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EAC3-9F85-40C9-B13F-FD1E7159518A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A88375-63E1-4DF5-A8AE-58C832792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D7FF4-488C-40D4-AE26-E8048130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6BD7-7577-4B54-ACB6-38D23DC30B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62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F899A2-5820-4673-A1F3-D3ED82071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E63645-EF6F-43AE-AD45-25850623D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F9579-C816-4708-8345-997288D9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EAC3-9F85-40C9-B13F-FD1E7159518A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63E740-7A25-4270-99B3-B330BEA01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FABB8-AF90-42CE-87FB-BACDEA9F9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6BD7-7577-4B54-ACB6-38D23DC30B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08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D9C91-D15A-4582-9E74-F9BFDC40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4F8E50-0FD2-41F8-BE59-D1665C261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985CFF-105C-42BD-BCC7-D41B464E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EAC3-9F85-40C9-B13F-FD1E7159518A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BB9680-B376-4C76-9978-0E89DF69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E6BFB4-7ECF-42BC-9EEB-51B8FC0A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6BD7-7577-4B54-ACB6-38D23DC30B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93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95FE5-0A71-4566-AE58-E34EFFF89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8B3DDA-3128-45B6-A1EE-E0C5587CF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56D54-A032-41E1-BE62-6D6B43400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EAC3-9F85-40C9-B13F-FD1E7159518A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9F2D1F-AD75-4FE5-817B-EDCDC0C99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AECBA6-4069-4B06-BC5F-733ECCAD7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6BD7-7577-4B54-ACB6-38D23DC30B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34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F1F3A-5D00-4455-BF6D-B313EBB7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EA4EA-950D-4AE3-B744-617BD5CC0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F8EA25-C1A5-4F51-A25B-AAC7D436B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7BECB4-26F8-45C1-B6FA-31399A74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EAC3-9F85-40C9-B13F-FD1E7159518A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0BE7B4-8D53-4749-BB6E-BBCBE8DC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340196-64A9-42AB-9E86-1BD0A463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6BD7-7577-4B54-ACB6-38D23DC30B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7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56377-84A1-4070-A032-47C37001F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4C3670-F9A0-48DB-BDB2-306539E68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26B3C8-D6BA-4E52-AE8A-86E1D472D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732366-2E86-44B6-9634-5D4DA15F5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CFA2F1-FA42-41AC-A7A2-0046C34EB3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5ED000-15D6-4D77-8B1B-CD8940B29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EAC3-9F85-40C9-B13F-FD1E7159518A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53EC76-627F-48F1-810F-1B7126BB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5941F0-A2E7-4847-9934-6F5AFFA8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6BD7-7577-4B54-ACB6-38D23DC30B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01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5A9F3-F9CD-4CC1-8761-A44C8374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FE7FEA-A9EA-4ECB-9D96-C2C219D33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EAC3-9F85-40C9-B13F-FD1E7159518A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A2714F-4011-4BC8-9BD1-80B7C50B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69EF7E-70BB-426A-9B58-BC42B716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6BD7-7577-4B54-ACB6-38D23DC30B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54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D37263-25DD-42B5-96CB-A4B5DF3B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EAC3-9F85-40C9-B13F-FD1E7159518A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93AC7F-5428-4316-BC9E-B8854FB7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5ABB1A-73F9-47A4-B501-8400004C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6BD7-7577-4B54-ACB6-38D23DC30B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32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3975E-4C17-461C-B3E7-89F365C10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168116-060B-4B70-8BC4-85A999370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D4790D-FE05-4FD8-8B93-B371DBCFE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69F6B7-F6D7-4E02-B029-FEB2D489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EAC3-9F85-40C9-B13F-FD1E7159518A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B28FBD-6E26-4FB2-917A-D8EA0A3F4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5D6AA-8EBA-447E-A2EE-68D0509D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6BD7-7577-4B54-ACB6-38D23DC30B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43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C34A6-6816-4602-8F8E-3F677FDFE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01FBFF-248F-42C2-A0BB-4A09C05E7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87F998-92F7-4D70-A09F-DC2F4DD90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0E419-E679-4131-84A4-D89C4FA0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EAC3-9F85-40C9-B13F-FD1E7159518A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8F94AF-F4A6-43F8-8F40-B1E88B74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A288D2-2D62-4539-A462-ACF9AB31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6BD7-7577-4B54-ACB6-38D23DC30B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3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824056-7A12-43AD-99E6-3789DF24A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4560E6-97B0-48DF-81C3-F20A45592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34A2E-B357-4A18-9275-27F3352B0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5EAC3-9F85-40C9-B13F-FD1E7159518A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F3A52-0AF7-454E-9548-6121771EC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07AA07-CA84-4459-A655-FEC76568B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56BD7-7577-4B54-ACB6-38D23DC30B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3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7E6DA-AFFD-47B8-921B-D4069EFC1A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최대우도법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36DF4F-635C-4215-9F07-CA02EA2E3C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68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CAFD9-4178-4E71-89BC-C7A3B10D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BD9F252-67FD-42AB-9F67-7567CBE236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모수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2000" dirty="0"/>
                  <a:t> 의존하는 </a:t>
                </a:r>
                <a:r>
                  <a:rPr lang="en-US" altLang="ko-KR" sz="2000" dirty="0"/>
                  <a:t>pdf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ko-KR" altLang="en-US" sz="2000" dirty="0"/>
                  <a:t>를 갖는 </a:t>
                </a:r>
                <a:r>
                  <a:rPr lang="en-US" altLang="ko-KR" sz="2000" dirty="0"/>
                  <a:t>X</a:t>
                </a:r>
                <a:r>
                  <a:rPr lang="ko-KR" altLang="en-US" sz="2000" dirty="0"/>
                  <a:t>가 존재할 때</a:t>
                </a:r>
                <a:r>
                  <a:rPr lang="en-US" altLang="ko-KR" sz="2000" dirty="0"/>
                  <a:t>, </a:t>
                </a:r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X</a:t>
                </a:r>
                <a:r>
                  <a:rPr lang="ko-KR" altLang="en-US" sz="2000" dirty="0"/>
                  <a:t>에서 추출한 확률표본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이 각각 </a:t>
                </a:r>
                <a:r>
                  <a:rPr lang="en-US" altLang="ko-KR" sz="2000" dirty="0"/>
                  <a:t>pdf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를</a:t>
                </a:r>
                <a:r>
                  <a:rPr lang="ko-KR" altLang="en-US" sz="2000" dirty="0"/>
                  <a:t> 가진다고 한다면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>
                    <a:solidFill>
                      <a:srgbClr val="FF0000"/>
                    </a:solidFill>
                  </a:rPr>
                  <a:t>우도 함수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begChr m:val="|"/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ko-KR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nary>
                  </m:oMath>
                </a14:m>
                <a:r>
                  <a:rPr lang="ko-KR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2000" dirty="0"/>
                  <a:t>라고 정의할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이를 </a:t>
                </a:r>
                <a:r>
                  <a:rPr lang="ko-KR" altLang="en-US" sz="2000" dirty="0" err="1"/>
                  <a:t>최대화시키는</a:t>
                </a:r>
                <a:r>
                  <a:rPr lang="ko-KR" altLang="en-US" sz="2000" dirty="0"/>
                  <a:t> 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begChr m:val="|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altLang="ko-KR" sz="2000" b="0" dirty="0"/>
                </a:br>
                <a:r>
                  <a:rPr lang="ko-KR" altLang="en-US" sz="2000" b="0" dirty="0"/>
                  <a:t>를 최대우도법 이라고 한다</a:t>
                </a:r>
                <a:r>
                  <a:rPr lang="en-US" altLang="ko-KR" sz="2000" b="0" dirty="0"/>
                  <a:t>.</a:t>
                </a:r>
              </a:p>
              <a:p>
                <a:pPr marL="0" indent="0">
                  <a:buNone/>
                </a:pPr>
                <a:endParaRPr lang="en-US" altLang="ko-KR" sz="2000" b="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BD9F252-67FD-42AB-9F67-7567CBE236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2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C5E4F-82AE-4F66-99C8-3A48E6C4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461039A-3501-4593-A62F-C3D6A5BDF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200" dirty="0" err="1"/>
                  <a:t>최대우도추정량의</a:t>
                </a:r>
                <a:r>
                  <a:rPr lang="ko-KR" altLang="en-US" sz="2200" dirty="0"/>
                  <a:t> 계산 방법</a:t>
                </a:r>
                <a:endParaRPr lang="en-US" altLang="ko-KR" sz="2200" dirty="0"/>
              </a:p>
              <a:p>
                <a:pPr marL="0" indent="0">
                  <a:buNone/>
                </a:pPr>
                <a:r>
                  <a:rPr lang="en-US" altLang="ko-KR" sz="2200" dirty="0"/>
                  <a:t>1. </a:t>
                </a:r>
                <a:r>
                  <a:rPr lang="ko-KR" altLang="en-US" sz="2200" dirty="0"/>
                  <a:t>계산의 편의성을 위해 </a:t>
                </a:r>
                <a:r>
                  <a:rPr lang="ko-KR" altLang="en-US" sz="2200" dirty="0" err="1"/>
                  <a:t>우도함수에</a:t>
                </a:r>
                <a:r>
                  <a:rPr lang="ko-KR" altLang="en-US" sz="2200" dirty="0"/>
                  <a:t> </a:t>
                </a:r>
                <a:r>
                  <a:rPr lang="en-US" altLang="ko-KR" sz="2200" dirty="0"/>
                  <a:t>Log</a:t>
                </a:r>
                <a:r>
                  <a:rPr lang="ko-KR" altLang="en-US" sz="2200" dirty="0"/>
                  <a:t>를 씌운 </a:t>
                </a:r>
                <a:r>
                  <a:rPr lang="ko-KR" altLang="en-US" sz="2200" dirty="0" err="1"/>
                  <a:t>로그우도함수를</a:t>
                </a:r>
                <a:r>
                  <a:rPr lang="ko-KR" altLang="en-US" sz="2200" dirty="0"/>
                  <a:t> 정의한다</a:t>
                </a:r>
                <a:r>
                  <a:rPr lang="en-US" altLang="ko-KR" sz="2200" dirty="0"/>
                  <a:t>.</a:t>
                </a:r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22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ko-KR" sz="2200" dirty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begChr m:val="|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sz="22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220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∏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nary>
                    <m:r>
                      <a:rPr lang="en-US" altLang="ko-KR" sz="2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200" dirty="0"/>
                  <a:t> </a:t>
                </a:r>
                <a:br>
                  <a:rPr lang="en-US" altLang="ko-KR" sz="2200" dirty="0"/>
                </a:br>
                <a:r>
                  <a:rPr lang="en-US" altLang="ko-KR" sz="22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US" altLang="ko-K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ko-K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</m:nary>
                    <m:r>
                      <a:rPr lang="en-US" altLang="ko-KR" sz="22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ko-KR" sz="2200" dirty="0">
                    <a:solidFill>
                      <a:srgbClr val="FF0000"/>
                    </a:solidFill>
                  </a:rPr>
                  <a:t>]}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22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200" dirty="0">
                    <a:solidFill>
                      <a:srgbClr val="FF0000"/>
                    </a:solidFill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ko-KR" sz="22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ko-KR" sz="2200" dirty="0">
                    <a:solidFill>
                      <a:srgbClr val="FF0000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22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sz="2200" dirty="0">
                  <a:solidFill>
                    <a:srgbClr val="FF0000"/>
                  </a:solidFill>
                </a:endParaRPr>
              </a:p>
              <a:p>
                <a:pPr marL="514350" indent="-514350">
                  <a:buAutoNum type="arabicParenR"/>
                </a:pPr>
                <a:endParaRPr lang="en-US" altLang="ko-KR" sz="22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ko-KR" sz="2200" dirty="0"/>
                  <a:t>2.  </a:t>
                </a:r>
                <a:r>
                  <a:rPr lang="ko-KR" altLang="en-US" sz="2200" dirty="0"/>
                  <a:t>안장점이 없는 함수의 경우 함수의 </a:t>
                </a:r>
                <a:r>
                  <a:rPr lang="ko-KR" altLang="en-US" sz="2200" dirty="0" err="1"/>
                  <a:t>미분값</a:t>
                </a:r>
                <a:r>
                  <a:rPr lang="ko-KR" altLang="en-US" sz="2200" dirty="0"/>
                  <a:t> </a:t>
                </a:r>
                <a:r>
                  <a:rPr lang="en-US" altLang="ko-KR" sz="2200" dirty="0"/>
                  <a:t>= 0</a:t>
                </a:r>
                <a:r>
                  <a:rPr lang="ko-KR" altLang="en-US" sz="2200" dirty="0"/>
                  <a:t>인 지점에서 최대</a:t>
                </a:r>
                <a:r>
                  <a:rPr lang="en-US" altLang="ko-KR" sz="2200" dirty="0"/>
                  <a:t>/</a:t>
                </a:r>
                <a:r>
                  <a:rPr lang="ko-KR" altLang="en-US" sz="2200" dirty="0"/>
                  <a:t>최솟값을 가진다</a:t>
                </a:r>
                <a:r>
                  <a:rPr lang="en-US" altLang="ko-KR" sz="2200" dirty="0"/>
                  <a:t>.</a:t>
                </a:r>
              </a:p>
              <a:p>
                <a:pPr marL="514350" indent="-514350">
                  <a:buAutoNum type="arabicParenR"/>
                </a:pPr>
                <a:r>
                  <a:rPr lang="ko-KR" altLang="en-US" sz="2200" dirty="0"/>
                  <a:t>즉</a:t>
                </a:r>
                <a:r>
                  <a:rPr lang="en-US" altLang="ko-KR" sz="2200" dirty="0"/>
                  <a:t>, </a:t>
                </a:r>
                <a:r>
                  <a:rPr lang="ko-KR" altLang="en-US" sz="2200" dirty="0" err="1"/>
                  <a:t>우도함수를</a:t>
                </a:r>
                <a:r>
                  <a:rPr lang="ko-KR" altLang="en-US" sz="2200" dirty="0"/>
                  <a:t> </a:t>
                </a:r>
                <a:r>
                  <a:rPr lang="ko-KR" altLang="en-US" sz="2200" dirty="0" err="1"/>
                  <a:t>모수로</a:t>
                </a:r>
                <a:r>
                  <a:rPr lang="ko-KR" altLang="en-US" sz="2200" dirty="0"/>
                  <a:t> 미분하고</a:t>
                </a:r>
                <a:r>
                  <a:rPr lang="en-US" altLang="ko-KR" sz="2200" dirty="0"/>
                  <a:t>, </a:t>
                </a:r>
                <a:r>
                  <a:rPr lang="ko-KR" altLang="en-US" sz="2200" dirty="0"/>
                  <a:t>이를 </a:t>
                </a:r>
                <a:r>
                  <a:rPr lang="en-US" altLang="ko-KR" sz="2200" dirty="0"/>
                  <a:t>0</a:t>
                </a:r>
                <a:r>
                  <a:rPr lang="ko-KR" altLang="en-US" sz="2200" dirty="0"/>
                  <a:t>으로 둔 방정식을 풀면 최댓값을 구할 수 있다</a:t>
                </a:r>
                <a:r>
                  <a:rPr lang="en-US" altLang="ko-KR" sz="2200" dirty="0"/>
                  <a:t>.</a:t>
                </a:r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200" dirty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en-US" altLang="ko-KR" sz="2200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endChr m:val="]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begChr m:val="|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20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altLang="ko-KR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altLang="ko-KR" sz="2200" dirty="0"/>
                  <a:t> = 0</a:t>
                </a:r>
                <a:r>
                  <a:rPr lang="ko-KR" altLang="en-US" sz="2200" dirty="0"/>
                  <a:t>으로 두고</a:t>
                </a:r>
                <a:r>
                  <a:rPr lang="en-US" altLang="ko-KR" sz="2200" dirty="0"/>
                  <a:t>, </a:t>
                </a:r>
                <a:r>
                  <a:rPr lang="ko-KR" altLang="en-US" sz="2200" dirty="0"/>
                  <a:t>이 결과물을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200" dirty="0"/>
                  <a:t>에 대한 식으로 정리한다</a:t>
                </a:r>
                <a:r>
                  <a:rPr lang="en-US" altLang="ko-KR" sz="2200" dirty="0"/>
                  <a:t>.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461039A-3501-4593-A62F-C3D6A5BDF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5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0169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3ADCB-44C2-437A-B2F4-C9B99C469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A8CDF44-45B1-4C14-84DD-4D22898AC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최대우도법의 증명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정칙조건을 우선 정의하면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 err="1"/>
                  <a:t>모수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2000" dirty="0"/>
                  <a:t> 따라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는 명확히 구분된다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즉 </a:t>
                </a:r>
                <a:r>
                  <a:rPr lang="en-US" altLang="ko-KR" sz="2000" dirty="0"/>
                  <a:t>pdf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ko-KR" sz="20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|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ko-KR" sz="20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|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ko-KR" altLang="en-US" sz="2000" dirty="0"/>
                  <a:t> 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=1,2,3,…,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ko-KR" altLang="en-US" sz="2000" dirty="0"/>
                  <a:t> 모두 공통 범위를 갖는다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𝛺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 내부에 있는 점이다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A8CDF44-45B1-4C14-84DD-4D22898AC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3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8619F-1902-4423-8DEC-CC53DCFB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E87A8BD-79EB-4EF6-B806-9E61DB6EDD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ko-KR" altLang="en-US" sz="2000" dirty="0"/>
                  <a:t>최대우도법의 증명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를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의 </a:t>
                </a:r>
                <a:r>
                  <a:rPr lang="ko-KR" altLang="en-US" sz="2000" dirty="0" err="1"/>
                  <a:t>참모수라고</a:t>
                </a:r>
                <a:r>
                  <a:rPr lang="ko-KR" altLang="en-US" sz="2000" dirty="0"/>
                  <a:t> 가정할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ko-KR" sz="200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ko-KR" sz="200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begChr m:val="|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ko-KR" altLang="en-US" sz="2000" dirty="0"/>
                          <m:t> 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ko-KR" sz="20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begChr m:val="|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m:rPr>
                        <m:nor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 = 1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위 부등식에서 </a:t>
                </a:r>
                <a:r>
                  <a:rPr lang="en-US" altLang="ko-KR" sz="2000" dirty="0"/>
                  <a:t>Log</a:t>
                </a:r>
                <a:r>
                  <a:rPr lang="ko-KR" altLang="en-US" sz="2000" dirty="0"/>
                  <a:t>를 취하면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i="0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ko-KR" sz="200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ko-KR" sz="200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ko-KR" sz="2000" smtClean="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begChr m:val="|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</m:nary>
                    <m:r>
                      <a:rPr lang="en-US" altLang="ko-KR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</a:rPr>
                  <a:t>]} &gt;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</m:nary>
                    <m:r>
                      <a:rPr lang="en-US" altLang="ko-KR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</a:rPr>
                  <a:t>]} ,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altLang="ko-KR" sz="2000" b="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br>
                  <a:rPr lang="en-US" altLang="ko-KR" sz="2000" b="0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</m:nary>
                      <m:r>
                        <a:rPr lang="en-US" altLang="ko-KR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altLang="ko-KR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ko-KR" altLang="en-US" sz="20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m:t>}</m:t>
                      </m:r>
                      <m:r>
                        <m:rPr>
                          <m:nor/>
                        </m:rPr>
                        <a:rPr lang="en-US" altLang="ko-KR" sz="2000" b="0" i="0" dirty="0" smtClean="0">
                          <a:solidFill>
                            <a:schemeClr val="tx1"/>
                          </a:solidFill>
                        </a:rPr>
                        <m:t> &lt; 0</m:t>
                      </m:r>
                    </m:oMath>
                  </m:oMathPara>
                </a14:m>
                <a:endParaRPr lang="en-US" altLang="ko-KR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-log(x) </a:t>
                </a:r>
                <a:r>
                  <a:rPr lang="ko-KR" altLang="en-US" sz="2000" dirty="0"/>
                  <a:t>는 단조 블록</a:t>
                </a:r>
                <a:r>
                  <a:rPr lang="en-US" altLang="ko-KR" sz="2000" dirty="0"/>
                  <a:t>(Convex) </a:t>
                </a:r>
                <a:r>
                  <a:rPr lang="ko-KR" altLang="en-US" sz="2000" dirty="0"/>
                  <a:t>함수이므로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대수의 법칙과 </a:t>
                </a:r>
                <a:r>
                  <a:rPr lang="ko-KR" altLang="en-US" sz="2000" dirty="0" err="1"/>
                  <a:t>젠센</a:t>
                </a:r>
                <a:r>
                  <a:rPr lang="ko-KR" altLang="en-US" sz="2000" dirty="0"/>
                  <a:t> 부등식을 활용하면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</m:nary>
                    <m:r>
                      <a:rPr lang="en-US" altLang="ko-KR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altLang="ko-K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m:rPr>
                        <m:nor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nor/>
                      </m:rPr>
                      <a:rPr lang="en-US" altLang="ko-KR" sz="2000" dirty="0" smtClean="0">
                        <a:solidFill>
                          <a:schemeClr val="tx1"/>
                        </a:solidFill>
                      </a:rPr>
                      <m:t>}</m:t>
                    </m:r>
                    <m:r>
                      <m:rPr>
                        <m:nor/>
                      </m:rPr>
                      <a:rPr lang="en-US" altLang="ko-KR" sz="2000" b="0" i="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</a:rPr>
                      <m:t>→</m:t>
                    </m:r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ko-KR" sz="2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altLang="ko-K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m:rPr>
                        <m:nor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</a:rPr>
                  <a:t>] </a:t>
                </a:r>
                <a:r>
                  <a:rPr lang="en-US" altLang="ko-KR" sz="2000" dirty="0">
                    <a:solidFill>
                      <a:srgbClr val="00B050"/>
                    </a:solidFill>
                  </a:rPr>
                  <a:t>(</a:t>
                </a:r>
                <a:r>
                  <a:rPr lang="ko-KR" altLang="en-US" sz="2000" dirty="0">
                    <a:solidFill>
                      <a:srgbClr val="00B050"/>
                    </a:solidFill>
                  </a:rPr>
                  <a:t>대수의 법칙</a:t>
                </a:r>
                <a:r>
                  <a:rPr lang="en-US" altLang="ko-KR" sz="2000" dirty="0">
                    <a:solidFill>
                      <a:srgbClr val="00B050"/>
                    </a:solidFill>
                  </a:rPr>
                  <a:t>)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ko-KR" sz="2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altLang="ko-K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m:rPr>
                        <m:nor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</a:rPr>
                  <a:t>]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[⁡</m:t>
                    </m:r>
                    <m:f>
                      <m:fPr>
                        <m:ctrlPr>
                          <a:rPr lang="en-US" altLang="ko-K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m:rPr>
                        <m:nor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2000" dirty="0">
                    <a:solidFill>
                      <a:srgbClr val="00B050"/>
                    </a:solidFill>
                  </a:rPr>
                  <a:t>(</a:t>
                </a:r>
                <a:r>
                  <a:rPr lang="ko-KR" altLang="en-US" sz="2000" dirty="0" err="1">
                    <a:solidFill>
                      <a:srgbClr val="00B050"/>
                    </a:solidFill>
                  </a:rPr>
                  <a:t>젠센</a:t>
                </a:r>
                <a:r>
                  <a:rPr lang="ko-KR" altLang="en-US" sz="2000" dirty="0">
                    <a:solidFill>
                      <a:srgbClr val="00B050"/>
                    </a:solidFill>
                  </a:rPr>
                  <a:t> 부등식</a:t>
                </a:r>
                <a:r>
                  <a:rPr lang="en-US" altLang="ko-KR" sz="2000" dirty="0">
                    <a:solidFill>
                      <a:srgbClr val="00B050"/>
                    </a:solidFill>
                  </a:rPr>
                  <a:t>)</a:t>
                </a:r>
                <a:br>
                  <a:rPr lang="en-US" altLang="ko-KR" sz="2000" dirty="0">
                    <a:solidFill>
                      <a:srgbClr val="00B050"/>
                    </a:solidFill>
                  </a:rPr>
                </a:br>
                <a:endParaRPr lang="en-US" altLang="ko-KR" sz="20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altLang="ko-KR" sz="2000" dirty="0">
                    <a:solidFill>
                      <a:schemeClr val="tx1"/>
                    </a:solidFill>
                  </a:rPr>
                  <a:t>(3) </a:t>
                </a:r>
                <a:r>
                  <a:rPr lang="ko-KR" altLang="en-US" sz="2000" dirty="0">
                    <a:solidFill>
                      <a:schemeClr val="tx1"/>
                    </a:solidFill>
                  </a:rPr>
                  <a:t>그런데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[⁡</m:t>
                    </m:r>
                    <m:f>
                      <m:fPr>
                        <m:ctrlPr>
                          <a:rPr lang="en-US" altLang="ko-K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m:rPr>
                        <m:nor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altLang="ko-KR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[⁡</m:t>
                        </m:r>
                        <m:f>
                          <m:fPr>
                            <m:ctrlPr>
                              <a:rPr lang="en-US" altLang="ko-KR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m:rPr>
                            <m:nor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ko-KR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altLang="ko-KR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nary>
                    <m:sSub>
                      <m:sSubPr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=1</a:t>
                </a:r>
              </a:p>
              <a:p>
                <a:pPr marL="0" indent="0">
                  <a:buNone/>
                </a:pPr>
                <a:r>
                  <a:rPr lang="en-US" altLang="ko-KR" sz="2000" b="0" dirty="0">
                    <a:solidFill>
                      <a:schemeClr val="tx1"/>
                    </a:solidFill>
                  </a:rPr>
                  <a:t>(4)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[⁡</m:t>
                    </m:r>
                    <m:f>
                      <m:fPr>
                        <m:ctrlPr>
                          <a:rPr lang="en-US" altLang="ko-K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m:rPr>
                        <m:nor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altLang="ko-KR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ko-KR" altLang="en-US" sz="2000" dirty="0"/>
                  <a:t>이므로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</m:nary>
                    <m:r>
                      <a:rPr lang="en-US" altLang="ko-KR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altLang="ko-K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m:rPr>
                        <m:nor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nor/>
                      </m:rPr>
                      <a:rPr lang="en-US" altLang="ko-KR" sz="2000" dirty="0" smtClean="0">
                        <a:solidFill>
                          <a:schemeClr val="tx1"/>
                        </a:solidFill>
                      </a:rPr>
                      <m:t>}</m:t>
                    </m:r>
                    <m:r>
                      <m:rPr>
                        <m:nor/>
                      </m:rPr>
                      <a:rPr lang="en-US" altLang="ko-KR" sz="2000" b="0" i="0" dirty="0" smtClean="0">
                        <a:solidFill>
                          <a:schemeClr val="tx1"/>
                        </a:solidFill>
                      </a:rPr>
                      <m:t> &lt; 0</m:t>
                    </m:r>
                  </m:oMath>
                </a14:m>
                <a:r>
                  <a:rPr lang="ko-KR" altLang="en-US" sz="2000" dirty="0"/>
                  <a:t> 은 참이다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/>
                  <a:t>따라서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i="0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ko-KR" sz="200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ko-KR" sz="200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ko-KR" sz="2000" smtClean="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begChr m:val="|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는 참이고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ko-KR" sz="200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ko-KR" sz="200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begChr m:val="|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ko-KR" altLang="en-US" sz="2000" dirty="0"/>
                          <m:t> 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ko-KR" sz="20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begChr m:val="|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m:rPr>
                        <m:nor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 = 1  </a:t>
                </a:r>
                <a:r>
                  <a:rPr lang="ko-KR" altLang="en-US" sz="2000" dirty="0"/>
                  <a:t>도 참이다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E87A8BD-79EB-4EF6-B806-9E61DB6ED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 t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97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1EF14-6034-434D-B2B2-4DC8DA5F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5094C5B-8AE4-4DBC-BE84-45546098DF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최대우도추정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을 </a:t>
                </a:r>
                <a:r>
                  <a:rPr lang="en-US" altLang="ko-KR" sz="1500" dirty="0"/>
                  <a:t>pdf </a:t>
                </a:r>
                <a14:m>
                  <m:oMath xmlns:m="http://schemas.openxmlformats.org/officeDocument/2006/math">
                    <m:r>
                      <a:rPr lang="en-US" altLang="ko-KR" sz="15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1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ko-KR" altLang="en-US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1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5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sz="15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5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ko-KR" sz="15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5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5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ko-KR" sz="15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15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15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&lt;∞,−∞</m:t>
                            </m:r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ko-KR" altLang="en-US" sz="15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n-US" altLang="ko-KR" sz="1500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sz="1500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ko-KR" sz="1500" i="1">
                                <a:latin typeface="Cambria Math" panose="02040503050406030204" pitchFamily="18" charset="0"/>
                              </a:rPr>
                              <m:t>𝑒𝑙𝑠𝑒</m:t>
                            </m:r>
                          </m:e>
                        </m:eqArr>
                      </m:e>
                    </m:d>
                    <m:r>
                      <a:rPr lang="en-US" altLang="ko-KR" sz="15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5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2000" dirty="0"/>
                  <a:t> 따르는 분포에서 추출한 확률표본이라고 하자</a:t>
                </a:r>
                <a:r>
                  <a:rPr lang="en-US" altLang="ko-KR" sz="2000" dirty="0"/>
                  <a:t>. MLE </a:t>
                </a:r>
                <a:r>
                  <a:rPr lang="ko-KR" altLang="en-US" sz="2000" dirty="0" err="1"/>
                  <a:t>추정량을</a:t>
                </a:r>
                <a:r>
                  <a:rPr lang="ko-KR" altLang="en-US" sz="2000" dirty="0"/>
                  <a:t> 구하라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1) </a:t>
                </a:r>
                <a:r>
                  <a:rPr lang="ko-KR" altLang="en-US" sz="2000" dirty="0"/>
                  <a:t>결합 분포의 로그 우도 함수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ko-KR" sz="20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begChr m:val="|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ko-KR" altLang="en-US" sz="2000" dirty="0"/>
                  <a:t> 를 정의하면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ko-KR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로 미분하면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∂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nary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=n</a:t>
                </a:r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n&gt;0 </a:t>
                </a:r>
                <a:r>
                  <a:rPr lang="ko-KR" altLang="en-US" sz="2000" dirty="0"/>
                  <a:t>이므로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함수는 증가 함수이다</a:t>
                </a:r>
                <a:r>
                  <a:rPr lang="en-US" altLang="ko-KR" sz="2000" dirty="0"/>
                  <a:t>. 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nary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=n = 0</a:t>
                </a:r>
                <a:r>
                  <a:rPr lang="ko-KR" altLang="en-US" sz="2000" dirty="0" err="1"/>
                  <a:t>일때</a:t>
                </a:r>
                <a:r>
                  <a:rPr lang="ko-KR" altLang="en-US" sz="2000" dirty="0"/>
                  <a:t> 최댓값을 가지므로</a:t>
                </a:r>
                <a:r>
                  <a:rPr lang="en-US" altLang="ko-KR" sz="2000" dirty="0"/>
                  <a:t>, min(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가 </a:t>
                </a:r>
                <a:r>
                  <a:rPr lang="ko-KR" altLang="en-US" sz="2000" dirty="0" err="1"/>
                  <a:t>최대우도추정량이</a:t>
                </a:r>
                <a:r>
                  <a:rPr lang="ko-KR" altLang="en-US" sz="2000" dirty="0"/>
                  <a:t> 된다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5094C5B-8AE4-4DBC-BE84-45546098DF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4911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259</Words>
  <Application>Microsoft Office PowerPoint</Application>
  <PresentationFormat>와이드스크린</PresentationFormat>
  <Paragraphs>41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최대우도법</vt:lpstr>
      <vt:lpstr>정의</vt:lpstr>
      <vt:lpstr>정의</vt:lpstr>
      <vt:lpstr>정의</vt:lpstr>
      <vt:lpstr>정의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최대우도법</dc:title>
  <dc:creator>Kwon JongIk</dc:creator>
  <cp:lastModifiedBy>Kwon JongIk</cp:lastModifiedBy>
  <cp:revision>7</cp:revision>
  <dcterms:created xsi:type="dcterms:W3CDTF">2019-12-27T07:06:31Z</dcterms:created>
  <dcterms:modified xsi:type="dcterms:W3CDTF">2019-12-27T08:16:03Z</dcterms:modified>
</cp:coreProperties>
</file>