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104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A909C-0062-4DE9-8880-21120E5E4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0B17A2-A981-452F-983C-CD24C9C0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9EF44-5172-49C3-B207-8F22362BF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59923-1507-4509-9251-842826B5C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328DB-B206-499E-89DE-8F7DAE5B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29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9D775-E77D-4971-BAC5-27C64AB5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A7156-E528-42D7-90A3-19C50E715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F664D-87B1-4665-B0C3-DD9EA94C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F2C63-BC02-4387-A52F-D57273B2D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4F384-D5F3-41BE-9390-2FCC323F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15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6FB6E4-80C6-487D-A3BC-58AB84814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F0C9F-E21E-464E-92CF-54D51DC43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CA8D4-E09B-4878-80D4-C131907A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D61-811C-4528-A680-0434B87C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B11D09-B3D0-4DA9-B48D-3E2AF4FC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0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201E9-C7ED-41DA-A3A7-8CC3A577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55D18-6BDF-4E33-9B52-90139EA0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4AC5F-6908-43A7-81B5-501B3A7A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F6AE1E-1A99-4B79-A988-C386FC9F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44F910-00A8-45CA-AE25-4A45FA53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0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31B4D-76C7-4D82-B13A-A5BA1E08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C51CBD-C684-4621-97C5-5DABCCEA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561D6-782C-4D12-A807-305C4452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670ED-A32D-4A53-AFE6-EAD7EC97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33B06-4992-4433-BCFA-2280234F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0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178CD-6E72-44D9-8895-18D503D3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FE267-42FC-4D8A-9701-9CEF040AA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94866-8AB9-4905-B6F1-D97E3BB86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6EC2A8-99C2-4B91-9AD8-8C6E4FF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59FCDE-837C-4E4B-9E2B-DEDF046B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0BAB24-9190-4398-93B8-71F9BF33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0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8D336-AE0E-4318-814F-52B2C870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BCEA2-9449-4BF0-A0DC-395A7183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FFDA6-9282-4DEF-A815-10986D921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8309CF-8836-446D-AA9D-E60EAF650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56E4E5-B4C0-4F88-A09C-12C80AF3B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59FB14-2025-4751-BA61-B2B0737B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EAF9A6-094C-41FA-8C8A-10CB58E8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D53845-0B79-409F-BD6A-396BE020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70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80B5A-68B2-4675-9FE2-74E158C5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F9EF6B-329D-4B43-AB31-41298F06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C929B7-98CD-433E-B7EE-4E4468FC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65D69D-F304-4195-A235-A8BCAD53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7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92CDDF-4E61-4B6E-99F4-26C75590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045E3D-4CB0-4FDC-97E4-CAB1C4A3E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C77151-8709-45C8-9CD4-F6437478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93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C3C3-0BEF-4A35-BB5E-D213A5E9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C98CA-530B-4FBA-B08B-07A107D78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60615-9E09-4142-B344-28785E1EB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3799FF-8BDB-4CD9-99F1-9921CA64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F45A6-A72C-4D20-B0A8-C3B07D16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00474C-7D81-45D5-A1C3-E2FD30D9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3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69431-808F-46EA-B85B-FDFD4A89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7F1B82-6089-4110-A382-3A4C6400A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D79405-79D3-4E1C-85E3-0760DAC02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B365E6-638F-4318-B2AF-96414E80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AD06-E0BA-40FD-9D8F-33F6FDD26F2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4A0FF-FD75-47D5-BD39-E647DEDE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D7D886-D53D-417C-930C-94AEA7D6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30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041F8C-95A2-4661-95A5-CA2E580D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4FBB5-B329-458C-9FAD-7653288F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C8687F-7E32-4136-AABC-BE092F626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AD06-E0BA-40FD-9D8F-33F6FDD26F21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383A0-5CD2-493B-A92F-7E5D3211E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3E9C0-1A81-43B0-9F5C-51C3B9134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AA5D-5E23-4CB8-A6B8-829898AFE9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2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EDFC6-6939-45FE-AF55-C7FF638FFD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체비셰프</a:t>
            </a:r>
            <a:r>
              <a:rPr lang="ko-KR" altLang="en-US" dirty="0"/>
              <a:t> 부등식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5CBC4F-5D48-42BE-BA02-EC10E050F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29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FB8F7-A172-4BFF-924C-089444C0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897CEB-CF28-4147-A3E0-111481AD60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마코프 부등식</a:t>
                </a:r>
                <a:endParaRPr lang="en-US" altLang="ko-KR" sz="2000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pdf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altLang="ko-KR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ko-KR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  <m:d>
                      <m:dPr>
                        <m:ctrlPr>
                          <a:rPr lang="en-US" altLang="ko-KR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altLang="ko-KR" sz="20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ko-KR" sz="2000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ko-KR" sz="20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  <m:d>
                      <m:dPr>
                        <m:ctrlPr>
                          <a:rPr lang="en-US" altLang="ko-KR" sz="20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가 성립된다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&gt;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ko-KR" altLang="en-US" sz="2000" dirty="0"/>
                  <a:t>로 놓아도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라면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므로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이를 다시 정리하면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7897CEB-CF28-4147-A3E0-111481AD6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19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9C676C8-FB3A-4979-9C4E-0266CBAE2286}"/>
              </a:ext>
            </a:extLst>
          </p:cNvPr>
          <p:cNvCxnSpPr/>
          <p:nvPr/>
        </p:nvCxnSpPr>
        <p:spPr>
          <a:xfrm flipV="1">
            <a:off x="7384869" y="4720046"/>
            <a:ext cx="0" cy="1793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57678F-AAAA-4488-9755-4F4D5C37B2F0}"/>
              </a:ext>
            </a:extLst>
          </p:cNvPr>
          <p:cNvCxnSpPr/>
          <p:nvPr/>
        </p:nvCxnSpPr>
        <p:spPr>
          <a:xfrm>
            <a:off x="6096000" y="5965371"/>
            <a:ext cx="31089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9866DBCB-6741-4497-AB77-6CF36D2B9A78}"/>
              </a:ext>
            </a:extLst>
          </p:cNvPr>
          <p:cNvSpPr/>
          <p:nvPr/>
        </p:nvSpPr>
        <p:spPr>
          <a:xfrm>
            <a:off x="6122126" y="4957698"/>
            <a:ext cx="2847703" cy="981548"/>
          </a:xfrm>
          <a:custGeom>
            <a:avLst/>
            <a:gdLst>
              <a:gd name="connsiteX0" fmla="*/ 0 w 2847703"/>
              <a:gd name="connsiteY0" fmla="*/ 903171 h 981548"/>
              <a:gd name="connsiteX1" fmla="*/ 592183 w 2847703"/>
              <a:gd name="connsiteY1" fmla="*/ 755125 h 981548"/>
              <a:gd name="connsiteX2" fmla="*/ 984068 w 2847703"/>
              <a:gd name="connsiteY2" fmla="*/ 145525 h 981548"/>
              <a:gd name="connsiteX3" fmla="*/ 1445623 w 2847703"/>
              <a:gd name="connsiteY3" fmla="*/ 49731 h 981548"/>
              <a:gd name="connsiteX4" fmla="*/ 1846217 w 2847703"/>
              <a:gd name="connsiteY4" fmla="*/ 798668 h 981548"/>
              <a:gd name="connsiteX5" fmla="*/ 2847703 w 2847703"/>
              <a:gd name="connsiteY5" fmla="*/ 981548 h 981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7703" h="981548">
                <a:moveTo>
                  <a:pt x="0" y="903171"/>
                </a:moveTo>
                <a:cubicBezTo>
                  <a:pt x="214086" y="892285"/>
                  <a:pt x="428172" y="881399"/>
                  <a:pt x="592183" y="755125"/>
                </a:cubicBezTo>
                <a:cubicBezTo>
                  <a:pt x="756194" y="628851"/>
                  <a:pt x="841828" y="263091"/>
                  <a:pt x="984068" y="145525"/>
                </a:cubicBezTo>
                <a:cubicBezTo>
                  <a:pt x="1126308" y="27959"/>
                  <a:pt x="1301932" y="-59126"/>
                  <a:pt x="1445623" y="49731"/>
                </a:cubicBezTo>
                <a:cubicBezTo>
                  <a:pt x="1589315" y="158588"/>
                  <a:pt x="1612537" y="643365"/>
                  <a:pt x="1846217" y="798668"/>
                </a:cubicBezTo>
                <a:cubicBezTo>
                  <a:pt x="2079897" y="953971"/>
                  <a:pt x="2709817" y="866885"/>
                  <a:pt x="2847703" y="98154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37A911-35C3-4642-91A9-9E5668DFE71E}"/>
              </a:ext>
            </a:extLst>
          </p:cNvPr>
          <p:cNvCxnSpPr>
            <a:stCxn id="8" idx="1"/>
          </p:cNvCxnSpPr>
          <p:nvPr/>
        </p:nvCxnSpPr>
        <p:spPr>
          <a:xfrm>
            <a:off x="6714309" y="5712823"/>
            <a:ext cx="17417" cy="22642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35AAA27-F82C-4168-B454-604785CEFBF5}"/>
              </a:ext>
            </a:extLst>
          </p:cNvPr>
          <p:cNvCxnSpPr/>
          <p:nvPr/>
        </p:nvCxnSpPr>
        <p:spPr>
          <a:xfrm>
            <a:off x="7897586" y="5738948"/>
            <a:ext cx="17417" cy="226423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783E35C-EED7-4322-8027-ED65109055F8}"/>
              </a:ext>
            </a:extLst>
          </p:cNvPr>
          <p:cNvCxnSpPr/>
          <p:nvPr/>
        </p:nvCxnSpPr>
        <p:spPr>
          <a:xfrm flipH="1">
            <a:off x="7010400" y="5033554"/>
            <a:ext cx="235131" cy="243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6B2A5E1-0884-48CE-8C80-090A0B10776C}"/>
              </a:ext>
            </a:extLst>
          </p:cNvPr>
          <p:cNvCxnSpPr>
            <a:cxnSpLocks/>
          </p:cNvCxnSpPr>
          <p:nvPr/>
        </p:nvCxnSpPr>
        <p:spPr>
          <a:xfrm flipH="1">
            <a:off x="6871062" y="4957698"/>
            <a:ext cx="561705" cy="5573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9A93C2A-AB7F-4F79-99D6-666E0A813248}"/>
              </a:ext>
            </a:extLst>
          </p:cNvPr>
          <p:cNvCxnSpPr>
            <a:cxnSpLocks/>
          </p:cNvCxnSpPr>
          <p:nvPr/>
        </p:nvCxnSpPr>
        <p:spPr>
          <a:xfrm flipH="1">
            <a:off x="6731724" y="4983823"/>
            <a:ext cx="840382" cy="729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603E9EA-2890-4D7F-A2CA-C73399805CCE}"/>
              </a:ext>
            </a:extLst>
          </p:cNvPr>
          <p:cNvCxnSpPr>
            <a:cxnSpLocks/>
          </p:cNvCxnSpPr>
          <p:nvPr/>
        </p:nvCxnSpPr>
        <p:spPr>
          <a:xfrm flipH="1">
            <a:off x="6714309" y="5084723"/>
            <a:ext cx="892632" cy="755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10C9F3-9C68-44ED-9F49-6B93032F60A1}"/>
              </a:ext>
            </a:extLst>
          </p:cNvPr>
          <p:cNvCxnSpPr>
            <a:cxnSpLocks/>
          </p:cNvCxnSpPr>
          <p:nvPr/>
        </p:nvCxnSpPr>
        <p:spPr>
          <a:xfrm flipH="1">
            <a:off x="6795406" y="5181778"/>
            <a:ext cx="892632" cy="755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0097E14-A1C0-4F76-828F-1E50A1801C7B}"/>
              </a:ext>
            </a:extLst>
          </p:cNvPr>
          <p:cNvCxnSpPr>
            <a:cxnSpLocks/>
          </p:cNvCxnSpPr>
          <p:nvPr/>
        </p:nvCxnSpPr>
        <p:spPr>
          <a:xfrm flipH="1">
            <a:off x="6966854" y="5327125"/>
            <a:ext cx="768538" cy="6097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4BFED40-195D-41A6-9EB8-8E2068BBE779}"/>
              </a:ext>
            </a:extLst>
          </p:cNvPr>
          <p:cNvCxnSpPr>
            <a:cxnSpLocks/>
          </p:cNvCxnSpPr>
          <p:nvPr/>
        </p:nvCxnSpPr>
        <p:spPr>
          <a:xfrm flipH="1">
            <a:off x="7191102" y="5451809"/>
            <a:ext cx="598717" cy="485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EBD9A4B-890F-402E-9C9E-AD22A8650C8D}"/>
              </a:ext>
            </a:extLst>
          </p:cNvPr>
          <p:cNvCxnSpPr>
            <a:cxnSpLocks/>
          </p:cNvCxnSpPr>
          <p:nvPr/>
        </p:nvCxnSpPr>
        <p:spPr>
          <a:xfrm flipH="1">
            <a:off x="7432767" y="5610398"/>
            <a:ext cx="417466" cy="3370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EEDDA6C-B1C6-42F1-849A-044F4A827D4D}"/>
              </a:ext>
            </a:extLst>
          </p:cNvPr>
          <p:cNvCxnSpPr>
            <a:cxnSpLocks/>
          </p:cNvCxnSpPr>
          <p:nvPr/>
        </p:nvCxnSpPr>
        <p:spPr>
          <a:xfrm flipH="1">
            <a:off x="7641500" y="5758411"/>
            <a:ext cx="251736" cy="197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40D205-09F0-4C6A-88BB-23686720F3CB}"/>
              </a:ext>
            </a:extLst>
          </p:cNvPr>
          <p:cNvCxnSpPr>
            <a:stCxn id="8" idx="0"/>
          </p:cNvCxnSpPr>
          <p:nvPr/>
        </p:nvCxnSpPr>
        <p:spPr>
          <a:xfrm>
            <a:off x="6122126" y="5860869"/>
            <a:ext cx="200297" cy="104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85EE91B-1196-4827-A243-044B3EFE3D48}"/>
              </a:ext>
            </a:extLst>
          </p:cNvPr>
          <p:cNvCxnSpPr/>
          <p:nvPr/>
        </p:nvCxnSpPr>
        <p:spPr>
          <a:xfrm>
            <a:off x="6268537" y="5826034"/>
            <a:ext cx="200297" cy="104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EACEE18-0DE1-4A4A-8FF3-67CA674BBC74}"/>
              </a:ext>
            </a:extLst>
          </p:cNvPr>
          <p:cNvCxnSpPr/>
          <p:nvPr/>
        </p:nvCxnSpPr>
        <p:spPr>
          <a:xfrm>
            <a:off x="6477681" y="5817324"/>
            <a:ext cx="200297" cy="104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7764756-1D13-4801-9E7A-ED639D3B9930}"/>
              </a:ext>
            </a:extLst>
          </p:cNvPr>
          <p:cNvCxnSpPr>
            <a:cxnSpLocks/>
          </p:cNvCxnSpPr>
          <p:nvPr/>
        </p:nvCxnSpPr>
        <p:spPr>
          <a:xfrm>
            <a:off x="6590759" y="5747657"/>
            <a:ext cx="163823" cy="6531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AB4A5CF-B986-41B3-BE46-A1915547D382}"/>
              </a:ext>
            </a:extLst>
          </p:cNvPr>
          <p:cNvCxnSpPr/>
          <p:nvPr/>
        </p:nvCxnSpPr>
        <p:spPr>
          <a:xfrm>
            <a:off x="7959640" y="5799908"/>
            <a:ext cx="200297" cy="104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ED3FD5E-5C19-460B-AA3B-1C31DB36BAB3}"/>
              </a:ext>
            </a:extLst>
          </p:cNvPr>
          <p:cNvCxnSpPr/>
          <p:nvPr/>
        </p:nvCxnSpPr>
        <p:spPr>
          <a:xfrm>
            <a:off x="8158165" y="5852159"/>
            <a:ext cx="200297" cy="104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20E6F0E-B5C6-4AE5-8B1E-FE5E09185EC0}"/>
              </a:ext>
            </a:extLst>
          </p:cNvPr>
          <p:cNvCxnSpPr/>
          <p:nvPr/>
        </p:nvCxnSpPr>
        <p:spPr>
          <a:xfrm>
            <a:off x="8341181" y="5842977"/>
            <a:ext cx="200297" cy="104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A7DFE1B-8589-456A-871B-A3724E2911FB}"/>
              </a:ext>
            </a:extLst>
          </p:cNvPr>
          <p:cNvCxnSpPr/>
          <p:nvPr/>
        </p:nvCxnSpPr>
        <p:spPr>
          <a:xfrm>
            <a:off x="8490585" y="5851864"/>
            <a:ext cx="200297" cy="104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6F8B0E-FBE3-4EE7-85E0-BD3E1646350B}"/>
              </a:ext>
            </a:extLst>
          </p:cNvPr>
          <p:cNvCxnSpPr/>
          <p:nvPr/>
        </p:nvCxnSpPr>
        <p:spPr>
          <a:xfrm>
            <a:off x="8658770" y="5851864"/>
            <a:ext cx="200297" cy="104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6A8EF6E6-F5A7-490A-BEBA-C49016B9F524}"/>
              </a:ext>
            </a:extLst>
          </p:cNvPr>
          <p:cNvSpPr/>
          <p:nvPr/>
        </p:nvSpPr>
        <p:spPr>
          <a:xfrm rot="19596810">
            <a:off x="7489917" y="5053205"/>
            <a:ext cx="663477" cy="1668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EAA23-8BBC-4F3D-AF32-037A4AE5CE38}"/>
                  </a:ext>
                </a:extLst>
              </p:cNvPr>
              <p:cNvSpPr txBox="1"/>
              <p:nvPr/>
            </p:nvSpPr>
            <p:spPr>
              <a:xfrm>
                <a:off x="8003371" y="4685147"/>
                <a:ext cx="509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EAA23-8BBC-4F3D-AF32-037A4AE5C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371" y="4685147"/>
                <a:ext cx="5098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9E6699D3-9281-49C6-BB15-A189C1173E37}"/>
              </a:ext>
            </a:extLst>
          </p:cNvPr>
          <p:cNvSpPr/>
          <p:nvPr/>
        </p:nvSpPr>
        <p:spPr>
          <a:xfrm rot="19386331">
            <a:off x="8253144" y="5708997"/>
            <a:ext cx="537348" cy="11327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7B5C4A-67A8-4926-AF38-CE85EC1AA862}"/>
              </a:ext>
            </a:extLst>
          </p:cNvPr>
          <p:cNvSpPr txBox="1"/>
          <p:nvPr/>
        </p:nvSpPr>
        <p:spPr>
          <a:xfrm>
            <a:off x="8664639" y="525899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30871-A83D-4387-AD09-A9C2813FA33A}"/>
              </a:ext>
            </a:extLst>
          </p:cNvPr>
          <p:cNvSpPr txBox="1"/>
          <p:nvPr/>
        </p:nvSpPr>
        <p:spPr>
          <a:xfrm>
            <a:off x="6520948" y="594359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-c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03C0A7-64F7-49F7-A6AC-C84727DF1C1B}"/>
              </a:ext>
            </a:extLst>
          </p:cNvPr>
          <p:cNvSpPr txBox="1"/>
          <p:nvPr/>
        </p:nvSpPr>
        <p:spPr>
          <a:xfrm>
            <a:off x="7800438" y="597318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11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D79F9-A23F-4B51-B554-19F6019B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39201E-7A25-4023-887E-718D73516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체비셰프 부등식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마코프</a:t>
                </a:r>
                <a:r>
                  <a:rPr lang="ko-KR" altLang="en-US" sz="2000" dirty="0"/>
                  <a:t> 부등식의 특수한 경우로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평균과 분산의 관계를 다룬다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마코프</a:t>
                </a:r>
                <a:r>
                  <a:rPr lang="ko-KR" altLang="en-US" sz="2000" dirty="0"/>
                  <a:t> 부등식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 이라고 한다면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l-GR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(</a:t>
                </a:r>
                <a:r>
                  <a:rPr lang="ko-KR" altLang="en-US" sz="2000" dirty="0" err="1"/>
                  <a:t>마코프</a:t>
                </a:r>
                <a:r>
                  <a:rPr lang="ko-KR" altLang="en-US" sz="2000" dirty="0"/>
                  <a:t> 부등식의 응용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식을 다시 고치면</a:t>
                </a:r>
                <a:endParaRPr lang="en-US" altLang="ko-K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ko-KR" sz="2000" dirty="0"/>
                        <m:t>(</m:t>
                      </m:r>
                      <m:d>
                        <m:dPr>
                          <m:ctrlPr>
                            <a:rPr lang="ko-KR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ko-KR" sz="2000" b="0" i="0" dirty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ko-KR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el-GR" altLang="ko-KR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b="0" i="0" dirty="0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 err="1"/>
                  <a:t>체비셰프</a:t>
                </a:r>
                <a:r>
                  <a:rPr lang="ko-KR" altLang="en-US" sz="2000" dirty="0"/>
                  <a:t> 부등식을 활용하면 확률변수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평균이 있을 때</a:t>
                </a:r>
                <a:r>
                  <a:rPr lang="en-US" altLang="ko-KR" sz="20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가</a:t>
                </a:r>
                <a:r>
                  <a:rPr lang="en-US" altLang="ko-KR" sz="2000" dirty="0"/>
                  <a:t> K</a:t>
                </a:r>
                <a:r>
                  <a:rPr lang="ko-KR" altLang="en-US" sz="2000" dirty="0"/>
                  <a:t>표준편차보다 작거나 클 확률의 </a:t>
                </a:r>
                <a:r>
                  <a:rPr lang="ko-KR" altLang="en-US" sz="2000" u="sng" dirty="0"/>
                  <a:t>상한을 나타낼 수 있다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739201E-7A25-4023-887E-718D73516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01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93B7F-76D5-4847-9B88-19B902AC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D12E51-8600-4EE6-BEBF-79AE9351C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젠센 부등식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함수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ko-KR" altLang="en-US" sz="2000" dirty="0"/>
                  <a:t>가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 미분 가능한 함수라고 가정하자</a:t>
                </a:r>
                <a:r>
                  <a:rPr lang="en-US" altLang="ko-KR" sz="2000" dirty="0"/>
                  <a:t>.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i="1" dirty="0">
                    <a:latin typeface="Cambria Math" panose="02040503050406030204" pitchFamily="18" charset="0"/>
                  </a:rPr>
                  <a:t>1) 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2000" dirty="0"/>
                  <a:t>에 대하여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차까지 테일러 전개하면</a:t>
                </a:r>
                <a:r>
                  <a:rPr lang="en-US" altLang="ko-KR" sz="2000" dirty="0"/>
                  <a:t>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m:rPr>
                        <m:nor/>
                      </m:rPr>
                      <a:rPr lang="en-US" altLang="ko-KR" sz="2000" dirty="0"/>
                      <m:t>x</m:t>
                    </m:r>
                    <m:r>
                      <m:rPr>
                        <m:nor/>
                      </m:rPr>
                      <a:rPr lang="en-US" altLang="ko-KR" sz="2000" dirty="0"/>
                      <m:t>)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'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(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x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-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''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a</m:t>
                    </m:r>
                    <m:r>
                      <m:rPr>
                        <m:nor/>
                      </m:rPr>
                      <a:rPr lang="en-US" altLang="ko-KR" sz="2000" dirty="0" smtClean="0"/>
                      <m:t>)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ko-KR" sz="2000">
                        <a:latin typeface="Cambria Math" panose="02040503050406030204" pitchFamily="18" charset="0"/>
                      </a:rPr>
                      <m:t>′′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m:rPr>
                        <m:nor/>
                      </m:rPr>
                      <a:rPr lang="en-US" altLang="ko-KR" sz="2000" dirty="0"/>
                      <m:t>a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는 음이 아니므로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항을 제거하면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m:rPr>
                        <m:nor/>
                      </m:rPr>
                      <a:rPr lang="en-US" altLang="ko-KR" sz="2000" dirty="0"/>
                      <m:t>x</m:t>
                    </m:r>
                    <m:r>
                      <m:rPr>
                        <m:nor/>
                      </m:rPr>
                      <a:rPr lang="en-US" altLang="ko-KR" sz="2000" dirty="0"/>
                      <m:t>)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ko-KR" sz="2000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m:rPr>
                        <m:nor/>
                      </m:rPr>
                      <a:rPr lang="en-US" altLang="ko-KR" sz="2000" dirty="0"/>
                      <m:t>x</m:t>
                    </m:r>
                    <m:r>
                      <m:rPr>
                        <m:nor/>
                      </m:rPr>
                      <a:rPr lang="en-US" altLang="ko-KR" sz="2000" dirty="0"/>
                      <m:t>−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양변에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취하면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m:rPr>
                        <m:nor/>
                      </m:rPr>
                      <a:rPr lang="en-US" altLang="ko-KR" sz="2000" dirty="0"/>
                      <m:t>x</m:t>
                    </m:r>
                    <m:r>
                      <m:rPr>
                        <m:nor/>
                      </m:rPr>
                      <a:rPr lang="en-US" altLang="ko-KR" sz="2000" dirty="0"/>
                      <m:t>)]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[∅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ko-KR" sz="2000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000" dirty="0"/>
                      <m:t>)(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X</m:t>
                    </m:r>
                    <m:r>
                      <m:rPr>
                        <m:nor/>
                      </m:rPr>
                      <a:rPr lang="en-US" altLang="ko-KR" sz="2000" dirty="0"/>
                      <m:t>−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]</m:t>
                    </m:r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m:rPr>
                        <m:nor/>
                      </m:rPr>
                      <a:rPr lang="en-US" altLang="ko-KR" sz="2000" dirty="0"/>
                      <m:t>x</m:t>
                    </m:r>
                    <m:r>
                      <m:rPr>
                        <m:nor/>
                      </m:rPr>
                      <a:rPr lang="en-US" altLang="ko-KR" sz="2000" dirty="0"/>
                      <m:t>)] &gt; 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E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]</m:t>
                    </m:r>
                    <m:r>
                      <a:rPr lang="en-US" altLang="ko-KR" sz="2000" b="0" i="1" dirty="0" smtClean="0"/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</a:rPr>
                      <m:t>)] 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&gt;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∅</m:t>
                    </m:r>
                    <m:r>
                      <m:rPr>
                        <m:nor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</a:rPr>
                      <m:t>)</m:t>
                    </m:r>
                    <m:r>
                      <m:rPr>
                        <m:nor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</a:rPr>
                      <m:t>]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6D12E51-8600-4EE6-BEBF-79AE9351C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054298B-AFC2-44A3-A44D-8222B6BB64F9}"/>
              </a:ext>
            </a:extLst>
          </p:cNvPr>
          <p:cNvCxnSpPr/>
          <p:nvPr/>
        </p:nvCxnSpPr>
        <p:spPr>
          <a:xfrm flipV="1">
            <a:off x="3500846" y="5277394"/>
            <a:ext cx="1158240" cy="313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61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805C5-0E96-42E7-AD0A-3ADAD7AF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2E0205-9FB0-40E5-A8A9-FC6F774C5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ko-KR" sz="2000" dirty="0"/>
                  <a:t>X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이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기댓값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때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표준편차보다 클 확률은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−0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2000" dirty="0"/>
                  <a:t>0.444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구간의 실제 확률을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  <m:aln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brk/>
                            <m:aln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≈0.134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F2E0205-9FB0-40E5-A8A9-FC6F774C5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7C7EE4-B8B4-41DC-B210-9FFDB6501281}"/>
              </a:ext>
            </a:extLst>
          </p:cNvPr>
          <p:cNvCxnSpPr/>
          <p:nvPr/>
        </p:nvCxnSpPr>
        <p:spPr>
          <a:xfrm>
            <a:off x="3030583" y="2020389"/>
            <a:ext cx="38317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857D9DA-BAB2-49DA-8C5C-F6B361C24C97}"/>
              </a:ext>
            </a:extLst>
          </p:cNvPr>
          <p:cNvCxnSpPr>
            <a:cxnSpLocks/>
          </p:cNvCxnSpPr>
          <p:nvPr/>
        </p:nvCxnSpPr>
        <p:spPr>
          <a:xfrm>
            <a:off x="3213463" y="2020389"/>
            <a:ext cx="8708" cy="600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DBD97F8-4BCF-4415-A4BE-F41FD8A7F2DB}"/>
              </a:ext>
            </a:extLst>
          </p:cNvPr>
          <p:cNvCxnSpPr>
            <a:cxnSpLocks/>
          </p:cNvCxnSpPr>
          <p:nvPr/>
        </p:nvCxnSpPr>
        <p:spPr>
          <a:xfrm>
            <a:off x="3213463" y="2603863"/>
            <a:ext cx="2002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F08C80-5DB7-4275-AFD1-F24CDD05728A}"/>
                  </a:ext>
                </a:extLst>
              </p:cNvPr>
              <p:cNvSpPr txBox="1"/>
              <p:nvPr/>
            </p:nvSpPr>
            <p:spPr>
              <a:xfrm>
                <a:off x="3495566" y="1787616"/>
                <a:ext cx="572657" cy="501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F08C80-5DB7-4275-AFD1-F24CDD057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566" y="1787616"/>
                <a:ext cx="572657" cy="501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295FD7-0EBB-403F-ACF0-15222BA93957}"/>
                  </a:ext>
                </a:extLst>
              </p:cNvPr>
              <p:cNvSpPr txBox="1"/>
              <p:nvPr/>
            </p:nvSpPr>
            <p:spPr>
              <a:xfrm>
                <a:off x="4150029" y="1787616"/>
                <a:ext cx="140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295FD7-0EBB-403F-ACF0-15222BA9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029" y="1787616"/>
                <a:ext cx="14077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FD24946-B35A-4045-81FE-C31150EBDFFE}"/>
              </a:ext>
            </a:extLst>
          </p:cNvPr>
          <p:cNvSpPr txBox="1"/>
          <p:nvPr/>
        </p:nvSpPr>
        <p:spPr>
          <a:xfrm>
            <a:off x="3582697" y="24236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17430E-9BEA-4946-9082-0A4B38B17DD4}"/>
                  </a:ext>
                </a:extLst>
              </p:cNvPr>
              <p:cNvSpPr txBox="1"/>
              <p:nvPr/>
            </p:nvSpPr>
            <p:spPr>
              <a:xfrm>
                <a:off x="4405545" y="2419197"/>
                <a:ext cx="678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17430E-9BEA-4946-9082-0A4B38B17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545" y="2419197"/>
                <a:ext cx="6786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07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416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체비셰프 부등식</vt:lpstr>
      <vt:lpstr>정의</vt:lpstr>
      <vt:lpstr>정의 </vt:lpstr>
      <vt:lpstr>정의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체비셰프 부등식과  젠센 부등식</dc:title>
  <dc:creator>Kwon JongIk</dc:creator>
  <cp:lastModifiedBy>Kwon JongIk</cp:lastModifiedBy>
  <cp:revision>9</cp:revision>
  <dcterms:created xsi:type="dcterms:W3CDTF">2019-12-23T07:54:46Z</dcterms:created>
  <dcterms:modified xsi:type="dcterms:W3CDTF">2019-12-27T07:59:19Z</dcterms:modified>
</cp:coreProperties>
</file>