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on JongIk" initials="KJ" lastIdx="1" clrIdx="0">
    <p:extLst>
      <p:ext uri="{19B8F6BF-5375-455C-9EA6-DF929625EA0E}">
        <p15:presenceInfo xmlns:p15="http://schemas.microsoft.com/office/powerpoint/2012/main" userId="d284bc3b9b7d66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84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679E0-84AE-4759-972C-33546414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C269A-11BF-4898-B67F-5F8E39E5C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0499A-3C96-4E54-BC69-53792EEB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5AC16-D83A-4A2E-978C-7962FEFB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7B65D-3888-4568-BF77-742F25C3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8FB67-6235-4F92-8ED4-F759C412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5FFFB-4192-4F07-AD03-BC94A8D02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645E-B419-419F-977E-B2779760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D727F-AB84-4D6E-BE40-F1F73B1F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768C4-77BC-486F-AECD-7195B44B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EF3CA9-5AFB-4634-A7B1-C2AE0069F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B7946-DBFA-42DF-8F54-440A2E9E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5692E-2F06-4611-8756-FDD561F2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04959-D49D-4B50-A308-F123B051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2B05F-EB0F-49D6-956D-1B55BEF3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0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6DCA-5581-4F06-A406-4CFCB387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8D177-6227-4844-A775-F06DABEA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C52DE-10CE-4914-B5DE-D243F318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4812E-590C-4C2C-82F1-15439C71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FBE83-AA35-4A68-867A-78DA245C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7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A22EA-FB47-40C4-876D-C125BE30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5DC56-A67A-48EC-BDC7-76A8D17B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165FD-9986-4360-A6A0-99BBFE10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1260F-88E4-44CD-8DE7-7AD1BA14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F637F-29D5-4F7F-977B-5486F2AD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50D12-11EE-4C97-B0D9-18F40DC1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B3884-C637-4AC1-9E8B-15F5293A3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9617AB-1BE6-4D83-AB6D-6712DFCE0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5E5B4-E76D-4829-9899-E22478DB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A72FE-068F-4EC5-BCE6-152A9A41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18C56-99CE-4461-8F37-1CB958BD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5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E8508-FE62-4EB3-8BF0-D0E9FF5B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0E624-AB1E-4BA4-AA74-3FD96DA57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692D95-4CAF-4A6E-9752-ACA1E099B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01A6C-9188-44BC-BC24-D742CA451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ECF998-CCCC-47E0-831F-F6B1A2303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3866AF-6236-47A2-B1A9-A376D11C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A8DED6-DEAC-4C0E-B47D-6F2F339B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7A9F4A-E886-4E67-96A7-2DA97DE1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B7893-82EE-4DE4-87FD-51754411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2D27E6-E567-4374-A159-73FE5E85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21B517-A434-4A2D-BBD0-A9FFB107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BB044-B3F4-4F3A-BDEE-9819EAF5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9BBA5F-C26D-4E49-8204-34CEC3C0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A2C80B-90DA-4243-A45A-78628B68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47FAC-989C-48A4-A922-397954C3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97EF6-D048-42EB-ACFC-ADBBB6E9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68DD-9320-4462-BBEC-FCBAB181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C2792-A43C-4D2F-91E0-C0433AD82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8DEB2-7C7A-4C23-AFFA-2C304AF4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4F8D7-F82F-4021-A3B9-3E19743B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D287D-07EE-470F-828E-24D4BE6A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4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32BE0-53E0-4C92-9950-27DBA6DB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5B105-583C-4297-B442-2CFEF8FF9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0AFE3-1587-4BC6-AEFE-6E94F96A5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AF148-DD5D-4673-9C86-60B1289D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7CD0C-8549-4030-8A34-B2339EBE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42172-42AF-48A7-A28C-E63B76AE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AC98AC-F791-40BF-A1DC-82C92E89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720AC-A67D-4E78-BBC5-5F26BF77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75168-37F4-4456-A5A7-6BD0F249B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8E18-2FAE-48EA-B1F0-C91CC5723477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8B790-1D3F-488A-B160-53F62DC81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030BE-ECA9-472C-95B3-8D024EBC6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6E37-1912-4051-8B8E-DAE2BAD0A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4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9E201-B590-4C0F-91BC-5D372F473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형태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8179D3-F2AB-4C38-A7D5-CD09586EA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5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A3F3-E87C-421C-812D-73F796D5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F</a:t>
                </a:r>
                <a:r>
                  <a:rPr lang="ko-KR" altLang="en-US" sz="2000" dirty="0"/>
                  <a:t>분포의 도출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/>
                  <a:t>이제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다음의 </a:t>
                </a:r>
                <a:r>
                  <a:rPr lang="en-US" altLang="ko-KR" sz="2000" dirty="0"/>
                  <a:t>F</a:t>
                </a:r>
                <a:r>
                  <a:rPr lang="ko-KR" altLang="en-US" sz="2000" dirty="0"/>
                  <a:t>통계량들을 정의할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2</a:t>
                </a:r>
                <a:r>
                  <a:rPr lang="ko-KR" altLang="en-US" sz="2000" dirty="0"/>
                  <a:t>차 형태의 통계량들이 서로 독립임을 가정했으므로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−1,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−1))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통계량들은 </a:t>
                </a:r>
                <a:r>
                  <a:rPr lang="ko-KR" altLang="en-US" sz="2000" dirty="0" err="1"/>
                  <a:t>충분통계량이</a:t>
                </a:r>
                <a:r>
                  <a:rPr lang="ko-KR" altLang="en-US" sz="2000" dirty="0"/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정규분포를 따르는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우도비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검정</a:t>
                </a:r>
                <a:r>
                  <a:rPr lang="ko-KR" altLang="en-US" sz="2000" dirty="0"/>
                  <a:t>에서 활용할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53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D694B-FDE5-41C7-A4AA-C48C2F7A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ADD6B5-1994-4ADB-9943-2839C4FAC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n</a:t>
                </a:r>
                <a:r>
                  <a:rPr lang="ko-KR" altLang="en-US" sz="2000" dirty="0"/>
                  <a:t>개 변수가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차의 동차 다항식으로 이루어진 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 형태라고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예를들어</a:t>
                </a:r>
                <a:r>
                  <a:rPr lang="ko-KR" altLang="en-US" sz="2000" dirty="0"/>
                  <a:t> 분산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b="0" dirty="0"/>
                  <a:t> </a:t>
                </a:r>
                <a:br>
                  <a:rPr lang="en-US" altLang="ko-KR" sz="2000" b="0" dirty="0"/>
                </a:br>
                <a:r>
                  <a:rPr lang="ko-KR" altLang="en-US" sz="2000" b="0" dirty="0"/>
                  <a:t>는 </a:t>
                </a:r>
                <a:r>
                  <a:rPr lang="en-US" altLang="ko-KR" sz="2000" b="0" dirty="0"/>
                  <a:t>2</a:t>
                </a:r>
                <a:r>
                  <a:rPr lang="ko-KR" altLang="en-US" sz="2000" b="0" dirty="0"/>
                  <a:t>차함수꼴로 나타낼 수 있다</a:t>
                </a:r>
                <a:r>
                  <a:rPr lang="en-US" altLang="ko-KR" sz="2000" b="0" dirty="0"/>
                  <a:t>. </a:t>
                </a:r>
              </a:p>
              <a:p>
                <a:pPr marL="0" indent="0">
                  <a:buNone/>
                </a:pPr>
                <a:endParaRPr lang="en-US" altLang="ko-KR" sz="2000" b="0" dirty="0"/>
              </a:p>
              <a:p>
                <a:pPr marL="0" indent="0">
                  <a:buNone/>
                </a:pPr>
                <a:br>
                  <a:rPr lang="en-US" altLang="ko-KR" sz="2000" b="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ADD6B5-1994-4ADB-9943-2839C4FAC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33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D694B-FDE5-41C7-A4AA-C48C2F7A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ADD6B5-1994-4ADB-9943-2839C4FAC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b="0" dirty="0"/>
                  <a:t>2</a:t>
                </a:r>
                <a:r>
                  <a:rPr lang="ko-KR" altLang="en-US" sz="2000" b="0" dirty="0" err="1"/>
                  <a:t>차형태</a:t>
                </a:r>
                <a:r>
                  <a:rPr lang="ko-KR" altLang="en-US" sz="2000" b="0" dirty="0"/>
                  <a:t> 확률변수의 </a:t>
                </a:r>
                <a:r>
                  <a:rPr lang="ko-KR" altLang="en-US" sz="2000" b="0" dirty="0" err="1"/>
                  <a:t>가법성</a:t>
                </a:r>
                <a:endParaRPr lang="en-US" altLang="ko-KR" sz="2000" b="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b="0" dirty="0"/>
                  <a:t>가 각각 </a:t>
                </a:r>
                <a:r>
                  <a:rPr lang="en-US" altLang="ko-KR" sz="2000" b="0" dirty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따르는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인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실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차형태</a:t>
                </a:r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b="0" dirty="0"/>
                  <a:t>이 때</a:t>
                </a:r>
                <a:r>
                  <a:rPr lang="en-US" altLang="ko-KR" sz="2000" b="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b="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b="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b="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b="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2000" b="0" dirty="0"/>
                  <a:t>는 각각 자유도가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를 따르는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분포를 따른다</a:t>
                </a:r>
                <a:r>
                  <a:rPr lang="en-US" altLang="ko-KR" sz="2000" b="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를 </a:t>
                </a:r>
                <a:r>
                  <a:rPr lang="en-US" altLang="ko-KR" sz="2000" b="0" dirty="0"/>
                  <a:t>1.</a:t>
                </a:r>
                <a:r>
                  <a:rPr lang="ko-KR" altLang="en-US" sz="2000" b="0" dirty="0"/>
                  <a:t>에서 다시 정의한다면</a:t>
                </a:r>
                <a:endParaRPr lang="en-US" altLang="ko-KR" sz="2000" b="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2000" b="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)</a:t>
                </a:r>
                <a:r>
                  <a:rPr lang="ko-KR" altLang="en-US" sz="2000" dirty="0">
                    <a:latin typeface="+mn-ea"/>
                  </a:rPr>
                  <a:t>인 </a:t>
                </a:r>
                <a:r>
                  <a:rPr lang="ko-KR" altLang="en-US" sz="2000" dirty="0" err="1">
                    <a:latin typeface="+mn-ea"/>
                  </a:rPr>
                  <a:t>카이제곱분포를</a:t>
                </a:r>
                <a:r>
                  <a:rPr lang="ko-KR" altLang="en-US" sz="2000" dirty="0">
                    <a:latin typeface="+mn-ea"/>
                  </a:rPr>
                  <a:t> 따른다</a:t>
                </a:r>
                <a:r>
                  <a:rPr lang="en-US" altLang="ko-KR" sz="2000" dirty="0">
                    <a:latin typeface="+mn-ea"/>
                  </a:rPr>
                  <a:t>.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br>
                  <a:rPr lang="en-US" altLang="ko-KR" sz="2000" b="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0ADD6B5-1994-4ADB-9943-2839C4FAC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54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A3F3-E87C-421C-812D-73F796D5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F</a:t>
                </a:r>
                <a:r>
                  <a:rPr lang="ko-KR" altLang="en-US" sz="2000" dirty="0"/>
                  <a:t>분포의 도출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(</a:t>
                </a:r>
                <a:r>
                  <a:rPr lang="ko-KR" altLang="en-US" sz="2000" dirty="0"/>
                  <a:t>열차원의 도출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전체 열의 통계량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를 각각 정의하면</a:t>
                </a:r>
                <a:br>
                  <a:rPr lang="en-US" altLang="ko-KR" sz="2000" b="0" dirty="0"/>
                </a:b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 err="1"/>
                  <a:t>열평균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.1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.2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95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A3F3-E87C-421C-812D-73F796D5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F</a:t>
                </a:r>
                <a:r>
                  <a:rPr lang="ko-KR" altLang="en-US" sz="2000" dirty="0"/>
                  <a:t>분포의 도출</a:t>
                </a:r>
                <a:endParaRPr lang="en-US" altLang="ko-KR" sz="2000" dirty="0"/>
              </a:p>
              <a:p>
                <a:pPr marL="457200" indent="-457200">
                  <a:buAutoNum type="arabicParenR" startAt="2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크기 </a:t>
                </a:r>
                <a:r>
                  <a:rPr lang="en-US" altLang="ko-KR" sz="2000" dirty="0"/>
                  <a:t>n = ab</a:t>
                </a:r>
                <a:r>
                  <a:rPr lang="ko-KR" altLang="en-US" sz="2000" dirty="0"/>
                  <a:t>인 확률표본의 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은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분모인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(ab-1)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이 있는 항으로 이항하면</a:t>
                </a:r>
                <a:br>
                  <a:rPr lang="en-US" altLang="ko-KR" sz="2000" dirty="0"/>
                </a:br>
                <a:r>
                  <a:rPr lang="en-US" altLang="ko-KR" sz="2000" dirty="0">
                    <a:solidFill>
                      <a:srgbClr val="00B050"/>
                    </a:solidFill>
                  </a:rPr>
                  <a:t>(ab-1)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면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떄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  <m:nary>
                              <m:naryPr>
                                <m:chr m:val="∑"/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ko-KR" altLang="en-US" sz="2000" dirty="0"/>
                  <a:t>에서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 = 0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u="sng" dirty="0"/>
                  <a:t>이 교차항은 소거된다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 startAt="3"/>
                </a:pP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정리하면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62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A3F3-E87C-421C-812D-73F796D5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F</a:t>
                </a:r>
                <a:r>
                  <a:rPr lang="ko-KR" altLang="en-US" sz="2000" dirty="0"/>
                  <a:t>분포의 도출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위를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차형식으로 표현하면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altLang="ko-KR" sz="2000" b="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전체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a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개의 선형결합</a:t>
                </a:r>
                <a:r>
                  <a:rPr lang="ko-KR" altLang="en-US" sz="2000" dirty="0"/>
                  <a:t>과 같다</a:t>
                </a:r>
                <a:r>
                  <a:rPr lang="en-US" altLang="ko-KR" sz="2000" dirty="0"/>
                  <a:t>. 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의 가법성에 따라</a:t>
                </a: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 startAt="2"/>
                </a:pP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가법성에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45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A3F3-E87C-421C-812D-73F796D5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F</a:t>
                </a:r>
                <a:r>
                  <a:rPr lang="ko-KR" altLang="en-US" sz="2000" dirty="0"/>
                  <a:t>분포의 도출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(</a:t>
                </a:r>
                <a:r>
                  <a:rPr lang="ko-KR" altLang="en-US" sz="2000" dirty="0"/>
                  <a:t>행차원의 증명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마찬가지로 행 평균을 정의하면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 err="1"/>
                  <a:t>행평균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𝑛𝑟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1.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2.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4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A3F3-E87C-421C-812D-73F796D5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F</a:t>
                </a:r>
                <a:r>
                  <a:rPr lang="ko-KR" altLang="en-US" sz="2000" dirty="0"/>
                  <a:t>분포의 도출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열평균을 도출한 것과 동일한 수준에서 논의를 진행하면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중간 단계를 생략하고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바로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 startAt="2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</m:e>
                            </m:nary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b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개의 선형결합</a:t>
                </a:r>
                <a:r>
                  <a:rPr lang="ko-KR" altLang="en-US" sz="2000" dirty="0"/>
                  <a:t>과 같다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의 가법성에 따라</a:t>
                </a: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2000" dirty="0">
                  <a:solidFill>
                    <a:srgbClr val="00B050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92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A3F3-E87C-421C-812D-73F796D5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F</a:t>
                </a:r>
                <a:r>
                  <a:rPr lang="ko-KR" altLang="en-US" sz="2000" dirty="0"/>
                  <a:t>분포의 도출</a:t>
                </a:r>
                <a:endParaRPr lang="en-US" altLang="ko-KR" sz="2000" dirty="0"/>
              </a:p>
              <a:p>
                <a:pPr marL="457200" indent="-457200">
                  <a:buAutoNum type="arabicPeriod" startAt="3"/>
                </a:pPr>
                <a:r>
                  <a:rPr lang="ko-KR" altLang="en-US" sz="2000" dirty="0"/>
                  <a:t>마지막으로 전체 평균을 정의하면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전체 평균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𝑛𝑟</m:t>
                        </m:r>
                      </m:sub>
                    </m:sSub>
                  </m:oMath>
                </a14:m>
                <a:r>
                  <a:rPr lang="ko-KR" altLang="en-US" sz="2000" dirty="0"/>
                  <a:t>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sub>
                    </m:sSub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다시 나타내면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𝑛𝑟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𝑛𝑟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(ab-1)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>
                    <a:solidFill>
                      <a:srgbClr val="00B050"/>
                    </a:solidFill>
                  </a:rPr>
                  <a:t>(ab-1)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a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이를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차형식 표현으로 표현하면 </a:t>
                </a:r>
                <a:r>
                  <a:rPr lang="en-US" altLang="ko-KR" sz="2000" dirty="0"/>
                  <a:t>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+1=(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BE2192F-FD61-4729-BE46-2A9B73DBF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80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576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2차 형태</vt:lpstr>
      <vt:lpstr>정의</vt:lpstr>
      <vt:lpstr>정의</vt:lpstr>
      <vt:lpstr>예제</vt:lpstr>
      <vt:lpstr>예제</vt:lpstr>
      <vt:lpstr>예제</vt:lpstr>
      <vt:lpstr>예제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형태</dc:title>
  <dc:creator>Kwon JongIk</dc:creator>
  <cp:lastModifiedBy>Kwon JongIk</cp:lastModifiedBy>
  <cp:revision>27</cp:revision>
  <dcterms:created xsi:type="dcterms:W3CDTF">2020-01-08T08:52:37Z</dcterms:created>
  <dcterms:modified xsi:type="dcterms:W3CDTF">2020-01-09T03:04:15Z</dcterms:modified>
</cp:coreProperties>
</file>