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8CC45-6ACB-47E9-88ED-A9502D079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BF7DAD-0560-4F92-885F-6C5363182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8F7FC-3CC0-450D-9296-C3040C21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391E-5700-4784-B009-2DD75648D0F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48C9E4-AA4A-4420-BE04-445A78E2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65AC5-3B13-4407-96C7-68B8CC0F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9909-EF77-4A52-842B-7A319D52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7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13850-393A-4418-AF41-135D736A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34F2D-A1B0-4D2A-A597-80A459054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91030-41C4-4287-AC50-630D8BA8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391E-5700-4784-B009-2DD75648D0F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BD394-C526-45E4-B530-53779E65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ACCE7-2A89-427D-9931-41D375F1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9909-EF77-4A52-842B-7A319D52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62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A3629D-324F-4FF0-9476-E127F0354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4FA6ED-4ED7-48B5-843C-86214FA80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435EFE-2F5C-4690-B6C9-1D0C5D65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391E-5700-4784-B009-2DD75648D0F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61D3F-A2E6-4B00-AED8-71DDE96B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837FA-715F-4A85-B9CC-BD4B7887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9909-EF77-4A52-842B-7A319D52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54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ABCAD-1F71-4B46-B444-537DAC0D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49336-2F91-4B70-9E8D-E973DFB0C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453F3-077E-44FE-BA15-1C1210E3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391E-5700-4784-B009-2DD75648D0F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1F81D-A88C-4038-B3DF-1AF45AAD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B9796-EB71-4764-86E4-16073E0F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9909-EF77-4A52-842B-7A319D52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73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3F286-4017-425A-B8FE-CB898E615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BCA82-2DDB-4376-8284-BDFE630E6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B015F-D277-4574-890C-C60AEC88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391E-5700-4784-B009-2DD75648D0F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2D346F-B3BE-48AD-AFD5-104DE785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771FD-3B97-470D-9152-AD2AE570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9909-EF77-4A52-842B-7A319D52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512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2479D-8D2B-4F98-B0FB-8C75135E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51148-7AC7-48A0-AFFE-FD168F08E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F4FA7C-02D4-4FD3-A82C-72468E20A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18EC69-AEE5-4E97-989C-5C430199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391E-5700-4784-B009-2DD75648D0F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DC340-0E8A-4632-8C3A-DF633BB4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102896-ED39-4EF3-860C-433180C1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9909-EF77-4A52-842B-7A319D52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65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EC096-EBC1-46C7-AAAA-969718AE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723883-FAA8-4275-B27E-B05F356FE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426D68-976C-4B41-9A8A-907D1B79F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735E41-B2FF-4939-9D1D-A74C57D42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9BC3C8-555A-4727-9E6A-ECC44FBC3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0615BF-38C6-48F4-9B1E-33513CBD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391E-5700-4784-B009-2DD75648D0F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E85D9D-5535-494C-AE16-CC846A75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3E2122-173B-4D57-8F0C-B5CD4B79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9909-EF77-4A52-842B-7A319D52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89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0E6B2-6C5A-4DE4-A297-E61A75B1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D6FF44-BE5E-4A30-956B-6014D10B2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391E-5700-4784-B009-2DD75648D0F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874A0E-FA01-4951-B4A1-737C6308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FB6C73-3AA5-4E20-9943-39D5BA05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9909-EF77-4A52-842B-7A319D52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74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93E9E1-B55C-4050-8742-31A0ACC3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391E-5700-4784-B009-2DD75648D0F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112816-16F6-48AC-86D5-60BB0D6E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D5B6A0-8E4B-4326-BFD0-1DD428EC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9909-EF77-4A52-842B-7A319D52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96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396F2-7E36-42F6-AB74-CC2DBA88F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5C131-7530-4A57-B457-C7722F2FD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9ABD05-6623-4054-880A-44F2FC5E8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90DCFB-BAB1-40B7-87D5-34E2FA32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391E-5700-4784-B009-2DD75648D0F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1962F7-B7B4-4765-93B8-D1F6065A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D9D3CB-613C-41F9-8614-0C46D133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9909-EF77-4A52-842B-7A319D52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80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C76E9-258F-46A0-A617-F28CB27C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C66CE7-5979-40B4-AEE7-EF3FFE67E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0D90D2-3A31-45A7-9390-7BED8783F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06F44E-8608-400B-A943-1D5B9DA8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9391E-5700-4784-B009-2DD75648D0F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E17C1E-4AA5-4362-A4C2-EFA472A8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1F33C8-0230-44A3-AAE0-D1D7A69A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9909-EF77-4A52-842B-7A319D52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35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26474D-B793-434B-AAD5-54EF0820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10B328-EA91-4E00-B92B-6518B6ECF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6E45A-39A5-4652-BEDC-446F81204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9391E-5700-4784-B009-2DD75648D0F8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CAEE9-2A3F-431D-8B24-44C799BFB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5A3C5-DCCF-4F02-B9A0-83C237D38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B9909-EF77-4A52-842B-7A319D527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82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2E229215-48DF-457B-8BDB-BD57D4F347E3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비중심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분포와 </a:t>
                </a:r>
                <a:r>
                  <a:rPr lang="en-US" altLang="ko-KR" dirty="0"/>
                  <a:t>F</a:t>
                </a:r>
                <a:r>
                  <a:rPr lang="ko-KR" altLang="en-US" dirty="0"/>
                  <a:t>분포</a:t>
                </a:r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2E229215-48DF-457B-8BDB-BD57D4F347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170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부제목 2">
            <a:extLst>
              <a:ext uri="{FF2B5EF4-FFF2-40B4-BE49-F238E27FC236}">
                <a16:creationId xmlns:a16="http://schemas.microsoft.com/office/drawing/2014/main" id="{9A833C3B-B008-4B10-BF5B-F82E7456A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5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C5692-B5C4-4F29-AC91-31B8A775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C2D6B3-B97C-45A4-A68F-FBB399B281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dirty="0" err="1"/>
                  <a:t>i</a:t>
                </a:r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1,2,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이라고 할 때</a:t>
                </a:r>
                <a:r>
                  <a:rPr lang="en-US" altLang="ko-KR" sz="2000" dirty="0"/>
                  <a:t>, 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인 서로 </a:t>
                </a:r>
                <a:r>
                  <a:rPr lang="en-US" altLang="ko-KR" sz="2000" dirty="0" err="1"/>
                  <a:t>iid</a:t>
                </a:r>
                <a:r>
                  <a:rPr lang="ko-KR" altLang="en-US" sz="2000" dirty="0"/>
                  <a:t>인 확률변수라고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통계량 </a:t>
                </a:r>
                <a:r>
                  <a:rPr lang="en-US" altLang="ko-KR" sz="2000" dirty="0"/>
                  <a:t>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sz="2000" dirty="0"/>
                  <a:t>이라 할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만약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/>
                  <a:t>가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이면 </a:t>
                </a:r>
                <a:r>
                  <a:rPr lang="en-US" altLang="ko-KR" sz="2000" dirty="0"/>
                  <a:t>Y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(n)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하지만 만약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sz="2000" dirty="0"/>
                  <a:t>0 </a:t>
                </a:r>
                <a:r>
                  <a:rPr lang="ko-KR" altLang="en-US" sz="2000" dirty="0"/>
                  <a:t>이라면</a:t>
                </a:r>
                <a:r>
                  <a:rPr lang="en-US" altLang="ko-KR" sz="2000" dirty="0"/>
                  <a:t>?</a:t>
                </a:r>
              </a:p>
              <a:p>
                <a:pPr marL="457200" indent="-457200">
                  <a:buAutoNum type="arabicParenR"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BC2D6B3-B97C-45A4-A68F-FBB399B281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53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AEA21-34BA-4AA0-976D-F9F0EF1F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737FBF-6D0F-4E91-9573-36881FC146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하지만 만약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sz="2000" dirty="0"/>
                  <a:t>0 </a:t>
                </a:r>
                <a:r>
                  <a:rPr lang="ko-KR" altLang="en-US" sz="2000" dirty="0"/>
                  <a:t>이라면</a:t>
                </a:r>
                <a:r>
                  <a:rPr lang="en-US" altLang="ko-KR" sz="2000" dirty="0"/>
                  <a:t>? : </a:t>
                </a:r>
                <a:r>
                  <a:rPr lang="ko-KR" altLang="en-US" sz="2000" dirty="0" err="1"/>
                  <a:t>비중심</a:t>
                </a:r>
                <a:r>
                  <a:rPr lang="ko-KR" altLang="en-US" sz="2000" dirty="0"/>
                  <a:t> 분포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앞서 정의한 </a:t>
                </a:r>
                <a:r>
                  <a:rPr lang="en-US" altLang="ko-KR" sz="2000" dirty="0"/>
                  <a:t>Y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MGF</a:t>
                </a:r>
                <a:r>
                  <a:rPr lang="ko-KR" altLang="en-US" sz="2000" dirty="0"/>
                  <a:t>를 구하면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Exp </a:t>
                </a:r>
                <a:r>
                  <a:rPr lang="ko-KR" altLang="en-US" sz="2000" dirty="0"/>
                  <a:t>부분을 풀면 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𝑡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1−2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정리한 </a:t>
                </a:r>
                <a:r>
                  <a:rPr lang="en-US" altLang="ko-KR" sz="2000" dirty="0"/>
                  <a:t>Exp</a:t>
                </a:r>
                <a:r>
                  <a:rPr lang="ko-KR" altLang="en-US" sz="2000" dirty="0"/>
                  <a:t>항을 원래 식에 대입하면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17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17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17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17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7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17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ko-KR" altLang="en-US" sz="17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func>
                          <m:func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7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p>
                                      <m:sSupPr>
                                        <m:ctrlPr>
                                          <a:rPr lang="en-US" altLang="ko-KR" sz="17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17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70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7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7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7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1−2</m:t>
                                        </m:r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altLang="ko-KR" sz="17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1−2</m:t>
                                        </m:r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7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ko-KR" altLang="en-US" sz="17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17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7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7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17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ko-KR" sz="17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altLang="ko-KR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1−2</m:t>
                                            </m:r>
                                            <m:r>
                                              <a:rPr lang="en-US" altLang="ko-KR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ko-KR" altLang="en-US" sz="1700" i="1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en-US" altLang="ko-KR" sz="1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7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17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7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7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lang="en-US" altLang="ko-KR" sz="17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7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sz="17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7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</a:rPr>
                                  <m:t>1−2</m:t>
                                </m:r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ko-KR" altLang="en-US" sz="17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17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17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17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17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7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17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ko-KR" altLang="en-US" sz="17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func>
                          <m:func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7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1−2</m:t>
                                        </m:r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7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ko-KR" altLang="en-US" sz="17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17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7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7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17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ko-KR" sz="17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altLang="ko-KR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1−2</m:t>
                                            </m:r>
                                            <m:r>
                                              <a:rPr lang="en-US" altLang="ko-KR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ko-KR" altLang="en-US" sz="1700" i="1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en-US" altLang="ko-KR" sz="1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7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7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737FBF-6D0F-4E91-9573-36881FC14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3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AEA21-34BA-4AA0-976D-F9F0EF1F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737FBF-6D0F-4E91-9573-36881FC146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하지만 만약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sz="2000" dirty="0"/>
                  <a:t>0 </a:t>
                </a:r>
                <a:r>
                  <a:rPr lang="ko-KR" altLang="en-US" sz="2000" dirty="0"/>
                  <a:t>이라면</a:t>
                </a:r>
                <a:r>
                  <a:rPr lang="en-US" altLang="ko-KR" sz="2000" dirty="0"/>
                  <a:t>? : </a:t>
                </a:r>
                <a:r>
                  <a:rPr lang="ko-KR" altLang="en-US" sz="2000" dirty="0" err="1"/>
                  <a:t>비중심</a:t>
                </a:r>
                <a:r>
                  <a:rPr lang="ko-KR" altLang="en-US" sz="2000" dirty="0"/>
                  <a:t> 분포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정리한 </a:t>
                </a:r>
                <a:r>
                  <a:rPr lang="en-US" altLang="ko-KR" sz="2000" dirty="0"/>
                  <a:t>Exp</a:t>
                </a:r>
                <a:r>
                  <a:rPr lang="ko-KR" altLang="en-US" sz="2000" dirty="0"/>
                  <a:t>항을 원래 식에 대입하면 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17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17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17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17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7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17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ko-KR" altLang="en-US" sz="17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func>
                          <m:func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7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sSup>
                                      <m:sSupPr>
                                        <m:ctrlPr>
                                          <a:rPr lang="en-US" altLang="ko-KR" sz="17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17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70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7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7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7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1−2</m:t>
                                        </m:r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altLang="ko-KR" sz="17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1−2</m:t>
                                        </m:r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7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ko-KR" altLang="en-US" sz="17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17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7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7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17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ko-KR" sz="17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altLang="ko-KR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1−2</m:t>
                                            </m:r>
                                            <m:r>
                                              <a:rPr lang="en-US" altLang="ko-KR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ko-KR" altLang="en-US" sz="1700" i="1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en-US" altLang="ko-KR" sz="1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7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17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7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7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lang="en-US" altLang="ko-KR" sz="17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7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sz="17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7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</a:rPr>
                                  <m:t>1−2</m:t>
                                </m:r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ko-KR" altLang="en-US" sz="17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17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17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17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17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7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17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ko-KR" altLang="en-US" sz="17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func>
                          <m:func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7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1−2</m:t>
                                        </m:r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7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ko-KR" altLang="en-US" sz="17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17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7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7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17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ko-KR" sz="17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altLang="ko-KR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1−2</m:t>
                                            </m:r>
                                            <m:r>
                                              <a:rPr lang="en-US" altLang="ko-KR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ko-KR" altLang="en-US" sz="1700" i="1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en-US" altLang="ko-KR" sz="1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7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700" dirty="0"/>
              </a:p>
              <a:p>
                <a:pPr marL="0" indent="0">
                  <a:buNone/>
                </a:pPr>
                <a:r>
                  <a:rPr lang="en-US" altLang="ko-KR" sz="1700" dirty="0"/>
                  <a:t>(3) </a:t>
                </a:r>
                <a:r>
                  <a:rPr lang="ko-KR" altLang="en-US" sz="1700" dirty="0"/>
                  <a:t>이 때</a:t>
                </a:r>
                <a:r>
                  <a:rPr lang="en-US" altLang="ko-KR" sz="1700" dirty="0"/>
                  <a:t>, </a:t>
                </a:r>
                <a:r>
                  <a:rPr lang="ko-KR" altLang="en-US" sz="1700" dirty="0"/>
                  <a:t>적분식에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rad>
                  </m:oMath>
                </a14:m>
                <a:r>
                  <a:rPr lang="ko-KR" altLang="en-US" sz="1700" dirty="0"/>
                  <a:t>를 곱해주면</a:t>
                </a:r>
                <a:r>
                  <a:rPr lang="en-US" altLang="ko-KR" sz="1700" dirty="0"/>
                  <a:t> 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7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lang="en-US" altLang="ko-KR" sz="17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7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7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sz="17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7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</a:rPr>
                                  <m:t>1−2</m:t>
                                </m:r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ad>
                      <m:radPr>
                        <m:degHide m:val="on"/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rad>
                    <m:nary>
                      <m:naryPr>
                        <m:limLoc m:val="undOvr"/>
                        <m:grow m:val="on"/>
                        <m:ctrlPr>
                          <a:rPr lang="ko-KR" altLang="en-US" sz="17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17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17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17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</a:rPr>
                                  <m:t>1−2</m:t>
                                </m:r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17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ko-KR" altLang="en-US" sz="17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func>
                          <m:func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7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1−2</m:t>
                                        </m:r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7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ko-KR" altLang="en-US" sz="17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17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7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7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17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altLang="ko-KR" sz="17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7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altLang="ko-KR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1−2</m:t>
                                            </m:r>
                                            <m:r>
                                              <a:rPr lang="en-US" altLang="ko-KR" sz="17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ko-KR" altLang="en-US" sz="1700" i="1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en-US" altLang="ko-KR" sz="1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7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700" dirty="0"/>
              </a:p>
              <a:p>
                <a:pPr>
                  <a:buFontTx/>
                  <a:buChar char="-"/>
                </a:pPr>
                <a:r>
                  <a:rPr lang="ko-KR" altLang="en-US" sz="1700" dirty="0"/>
                  <a:t>이 때</a:t>
                </a:r>
                <a:r>
                  <a:rPr lang="en-US" altLang="ko-KR" sz="17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7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7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17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ko-KR" altLang="en-US" sz="1700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func>
                      <m:funcPr>
                        <m:ctrlPr>
                          <a:rPr lang="en-US" altLang="ko-KR" sz="17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7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</a:rPr>
                                      <m:t>1−2</m:t>
                                    </m:r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17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en-US" altLang="ko-KR" sz="1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17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7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7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7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altLang="ko-KR" sz="17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7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1−2</m:t>
                                        </m:r>
                                        <m:r>
                                          <a:rPr lang="en-US" altLang="ko-KR" sz="17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ko-KR" sz="1700" dirty="0"/>
                  <a:t> </a:t>
                </a:r>
                <a:r>
                  <a:rPr lang="ko-KR" altLang="en-US" sz="1700" dirty="0"/>
                  <a:t>는 평균이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7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7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7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1700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n-US" altLang="ko-KR" sz="1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ko-KR" sz="1700" dirty="0"/>
                  <a:t> , </a:t>
                </a:r>
                <a:r>
                  <a:rPr lang="ko-KR" altLang="en-US" sz="1700" dirty="0"/>
                  <a:t>분산이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7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17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7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17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sz="1700" dirty="0"/>
                  <a:t>인 </a:t>
                </a:r>
                <a:r>
                  <a:rPr lang="ko-KR" altLang="en-US" sz="1700" dirty="0" err="1"/>
                  <a:t>정규분포이고</a:t>
                </a:r>
                <a:r>
                  <a:rPr lang="en-US" altLang="ko-KR" sz="1700" dirty="0"/>
                  <a:t>, </a:t>
                </a:r>
                <a:r>
                  <a:rPr lang="ko-KR" altLang="en-US" sz="1700" dirty="0"/>
                  <a:t>따라서 적분 </a:t>
                </a:r>
                <a:r>
                  <a:rPr lang="en-US" altLang="ko-KR" sz="1700" dirty="0"/>
                  <a:t>= 1</a:t>
                </a:r>
                <a:r>
                  <a:rPr lang="ko-KR" altLang="en-US" sz="1700" dirty="0"/>
                  <a:t>이다</a:t>
                </a:r>
                <a:r>
                  <a:rPr lang="en-US" altLang="ko-KR" sz="1700" dirty="0"/>
                  <a:t>.</a:t>
                </a:r>
              </a:p>
              <a:p>
                <a:pPr marL="0" indent="0">
                  <a:buNone/>
                </a:pPr>
                <a:endParaRPr lang="en-US" altLang="ko-KR" sz="17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737FBF-6D0F-4E91-9573-36881FC14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66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AEA21-34BA-4AA0-976D-F9F0EF1F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737FBF-6D0F-4E91-9573-36881FC146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sz="2000" dirty="0"/>
                  <a:t>하지만 만약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sz="2000" dirty="0"/>
                  <a:t>0 </a:t>
                </a:r>
                <a:r>
                  <a:rPr lang="ko-KR" altLang="en-US" sz="2000" dirty="0"/>
                  <a:t>이라면</a:t>
                </a:r>
                <a:r>
                  <a:rPr lang="en-US" altLang="ko-KR" sz="2000" dirty="0"/>
                  <a:t>? : </a:t>
                </a:r>
                <a:r>
                  <a:rPr lang="ko-KR" altLang="en-US" sz="2000" dirty="0" err="1"/>
                  <a:t>비중심</a:t>
                </a:r>
                <a:r>
                  <a:rPr lang="ko-KR" altLang="en-US" sz="2000" dirty="0"/>
                  <a:t> 분포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1700" dirty="0"/>
                  <a:t>2. </a:t>
                </a:r>
                <a:r>
                  <a:rPr lang="ko-KR" altLang="en-US" sz="1700" dirty="0"/>
                  <a:t>위 식을 정리하면 </a:t>
                </a:r>
                <a:endParaRPr lang="en-US" altLang="ko-KR" sz="1700" dirty="0"/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p>
                        </m:sSup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f>
                                  <m:f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8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7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17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7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(1−2</m:t>
                            </m:r>
                            <m:r>
                              <a:rPr lang="en-US" altLang="ko-KR" sz="17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7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a:rPr lang="en-US" altLang="ko-KR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lang="en-US" altLang="ko-KR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1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ko-KR" altLang="en-US" sz="16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6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  <m:sup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6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1−2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ko-KR" sz="1700" dirty="0"/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7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sz="17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ko-KR" sz="17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7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7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1700" dirty="0"/>
              </a:p>
              <a:p>
                <a:pPr marL="342900" indent="-342900">
                  <a:buAutoNum type="arabicParenR"/>
                </a:pPr>
                <a:r>
                  <a:rPr lang="ko-KR" altLang="en-US" sz="1700" dirty="0"/>
                  <a:t>따라서 확률변수 </a:t>
                </a:r>
                <a:r>
                  <a:rPr lang="en-US" altLang="ko-KR" sz="1800" dirty="0"/>
                  <a:t>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sz="1700" dirty="0"/>
                  <a:t>는 위의 </a:t>
                </a:r>
                <a:r>
                  <a:rPr lang="en-US" altLang="ko-KR" sz="1700" dirty="0"/>
                  <a:t>MGF</a:t>
                </a:r>
                <a:r>
                  <a:rPr lang="ko-KR" altLang="en-US" sz="1700" dirty="0"/>
                  <a:t>를 갖는 분포이다</a:t>
                </a:r>
                <a:r>
                  <a:rPr lang="en-US" altLang="ko-KR" sz="1700" dirty="0"/>
                  <a:t>. </a:t>
                </a:r>
              </a:p>
              <a:p>
                <a:pPr marL="342900" indent="-342900">
                  <a:buAutoNum type="arabicParenR"/>
                </a:pPr>
                <a:r>
                  <a:rPr lang="ko-KR" altLang="en-US" sz="1700" dirty="0"/>
                  <a:t>이 때</a:t>
                </a:r>
                <a:r>
                  <a:rPr lang="en-US" altLang="ko-KR" sz="17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  <m:sup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ko-KR" altLang="en-US" sz="1700" dirty="0"/>
                  <a:t>로 놓으면</a:t>
                </a:r>
                <a:r>
                  <a:rPr lang="en-US" altLang="ko-KR" sz="17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(1−2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a:rPr lang="en-US" altLang="ko-KR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sty m:val="p"/>
                              </m:rPr>
                              <a:rPr lang="el-GR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1−2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와 같고</a:t>
                </a:r>
                <a:r>
                  <a:rPr lang="en-US" altLang="ko-KR" sz="2000" dirty="0"/>
                  <a:t>,</a:t>
                </a:r>
                <a:br>
                  <a:rPr lang="en-US" altLang="ko-KR" sz="2000" dirty="0"/>
                </a:br>
                <a:r>
                  <a:rPr lang="en-US" altLang="ko-KR" sz="2000" dirty="0"/>
                  <a:t> </a:t>
                </a:r>
                <a:br>
                  <a:rPr lang="en-US" altLang="ko-KR" sz="16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sz="1700" dirty="0"/>
                  <a:t>=0</a:t>
                </a:r>
                <a:r>
                  <a:rPr lang="ko-KR" altLang="en-US" sz="1700" dirty="0"/>
                  <a:t>일 때 이는 일반적인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/>
                  <a:t>(n)</a:t>
                </a:r>
                <a:r>
                  <a:rPr lang="ko-KR" altLang="en-US" sz="1800" dirty="0"/>
                  <a:t>의</a:t>
                </a:r>
                <a:r>
                  <a:rPr lang="ko-KR" altLang="en-US" sz="1700" dirty="0"/>
                  <a:t> </a:t>
                </a:r>
                <a:r>
                  <a:rPr lang="en-US" altLang="ko-KR" sz="1700" dirty="0"/>
                  <a:t>MGF</a:t>
                </a:r>
                <a:r>
                  <a:rPr lang="ko-KR" altLang="en-US" sz="1700" dirty="0"/>
                  <a:t>와 같다</a:t>
                </a:r>
                <a:r>
                  <a:rPr lang="en-US" altLang="ko-KR" sz="1700" dirty="0"/>
                  <a:t>.</a:t>
                </a:r>
              </a:p>
              <a:p>
                <a:pPr marL="342900" indent="-342900">
                  <a:buAutoNum type="arabicParenR"/>
                </a:pPr>
                <a:r>
                  <a:rPr lang="ko-KR" altLang="en-US" sz="1700" dirty="0"/>
                  <a:t>또한 </a:t>
                </a:r>
                <a:r>
                  <a:rPr lang="en-US" altLang="ko-KR" sz="1700" dirty="0"/>
                  <a:t>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6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1700" dirty="0"/>
                  <a:t> </a:t>
                </a:r>
                <a:r>
                  <a:rPr lang="ko-KR" altLang="en-US" sz="1700" dirty="0"/>
                  <a:t>대한 </a:t>
                </a:r>
                <a:r>
                  <a:rPr lang="ko-KR" altLang="en-US" sz="1700" dirty="0" err="1"/>
                  <a:t>비중심모수는</a:t>
                </a:r>
                <a:r>
                  <a:rPr lang="ko-KR" altLang="en-US" sz="17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num>
                      <m:den>
                        <m:sSup>
                          <m:sSupPr>
                            <m:ctrlPr>
                              <a:rPr lang="en-US" altLang="ko-KR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6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sz="1700" dirty="0"/>
                  <a:t>인데</a:t>
                </a:r>
                <a:r>
                  <a:rPr lang="en-US" altLang="ko-KR" sz="1700" dirty="0"/>
                  <a:t>,</a:t>
                </a:r>
                <a:br>
                  <a:rPr lang="en-US" altLang="ko-KR" sz="1700" dirty="0"/>
                </a:br>
                <a:r>
                  <a:rPr lang="en-US" altLang="ko-KR" sz="1700" dirty="0"/>
                  <a:t> </a:t>
                </a:r>
                <a:br>
                  <a:rPr lang="en-US" altLang="ko-KR" sz="1700" dirty="0"/>
                </a:br>
                <a:r>
                  <a:rPr lang="ko-KR" altLang="en-US" sz="1700" dirty="0"/>
                  <a:t>이는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700" dirty="0"/>
                  <a:t>를 그 모평균들인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700" dirty="0"/>
                  <a:t>로 대치 하여 계산 가능함을 암시한다</a:t>
                </a:r>
                <a:r>
                  <a:rPr lang="en-US" altLang="ko-KR" sz="1700" dirty="0"/>
                  <a:t>.</a:t>
                </a:r>
              </a:p>
              <a:p>
                <a:pPr marL="342900" indent="-342900">
                  <a:buAutoNum type="arabicParenBoth"/>
                </a:pPr>
                <a:r>
                  <a:rPr lang="ko-KR" altLang="en-US" sz="1700" dirty="0" err="1"/>
                  <a:t>예를들어</a:t>
                </a:r>
                <a:r>
                  <a:rPr lang="en-US" altLang="ko-KR" sz="1700" dirty="0"/>
                  <a:t>, </a:t>
                </a:r>
                <a:r>
                  <a:rPr lang="ko-KR" altLang="en-US" sz="1700" dirty="0"/>
                  <a:t>실</a:t>
                </a:r>
                <a:r>
                  <a:rPr lang="en-US" altLang="ko-KR" sz="1700" dirty="0"/>
                  <a:t>2</a:t>
                </a:r>
                <a:r>
                  <a:rPr lang="ko-KR" altLang="en-US" sz="1700" dirty="0" err="1"/>
                  <a:t>차형태</a:t>
                </a:r>
                <a:r>
                  <a:rPr lang="ko-KR" altLang="en-US" sz="17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/>
                  <a:t>(n,</a:t>
                </a:r>
                <a:r>
                  <a:rPr lang="el-GR" altLang="ko-KR" sz="18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sz="1800" dirty="0"/>
                  <a:t>) </a:t>
                </a:r>
                <a:r>
                  <a:rPr lang="ko-KR" altLang="en-US" sz="1800" dirty="0"/>
                  <a:t>인 </a:t>
                </a:r>
                <a:r>
                  <a:rPr lang="ko-KR" altLang="en-US" sz="1800" dirty="0" err="1"/>
                  <a:t>비중심</a:t>
                </a:r>
                <a:r>
                  <a:rPr lang="ko-KR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sz="18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700" dirty="0"/>
                  <a:t> </a:t>
                </a:r>
                <a:r>
                  <a:rPr lang="ko-KR" altLang="en-US" sz="1700" dirty="0"/>
                  <a:t>따르는데</a:t>
                </a:r>
                <a:endParaRPr lang="en-US" altLang="ko-KR" sz="1700" dirty="0"/>
              </a:p>
              <a:p>
                <a:pPr marL="342900" indent="-342900">
                  <a:buAutoNum type="arabicParenBoth"/>
                </a:pPr>
                <a:r>
                  <a:rPr lang="ko-KR" altLang="en-US" sz="1700" dirty="0"/>
                  <a:t>이 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sz="17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6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sz="1700" dirty="0"/>
                  <a:t>인</a:t>
                </a:r>
                <a:r>
                  <a:rPr lang="en-US" altLang="ko-KR" sz="1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700" dirty="0"/>
                  <a:t> </a:t>
                </a:r>
                <a:r>
                  <a:rPr lang="ko-KR" altLang="en-US" sz="1700" dirty="0"/>
                  <a:t>가 아닌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700" dirty="0"/>
                  <a:t>에 대한 실</a:t>
                </a:r>
                <a:r>
                  <a:rPr lang="en-US" altLang="ko-KR" sz="1700" dirty="0"/>
                  <a:t>2</a:t>
                </a:r>
                <a:r>
                  <a:rPr lang="ko-KR" altLang="en-US" sz="1700" dirty="0" err="1"/>
                  <a:t>차형태인경우</a:t>
                </a:r>
                <a:r>
                  <a:rPr lang="ko-KR" altLang="en-US" sz="1700" dirty="0"/>
                  <a:t> 단순히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700" dirty="0"/>
                  <a:t>로 대치한 제곱합이 된다</a:t>
                </a:r>
                <a:r>
                  <a:rPr lang="en-US" altLang="ko-KR" sz="17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737FBF-6D0F-4E91-9573-36881FC14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16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AEA21-34BA-4AA0-976D-F9F0EF1F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737FBF-6D0F-4E91-9573-36881FC146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dirty="0"/>
                  <a:t>비중심 </a:t>
                </a:r>
                <a:r>
                  <a:rPr lang="en-US" altLang="ko-KR" sz="2000" dirty="0"/>
                  <a:t>F</a:t>
                </a:r>
                <a:r>
                  <a:rPr lang="ko-KR" altLang="en-US" sz="2000" dirty="0"/>
                  <a:t>분포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앞서 살펴본 </a:t>
                </a:r>
                <a:r>
                  <a:rPr lang="ko-KR" altLang="en-US" sz="2000" dirty="0" err="1"/>
                  <a:t>비중심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로 </a:t>
                </a:r>
                <a:r>
                  <a:rPr lang="ko-KR" altLang="en-US" sz="2000" dirty="0" err="1"/>
                  <a:t>우도비를</a:t>
                </a:r>
                <a:r>
                  <a:rPr lang="ko-KR" altLang="en-US" sz="2000" dirty="0"/>
                  <a:t> 정의하면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이를 </a:t>
                </a:r>
                <a:r>
                  <a:rPr lang="ko-KR" altLang="en-US" sz="2000" dirty="0" err="1"/>
                  <a:t>비중심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F</a:t>
                </a:r>
                <a:r>
                  <a:rPr lang="ko-KR" altLang="en-US" sz="2000" dirty="0"/>
                  <a:t>분포라고 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 자유도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/>
                  <a:t>와 </a:t>
                </a:r>
                <a:r>
                  <a:rPr lang="ko-KR" altLang="en-US" sz="2000" dirty="0" err="1"/>
                  <a:t>비중심모수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ko-KR" altLang="en-US" sz="2000" dirty="0"/>
                  <a:t>를 가지는 </a:t>
                </a:r>
                <a:r>
                  <a:rPr lang="en-US" altLang="ko-KR" sz="2000" dirty="0"/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el-GR" altLang="ko-KR" sz="20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를 따른다</a:t>
                </a:r>
                <a:r>
                  <a:rPr lang="en-US" altLang="ko-KR" sz="2000"/>
                  <a:t>.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3737FBF-6D0F-4E91-9573-36881FC14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314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282</Words>
  <Application>Microsoft Office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비중심 x^2분포와 F분포</vt:lpstr>
      <vt:lpstr>정의</vt:lpstr>
      <vt:lpstr>정의</vt:lpstr>
      <vt:lpstr>정의</vt:lpstr>
      <vt:lpstr>정의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비중심 x^2분포와 F분포</dc:title>
  <dc:creator>Kwon JongIk</dc:creator>
  <cp:lastModifiedBy>Kwon JongIk</cp:lastModifiedBy>
  <cp:revision>9</cp:revision>
  <dcterms:created xsi:type="dcterms:W3CDTF">2020-01-10T01:26:22Z</dcterms:created>
  <dcterms:modified xsi:type="dcterms:W3CDTF">2020-01-10T05:12:06Z</dcterms:modified>
</cp:coreProperties>
</file>