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37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AA6F2-711B-483D-AA66-B72E43475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7F4BCE5-20CA-413B-88F0-7F930B119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555D0-5989-4F3A-AEE7-FF477441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F5A151-926F-4A90-9776-ED67D663B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1B3F55-357C-4017-AA4A-E0551782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145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0B664-B716-47F1-9828-F21EDC86B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55C4AA-7CCA-4DE3-9748-7A8C66823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F9448B-DD08-4FD2-BA2E-E2D9B88D4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1F9466-40AF-4BA3-A257-3FD792CA3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79BF8D-47D2-4D11-92D5-AB8C9E8C2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64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5A764C-BFA7-44B4-A4AE-DE51BE4FC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0A79764-68FD-46DA-85BC-5D1FDC9F4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14A88-2722-49A9-921F-F015DD919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760C4-8212-44B8-9D87-D07B62B1C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87AC0-E10C-4A29-804E-CC639EB0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31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40D9C5-3F0C-4F92-BC3C-BCDECC563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3D3D6F-AD48-4D8D-A421-9F01D150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8F6FEB-115A-4AD9-8BF3-66F72ABFA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62AEF-E8FE-4509-B3B5-392748DE5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57C7F1-C979-42A6-A2FD-C3852EA4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2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7739D-C379-4448-8697-431EA867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A2B3FA-8814-4FDE-B0C0-13EE1B11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499876-E823-433D-84D5-5EC6ACF2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F092BC-E1EC-4EB0-8CF2-377184263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B340E-7297-4325-8917-AECB7F437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592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E8261D-9C97-4CA4-87D7-ECFA6799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3AE95D-A964-4358-A699-5FC149BF85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0B4014-DAE9-4C23-BE41-48448F311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E54C01-A2D3-4858-8435-79327839E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4308B8-6183-429B-80DD-1D2FF60C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7BEEDA-ECB0-4EEF-9F5D-BEC94FBDE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43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D23E50-AFAF-4848-9D02-3FB051C05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1320EA-5FAD-4872-8951-A6DF252A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637246-76DF-4875-BFC5-12112538F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A31227-E092-4878-BE33-89A4D0B9BC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97C71D-242B-4AB5-8F19-109B937E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F0A42C-4EC9-4341-ACDB-62E110BD5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B70E4B2-826A-4E5B-87C5-2E7A2745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4D89C0E-CD7E-4D4E-985D-E8A93B4B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292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0BC8F9-5C55-4A14-ADE1-EDEB56B4F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816F1AF-0687-402E-BCF6-2321B319B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51F3C5-5C6B-4178-A292-E39CE0B7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11E5E2-31D1-4CAA-B45E-9F491AF80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393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5E79AD-C631-44BA-A846-7DAA4B9A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E2034E6-97FE-4877-8457-95F097318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1CFB74-4D98-4F2F-A35E-13C7C7209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07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CF39F9-3610-42DC-8262-88ABA701C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16E96-99A3-4207-A08D-716BFADC9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E3FB61-B187-4C3A-B6EB-1B2176DF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0C212A-8BAF-4075-8E05-8740672AA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0112A8-E03A-48CA-B220-EA5B5B92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90347D-B4C5-4A6F-802E-71334BC9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5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1C65C-EDFA-4621-B920-556EB564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C3A66D-2BED-448C-8A84-7FC6EDCC63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782AA4-6CD1-4BBA-8B15-BF14C8867E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AA2C15-CAB5-4EEA-820B-F331C30CE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9BBA8A-099C-4C7A-B8BF-BB4B2EFB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299DA54-EFE3-4CEA-ACEB-0E1A9D355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770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4613EF-7750-40DD-B006-D9662389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F3F94C-0537-485B-A0DB-9046DEF4A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2A130F-579F-4D7C-8EAE-DF10111287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38611-F56B-410C-891D-9962032981A2}" type="datetimeFigureOut">
              <a:rPr lang="ko-KR" altLang="en-US" smtClean="0"/>
              <a:t>2020-01-10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F3F020-2448-41F1-94D6-3DD99093C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2FB8AB-2885-4BE2-AAA2-96C87CD1E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C843D-4D6A-464A-9C99-BF162BD051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789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6814-A46A-4549-A131-8C0FE82EE9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다중비교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C48ECA-A3BC-4D97-AC42-5FEA5CE5A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0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본페로니 다중비교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선형함수들의 집합</a:t>
                </a: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결합 신뢰구간을 구하라</a:t>
                </a:r>
                <a:r>
                  <a:rPr lang="en-US" altLang="ko-KR" sz="2000" dirty="0"/>
                  <a:t>. 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위 선형결합을 행렬 </a:t>
                </a:r>
                <a:r>
                  <a:rPr lang="en-US" altLang="ko-KR" sz="2000" dirty="0"/>
                  <a:t>K</a:t>
                </a:r>
                <a:r>
                  <a:rPr lang="ko-KR" altLang="en-US" sz="2000" dirty="0"/>
                  <a:t>로 표현하면 다음과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23ED87B-CD3E-49AC-8F95-67917B26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324618"/>
                  </p:ext>
                </p:extLst>
              </p:nvPr>
            </p:nvGraphicFramePr>
            <p:xfrm>
              <a:off x="1169852" y="3565434"/>
              <a:ext cx="8096070" cy="2632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345">
                      <a:extLst>
                        <a:ext uri="{9D8B030D-6E8A-4147-A177-3AD203B41FA5}">
                          <a16:colId xmlns:a16="http://schemas.microsoft.com/office/drawing/2014/main" val="120601401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508309812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52883364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2356961708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1101158847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1684672748"/>
                        </a:ext>
                      </a:extLst>
                    </a:gridCol>
                  </a:tblGrid>
                  <a:tr h="319082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427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91501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87057507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9093079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96917528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4688033"/>
                      </a:ext>
                    </a:extLst>
                  </a:tr>
                  <a:tr h="325038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2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2790573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C23ED87B-CD3E-49AC-8F95-67917B2694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47324618"/>
                  </p:ext>
                </p:extLst>
              </p:nvPr>
            </p:nvGraphicFramePr>
            <p:xfrm>
              <a:off x="1169852" y="3565434"/>
              <a:ext cx="8096070" cy="26323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49345">
                      <a:extLst>
                        <a:ext uri="{9D8B030D-6E8A-4147-A177-3AD203B41FA5}">
                          <a16:colId xmlns:a16="http://schemas.microsoft.com/office/drawing/2014/main" val="120601401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508309812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52883364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2356961708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1101158847"/>
                        </a:ext>
                      </a:extLst>
                    </a:gridCol>
                    <a:gridCol w="1349345">
                      <a:extLst>
                        <a:ext uri="{9D8B030D-6E8A-4147-A177-3AD203B41FA5}">
                          <a16:colId xmlns:a16="http://schemas.microsoft.com/office/drawing/2014/main" val="168467274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dirty="0"/>
                            <a:t>식</a:t>
                          </a:r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776427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104839" r="-500901" b="-5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104839" r="-1802" b="-5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091501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204839" r="-500901" b="-4048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204839" r="-1802" b="-4048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87057507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300000" r="-500901" b="-2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300000" r="-1802" b="-2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9093079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406452" r="-500901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-1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810" t="-406452" r="-102262" b="-2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406452" r="-1802" b="-2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96917528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506452" r="-500901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01810" t="-506452" r="-102262" b="-1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506452" r="-1802" b="-1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4688033"/>
                      </a:ext>
                    </a:extLst>
                  </a:tr>
                  <a:tr h="377762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50" t="-606452" r="-50090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200" dirty="0"/>
                            <a:t>0</a:t>
                          </a:r>
                          <a:endParaRPr lang="ko-KR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99550" t="-606452" r="-1802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2790573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23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본페로니 다중비교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선형함수들의 집합</a:t>
                </a:r>
                <a:br>
                  <a:rPr lang="en-US" altLang="ko-KR" sz="2000" dirty="0"/>
                </a:b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⋯+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}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결합 신뢰구간을 구하라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en-US" altLang="ko-KR" sz="2000" dirty="0"/>
                  <a:t>(</a:t>
                </a:r>
                <a:r>
                  <a:rPr lang="ko-KR" altLang="en-US" sz="2000" dirty="0"/>
                  <a:t>단</a:t>
                </a:r>
                <a:r>
                  <a:rPr lang="en-US" altLang="ko-KR" sz="2000" dirty="0"/>
                  <a:t>, b=6, a = 3,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=0.05)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따라서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/>
                  <a:t> = 1+1+1+1+1+1+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000" dirty="0"/>
                  <a:t>+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ko-KR" sz="2000" dirty="0"/>
                  <a:t>+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V~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ko-KR" sz="2000" dirty="0"/>
                  <a:t>(6-1)] = 7.261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0.005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altLang="ko-KR" sz="2000" dirty="0"/>
                  <a:t>=3.732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2000" dirty="0"/>
                  <a:t>이를 통해 결합 신뢰구간을 정의할 수 있고</a:t>
                </a:r>
                <a:r>
                  <a:rPr lang="en-US" altLang="ko-KR" sz="2000" dirty="0"/>
                  <a:t>, </a:t>
                </a:r>
                <a:br>
                  <a:rPr lang="en-US" altLang="ko-KR" sz="2000" dirty="0"/>
                </a:br>
                <a:r>
                  <a:rPr lang="ko-KR" altLang="en-US" sz="2000"/>
                  <a:t>이를 </a:t>
                </a:r>
                <a:r>
                  <a:rPr lang="ko-KR" altLang="en-US" sz="2000" dirty="0"/>
                  <a:t>벗어나는 </a:t>
                </a:r>
                <a:r>
                  <a:rPr lang="ko-KR" altLang="en-US" sz="2000"/>
                  <a:t>어떤 선형결합은 그 값이 </a:t>
                </a:r>
                <a:r>
                  <a:rPr lang="ko-KR" altLang="en-US" sz="2000" dirty="0"/>
                  <a:t>유의미하게 다름을 입증할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3"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86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:r>
                  <a:rPr lang="ko-KR" altLang="en-US" sz="2000" dirty="0"/>
                  <a:t>여러 개의 </a:t>
                </a:r>
                <a:r>
                  <a:rPr lang="ko-KR" altLang="en-US" sz="2000" dirty="0" err="1"/>
                  <a:t>모수들을</a:t>
                </a:r>
                <a:r>
                  <a:rPr lang="ko-KR" altLang="en-US" sz="2000" dirty="0"/>
                  <a:t> 따르는 확률변수들의 선형결합에 대한 신뢰구간을 구하는 것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, </a:t>
                </a:r>
                <a:r>
                  <a:rPr lang="ko-KR" altLang="en-US" sz="2000" dirty="0"/>
                  <a:t>공통분산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2000" dirty="0"/>
                  <a:t>을 가지는 서로 독립인 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에서 추출한 </a:t>
                </a:r>
                <a:br>
                  <a:rPr lang="en-US" altLang="ko-KR" sz="2000" dirty="0"/>
                </a:br>
                <a:r>
                  <a:rPr lang="ko-KR" altLang="en-US" sz="2000" dirty="0"/>
                  <a:t>를 가정하자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 err="1"/>
                  <a:t>모수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ko-KR" altLang="en-US" sz="2000" dirty="0"/>
                  <a:t>가 선형결합한 일차함수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sz="2000" dirty="0"/>
                  <a:t>(</a:t>
                </a:r>
                <a:r>
                  <a:rPr lang="ko-KR" altLang="en-US" sz="2000" dirty="0"/>
                  <a:t>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어떤 알려진 실수</a:t>
                </a:r>
                <a:r>
                  <a:rPr lang="en-US" altLang="ko-KR" sz="2000" dirty="0"/>
                  <a:t>) </a:t>
                </a:r>
                <a:br>
                  <a:rPr lang="en-US" altLang="ko-KR" sz="2000" dirty="0"/>
                </a:br>
                <a:r>
                  <a:rPr lang="ko-KR" altLang="en-US" sz="2000" dirty="0"/>
                  <a:t>의 신뢰구간을 구한다고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각각의 확률변수에서 추출한 확률표본을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ko-KR" altLang="en-US" sz="2000" dirty="0"/>
                  <a:t>라고 하자</a:t>
                </a:r>
                <a:r>
                  <a:rPr lang="en-US" altLang="ko-KR" sz="2000" dirty="0"/>
                  <a:t>. 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b>
                                  <m: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7166AD-6948-4319-8014-757FDE83175B}"/>
                  </a:ext>
                </a:extLst>
              </p:cNvPr>
              <p:cNvSpPr txBox="1"/>
              <p:nvPr/>
            </p:nvSpPr>
            <p:spPr>
              <a:xfrm>
                <a:off x="3544388" y="4641669"/>
                <a:ext cx="7809411" cy="1979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(3)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각 열들의 평균과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을 정의하면</a:t>
                </a:r>
                <a:endParaRPr lang="en-US" altLang="ko-KR" dirty="0"/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=1,2,</m:t>
                    </m:r>
                  </m:oMath>
                </a14:m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,b) </a:t>
                </a:r>
                <a:r>
                  <a:rPr lang="ko-KR" altLang="en-US" dirty="0"/>
                  <a:t>라고 한다면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이 통계량은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따른다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dirty="0"/>
                  <a:t>(j=1,</a:t>
                </a:r>
                <a:r>
                  <a:rPr lang="en-US" altLang="ko-K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dirty="0"/>
                  <a:t>,b)</a:t>
                </a:r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dirty="0"/>
                  <a:t>을 따른다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(4) </a:t>
                </a:r>
                <a:r>
                  <a:rPr lang="ko-KR" altLang="en-US" dirty="0"/>
                  <a:t>이 때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위치불변통계량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ko-KR" altLang="en-US" dirty="0"/>
                  <a:t>은 </a:t>
                </a:r>
                <a:r>
                  <a:rPr lang="ko-KR" altLang="en-US" dirty="0" err="1"/>
                  <a:t>완비충분통계량의</a:t>
                </a:r>
                <a:r>
                  <a:rPr lang="ko-KR" altLang="en-US" dirty="0"/>
                  <a:t> 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dirty="0"/>
                  <a:t>와</a:t>
                </a:r>
                <a:r>
                  <a:rPr lang="en-US" altLang="ko-KR" dirty="0"/>
                  <a:t> </a:t>
                </a:r>
              </a:p>
              <a:p>
                <a:r>
                  <a:rPr lang="ko-KR" altLang="en-US" dirty="0">
                    <a:solidFill>
                      <a:srgbClr val="FF0000"/>
                    </a:solidFill>
                  </a:rPr>
                  <a:t>확률적으로 독립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7166AD-6948-4319-8014-757FDE831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88" y="4641669"/>
                <a:ext cx="7809411" cy="1979324"/>
              </a:xfrm>
              <a:prstGeom prst="rect">
                <a:avLst/>
              </a:prstGeom>
              <a:blipFill>
                <a:blip r:embed="rId3"/>
                <a:stretch>
                  <a:fillRect l="-625" t="-1538" b="-36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72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arenR" startAt="2"/>
                </a:pP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sz="2000" dirty="0"/>
                  <a:t>들의 결합분포인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ko-KR" altLang="en-US" sz="2000" dirty="0"/>
                  <a:t>는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r>
                  <a:rPr lang="ko-KR" altLang="en-US" sz="2000" dirty="0"/>
                  <a:t>을 따르고</a:t>
                </a:r>
                <a:br>
                  <a:rPr lang="en-US" altLang="ko-KR" sz="2000" dirty="0"/>
                </a:br>
                <a:r>
                  <a:rPr lang="ko-KR" altLang="en-US" sz="2000" dirty="0"/>
                  <a:t>이 또한 </a:t>
                </a:r>
                <a:r>
                  <a:rPr lang="ko-KR" altLang="en-US" sz="2000" dirty="0" err="1"/>
                  <a:t>완비충분통계량의</a:t>
                </a:r>
                <a:r>
                  <a:rPr lang="ko-KR" altLang="en-US" sz="2000" dirty="0"/>
                  <a:t> 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ko-KR" altLang="en-US" sz="2000" dirty="0"/>
                  <a:t>와 확률적으로 독립이다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관심있는 확률변수 </a:t>
                </a:r>
                <a:r>
                  <a:rPr lang="en-US" altLang="ko-KR" sz="2000" dirty="0"/>
                  <a:t>Z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정규분포의 성질에 따라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</m:oMath>
                </a14:m>
                <a:r>
                  <a:rPr lang="ko-KR" altLang="en-US" sz="2000" dirty="0"/>
                  <a:t>는 또한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정규분포의 </a:t>
                </a:r>
                <a:r>
                  <a:rPr lang="ko-KR" altLang="en-US" sz="2000" dirty="0" err="1"/>
                  <a:t>완비충분통계량의</a:t>
                </a:r>
                <a:r>
                  <a:rPr lang="ko-KR" altLang="en-US" sz="2000" dirty="0"/>
                  <a:t> 함수이고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따라서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−1])</m:t>
                    </m:r>
                  </m:oMath>
                </a14:m>
                <a:r>
                  <a:rPr lang="ko-KR" altLang="en-US" sz="2000" dirty="0"/>
                  <a:t>는 위와 확률적으로 독립이다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4) </a:t>
                </a:r>
                <a:r>
                  <a:rPr lang="ko-KR" altLang="en-US" sz="1900" dirty="0"/>
                  <a:t>여기까지 전개하여 종합하였을 때</a:t>
                </a:r>
                <a:r>
                  <a:rPr lang="en-US" altLang="ko-KR" sz="19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1900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9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>
                                  <m:f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1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19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  <m:sSup>
                                      <m:sSup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1900" i="1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1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rad>
                          </m:den>
                        </m:f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f>
                                  <m:fPr>
                                    <m:type m:val="skw"/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1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en-US" altLang="ko-KR" sz="19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altLang="ko-KR" sz="19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altLang="ko-KR" sz="19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altLang="ko-KR" sz="19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altLang="ko-KR" sz="19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altLang="ko-KR" sz="19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altLang="ko-KR" sz="19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bar>
                                                      <m:barPr>
                                                        <m:pos m:val="top"/>
                                                        <m:ctrlPr>
                                                          <a:rPr lang="en-US" altLang="ko-KR" sz="190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barPr>
                                                      <m:e>
                                                        <m:r>
                                                          <a:rPr lang="en-US" altLang="ko-KR" sz="19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𝑥</m:t>
                                                        </m:r>
                                                      </m:e>
                                                    </m:bar>
                                                  </m:e>
                                                  <m:sub>
                                                    <m:r>
                                                      <a:rPr lang="en-US" altLang="ko-KR" sz="19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p>
                                            </m:sSup>
                                          </m:e>
                                        </m:nary>
                                      </m:e>
                                    </m:nary>
                                  </m:num>
                                  <m:den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d>
                                      <m:dPr>
                                        <m:ctrlP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den>
                                </m:f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9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r>
                  <a:rPr lang="en-US" altLang="ko-KR" sz="19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9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9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9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9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  <m:r>
                      <a:rPr lang="en-US" altLang="ko-KR" sz="19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ko-KR" altLang="en-US" sz="1900" dirty="0"/>
                  <a:t>은 </a:t>
                </a:r>
                <a:r>
                  <a:rPr lang="en-US" altLang="ko-KR" sz="1900" dirty="0"/>
                  <a:t>T[b(a-1)]</a:t>
                </a:r>
                <a:r>
                  <a:rPr lang="ko-KR" altLang="en-US" sz="1900" dirty="0"/>
                  <a:t>을 따른다</a:t>
                </a:r>
                <a:r>
                  <a:rPr lang="en-US" altLang="ko-KR" sz="19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738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위에서 도출한 통계량을 이용하면 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sub>
                                            </m:sSub>
                                          </m:e>
                                          <m:sup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rad>
                              </m:den>
                            </m:f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ko-KR" sz="2000" dirty="0"/>
                  <a:t> =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ra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den>
                            </m:f>
                          </m:e>
                        </m:rad>
                      </m:e>
                    </m:d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1800" dirty="0"/>
                  <a:t>3. </a:t>
                </a:r>
                <a:r>
                  <a:rPr lang="ko-KR" altLang="en-US" sz="1800" dirty="0"/>
                  <a:t>이제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결합 </a:t>
                </a:r>
                <a:r>
                  <a:rPr lang="ko-KR" altLang="en-US" sz="1800" dirty="0" err="1"/>
                  <a:t>모수에</a:t>
                </a:r>
                <a:r>
                  <a:rPr lang="ko-KR" altLang="en-US" sz="1800" dirty="0"/>
                  <a:t> 대한 신뢰구간을 통해 다양한 일차 함수의 신뢰구간을 구할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예</a:t>
                </a:r>
                <a14:m>
                  <m:oMath xmlns:m="http://schemas.openxmlformats.org/officeDocument/2006/math"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들</m:t>
                    </m:r>
                    <m:r>
                      <a:rPr lang="ko-KR" altLang="en-US" sz="1800" i="1" smtClean="0">
                        <a:latin typeface="Cambria Math" panose="02040503050406030204" pitchFamily="18" charset="0"/>
                      </a:rPr>
                      <m:t>어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1800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ko-KR" sz="1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18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>
                    <a:solidFill>
                      <a:srgbClr val="FF0000"/>
                    </a:solidFill>
                  </a:rPr>
                  <a:t> </a:t>
                </a:r>
                <a:r>
                  <a:rPr lang="ko-KR" altLang="en-US" sz="1800" dirty="0"/>
                  <a:t>등의 </a:t>
                </a:r>
                <a:r>
                  <a:rPr lang="en-US" altLang="ko-KR" sz="1800" dirty="0"/>
                  <a:t>1</a:t>
                </a:r>
                <a:r>
                  <a:rPr lang="ko-KR" altLang="en-US" sz="1800" dirty="0"/>
                  <a:t>차 선형함수를 고려해볼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 때 </a:t>
                </a:r>
                <a:r>
                  <a:rPr lang="ko-KR" altLang="en-US" sz="1800" dirty="0" err="1"/>
                  <a:t>첫번</a:t>
                </a:r>
                <a:r>
                  <a:rPr lang="ko-KR" altLang="en-US" sz="1800" dirty="0"/>
                  <a:t> 째 예의 경우 </a:t>
                </a:r>
                <a:r>
                  <a:rPr lang="en-US" altLang="ko-KR" sz="1800" dirty="0"/>
                  <a:t>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두 번째 예의 경우</a:t>
                </a:r>
                <a:r>
                  <a:rPr lang="en-US" altLang="ko-KR" sz="1800" dirty="0"/>
                  <a:t> k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이고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(1) </a:t>
                </a:r>
                <a:r>
                  <a:rPr lang="ko-KR" altLang="en-US" sz="1800" dirty="0"/>
                  <a:t>벡터의 각 원소들의 선형결합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1800" dirty="0"/>
                  <a:t>을 통해 신뢰구간을 정의할 수 있다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 b="-149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01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셰페의 다중 비교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위에서 예시로 든 것과 같은 선형함수들이 동시에 포함된 경우의 신뢰구간을 계산</a:t>
                </a:r>
                <a:endParaRPr lang="en-US" altLang="ko-KR" sz="20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800" dirty="0"/>
                  <a:t>에서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 </a:t>
                </a:r>
                <a:r>
                  <a:rPr lang="en-US" altLang="ko-KR" sz="1800" dirty="0"/>
                  <a:t>F</a:t>
                </a:r>
                <a:r>
                  <a:rPr lang="ko-KR" altLang="en-US" sz="1800" dirty="0"/>
                  <a:t>분포를 풀어서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800" dirty="0"/>
                  <a:t>꼴의 신뢰구간을 정의한다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1) </a:t>
                </a:r>
                <a:r>
                  <a:rPr lang="ko-KR" altLang="en-US" sz="1800" dirty="0"/>
                  <a:t>이 때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어떤 상수 </a:t>
                </a:r>
                <a:r>
                  <a:rPr lang="en-US" altLang="ko-KR" sz="1800" dirty="0"/>
                  <a:t>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altLang="ko-KR" sz="1800" dirty="0"/>
                  <a:t> , </a:t>
                </a:r>
                <a:r>
                  <a:rPr lang="ko-KR" altLang="en-US" sz="1800" dirty="0"/>
                  <a:t>즉 유의수준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1800" dirty="0" err="1"/>
                  <a:t>일떄의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F </a:t>
                </a:r>
                <a:r>
                  <a:rPr lang="ko-KR" altLang="en-US" sz="1800" dirty="0"/>
                  <a:t>통계량 값이다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3. </a:t>
                </a:r>
                <a:r>
                  <a:rPr lang="ko-KR" altLang="en-US" sz="1800" dirty="0"/>
                  <a:t>이를 유도하면</a:t>
                </a:r>
                <a:endParaRPr lang="en-US" altLang="ko-KR" sz="1800" dirty="0"/>
              </a:p>
              <a:p>
                <a:pPr marL="342900" indent="-3429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18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/>
                  <a:t>(b)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이는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대한 통계량이다</a:t>
                </a:r>
                <a:r>
                  <a:rPr lang="en-US" altLang="ko-KR" sz="1800" dirty="0"/>
                  <a:t>. </a:t>
                </a:r>
                <a:r>
                  <a:rPr lang="ko-KR" altLang="en-US" sz="1800" dirty="0"/>
                  <a:t>한편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en-US" altLang="ko-KR" sz="1800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ko-KR" altLang="en-US" sz="1800" dirty="0"/>
                  <a:t>는 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sz="1800" dirty="0"/>
                  <a:t> 대한 함수인 함수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r>
                  <a:rPr lang="ko-KR" altLang="en-US" sz="1800" dirty="0"/>
                  <a:t>와 확률적으로 독립이다</a:t>
                </a:r>
                <a:r>
                  <a:rPr lang="en-US" altLang="ko-KR" sz="1800" dirty="0"/>
                  <a:t>. </a:t>
                </a:r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따라서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skw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18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18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18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8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F[</a:t>
                </a:r>
                <a:r>
                  <a:rPr lang="en-US" altLang="ko-KR" sz="1800" dirty="0" err="1"/>
                  <a:t>b,b</a:t>
                </a:r>
                <a:r>
                  <a:rPr lang="en-US" altLang="ko-KR" sz="1800" dirty="0"/>
                  <a:t>(a-1)]</a:t>
                </a:r>
                <a:r>
                  <a:rPr lang="ko-KR" altLang="en-US" sz="1800" dirty="0"/>
                  <a:t> 를 따른다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84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713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ko-KR" altLang="en-US" sz="2000" dirty="0"/>
                  <a:t>셰페의 다중 비교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</a:t>
                </a:r>
                <a:br>
                  <a:rPr lang="en-US" altLang="ko-KR" sz="1800" dirty="0"/>
                </a:br>
                <a:r>
                  <a:rPr lang="en-US" altLang="ko-KR" sz="1800" dirty="0"/>
                  <a:t> </a:t>
                </a:r>
                <a:br>
                  <a:rPr lang="en-US" altLang="ko-KR" sz="1800" dirty="0"/>
                </a:br>
                <a:r>
                  <a:rPr lang="ko-KR" altLang="en-US" sz="1800" dirty="0"/>
                  <a:t>이제 목표는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sSup>
                          <m:sSup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8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8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8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sz="1800" dirty="0"/>
                  <a:t>로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시그마를 </a:t>
                </a:r>
                <a:r>
                  <a:rPr lang="ko-KR" altLang="en-US" sz="1800" dirty="0" err="1"/>
                  <a:t>제곱항</a:t>
                </a:r>
                <a:r>
                  <a:rPr lang="ko-KR" altLang="en-US" sz="1800" dirty="0"/>
                  <a:t> 안으로 집어넣는 것이다</a:t>
                </a:r>
                <a:r>
                  <a:rPr lang="en-US" altLang="ko-KR" sz="1800" dirty="0"/>
                  <a:t>.</a:t>
                </a:r>
                <a:br>
                  <a:rPr lang="en-US" altLang="ko-KR" sz="1800" dirty="0"/>
                </a:br>
                <a:endParaRPr lang="en-US" altLang="ko-KR" sz="1800" dirty="0"/>
              </a:p>
              <a:p>
                <a:pPr marL="457200" indent="-457200">
                  <a:buAutoNum type="arabicParenBoth"/>
                </a:pPr>
                <a:r>
                  <a:rPr lang="ko-KR" altLang="en-US" sz="1800" dirty="0"/>
                  <a:t>이를 실현하기 위해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기하학적인 방법론을 빌려오면</a:t>
                </a:r>
                <a:endParaRPr lang="en-US" altLang="ko-KR" sz="18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ko-KR" altLang="en-US" sz="1800" dirty="0"/>
                  <a:t>를 포함하는 초평면의 방정식은</a:t>
                </a:r>
                <a:br>
                  <a:rPr lang="en-US" altLang="ko-KR" sz="1800" dirty="0"/>
                </a:br>
                <a:br>
                  <a:rPr lang="en-US" altLang="ko-KR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)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1800" dirty="0"/>
                  <a:t>) +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altLang="ko-KR" sz="18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8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ko-KR" sz="1800" dirty="0"/>
                  <a:t>) = </a:t>
                </a:r>
                <a:r>
                  <a:rPr lang="en-US" altLang="ko-KR" sz="1800" dirty="0">
                    <a:solidFill>
                      <a:srgbClr val="00B050"/>
                    </a:solidFill>
                  </a:rPr>
                  <a:t>0</a:t>
                </a:r>
                <a:r>
                  <a:rPr lang="en-US" altLang="ko-KR" sz="1800" dirty="0"/>
                  <a:t>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어떤 점과 이 초평면의 최단거리는</a:t>
                </a:r>
                <a:br>
                  <a:rPr lang="en-US" altLang="ko-KR" sz="1800" dirty="0"/>
                </a:br>
                <a:r>
                  <a:rPr lang="ko-KR" altLang="en-US" sz="1800" dirty="0"/>
                  <a:t> </a:t>
                </a:r>
                <a:br>
                  <a:rPr lang="en-US" altLang="ko-KR" sz="18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⋯+</m:t>
                            </m:r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나타낼 수 있다</a:t>
                </a:r>
                <a:r>
                  <a:rPr lang="en-US" altLang="ko-KR" sz="20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d =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0</a:t>
                </a:r>
                <a:r>
                  <a:rPr lang="ko-KR" altLang="en-US" sz="2000" dirty="0"/>
                  <a:t> 이기 때문에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이를 다시 정리하면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-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br>
                  <a:rPr lang="en-US" altLang="ko-KR" sz="2000" dirty="0"/>
                </a:b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19015"/>
              </a:xfrm>
              <a:blipFill>
                <a:blip r:embed="rId2"/>
                <a:stretch>
                  <a:fillRect l="-754" t="-2402" b="-131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04259B32-82D7-407F-A505-CFC5DC0A83EF}"/>
              </a:ext>
            </a:extLst>
          </p:cNvPr>
          <p:cNvGrpSpPr/>
          <p:nvPr/>
        </p:nvGrpSpPr>
        <p:grpSpPr>
          <a:xfrm>
            <a:off x="8212183" y="3823402"/>
            <a:ext cx="2525485" cy="2020049"/>
            <a:chOff x="7646126" y="3387974"/>
            <a:chExt cx="2525485" cy="2020049"/>
          </a:xfrm>
        </p:grpSpPr>
        <p:sp>
          <p:nvSpPr>
            <p:cNvPr id="4" name="평행 사변형 3">
              <a:extLst>
                <a:ext uri="{FF2B5EF4-FFF2-40B4-BE49-F238E27FC236}">
                  <a16:creationId xmlns:a16="http://schemas.microsoft.com/office/drawing/2014/main" id="{67DBE6CC-903D-4069-B032-632AABC3D6D4}"/>
                </a:ext>
              </a:extLst>
            </p:cNvPr>
            <p:cNvSpPr/>
            <p:nvPr/>
          </p:nvSpPr>
          <p:spPr>
            <a:xfrm>
              <a:off x="7646126" y="4180114"/>
              <a:ext cx="2525485" cy="1227909"/>
            </a:xfrm>
            <a:prstGeom prst="parallelogram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16E64228-C5FA-4D65-A118-F3423CD73389}"/>
                </a:ext>
              </a:extLst>
            </p:cNvPr>
            <p:cNvSpPr/>
            <p:nvPr/>
          </p:nvSpPr>
          <p:spPr>
            <a:xfrm>
              <a:off x="8238309" y="4771208"/>
              <a:ext cx="6096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83724F1-DBCA-430C-ACF6-565C5F5B73AD}"/>
                </a:ext>
              </a:extLst>
            </p:cNvPr>
            <p:cNvSpPr/>
            <p:nvPr/>
          </p:nvSpPr>
          <p:spPr>
            <a:xfrm>
              <a:off x="8569235" y="4771208"/>
              <a:ext cx="6096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화살표: 왼쪽/오른쪽 7">
              <a:extLst>
                <a:ext uri="{FF2B5EF4-FFF2-40B4-BE49-F238E27FC236}">
                  <a16:creationId xmlns:a16="http://schemas.microsoft.com/office/drawing/2014/main" id="{E6E1CDC8-52C9-4F4C-A82B-FF7AB6CF7AA2}"/>
                </a:ext>
              </a:extLst>
            </p:cNvPr>
            <p:cNvSpPr/>
            <p:nvPr/>
          </p:nvSpPr>
          <p:spPr>
            <a:xfrm>
              <a:off x="8299269" y="4771208"/>
              <a:ext cx="269966" cy="45719"/>
            </a:xfrm>
            <a:prstGeom prst="left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3BB95E5-A052-40F6-863D-A9EFEBC4F8A9}"/>
                    </a:ext>
                  </a:extLst>
                </p:cNvPr>
                <p:cNvSpPr/>
                <p:nvPr/>
              </p:nvSpPr>
              <p:spPr>
                <a:xfrm>
                  <a:off x="8053336" y="4771208"/>
                  <a:ext cx="49186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53BB95E5-A052-40F6-863D-A9EFEBC4F8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3336" y="4771208"/>
                  <a:ext cx="49186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555308C-D3A2-4285-96BA-F8B20A1C0EC8}"/>
                    </a:ext>
                  </a:extLst>
                </p:cNvPr>
                <p:cNvSpPr/>
                <p:nvPr/>
              </p:nvSpPr>
              <p:spPr>
                <a:xfrm>
                  <a:off x="8393690" y="4771208"/>
                  <a:ext cx="4950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7555308C-D3A2-4285-96BA-F8B20A1C0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3690" y="4771208"/>
                  <a:ext cx="49507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화살표: 왼쪽 11">
              <a:extLst>
                <a:ext uri="{FF2B5EF4-FFF2-40B4-BE49-F238E27FC236}">
                  <a16:creationId xmlns:a16="http://schemas.microsoft.com/office/drawing/2014/main" id="{5D6D4551-022D-433C-90A0-F01AB06A4AF6}"/>
                </a:ext>
              </a:extLst>
            </p:cNvPr>
            <p:cNvSpPr/>
            <p:nvPr/>
          </p:nvSpPr>
          <p:spPr>
            <a:xfrm rot="5707464">
              <a:off x="8025773" y="4323153"/>
              <a:ext cx="839963" cy="71921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C4BF43-0230-451A-A04C-324D2095B696}"/>
                    </a:ext>
                  </a:extLst>
                </p:cNvPr>
                <p:cNvSpPr txBox="1"/>
                <p:nvPr/>
              </p:nvSpPr>
              <p:spPr>
                <a:xfrm>
                  <a:off x="8191571" y="3387974"/>
                  <a:ext cx="920124" cy="78489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</m:oMath>
                  </a14:m>
                  <a:r>
                    <a:rPr lang="ko-KR" altLang="en-US" dirty="0"/>
                    <a:t> </a:t>
                  </a:r>
                  <a:r>
                    <a:rPr lang="en-US" altLang="ko-KR" dirty="0"/>
                    <a:t>=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ko-K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AC4BF43-0230-451A-A04C-324D2095B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1571" y="3387974"/>
                  <a:ext cx="920124" cy="78489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4266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ko-KR" altLang="en-US" sz="2000" dirty="0"/>
                  <a:t>셰페의 다중 비교</a:t>
                </a:r>
                <a:endParaRPr lang="en-US" altLang="ko-KR" sz="2000" dirty="0"/>
              </a:p>
              <a:p>
                <a:pPr marL="457200" indent="-457200">
                  <a:buAutoNum type="arabicParenBoth" startAt="3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-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⋯−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- </m:t>
                        </m:r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제곱하면</a:t>
                </a:r>
                <a:r>
                  <a:rPr lang="en-US" altLang="ko-KR" sz="2000" dirty="0"/>
                  <a:t> 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0" dirty="0" smtClean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- </m:t>
                                </m:r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⋯+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- </m:t>
                            </m:r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이것이 원하는 결과다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br>
                  <a:rPr lang="en-US" altLang="ko-KR" sz="2000" dirty="0"/>
                </a:b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−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2000" dirty="0"/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다시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19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altLang="ko-KR" sz="19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1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19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19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19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1900" i="1" smtClean="0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1900" dirty="0"/>
                  <a:t> =</a:t>
                </a:r>
                <a:r>
                  <a:rPr lang="en-US" altLang="ko-KR" sz="19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9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9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19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1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1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19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1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1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19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bar>
                                              <m:barPr>
                                                <m:pos m:val="top"/>
                                                <m:ctrlPr>
                                                  <a:rPr lang="en-US" altLang="ko-KR" sz="19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arPr>
                                              <m:e>
                                                <m:r>
                                                  <a:rPr lang="en-US" altLang="ko-KR" sz="19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</m:bar>
                                          </m:e>
                                          <m:sub>
                                            <m:r>
                                              <a:rPr lang="en-US" altLang="ko-KR" sz="19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1900" dirty="0"/>
                                          <m:t>−</m:t>
                                        </m:r>
                                        <m:nary>
                                          <m:naryPr>
                                            <m:chr m:val="∑"/>
                                            <m:ctrlPr>
                                              <a:rPr lang="en-US" altLang="ko-KR" sz="19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>
                                            <m:r>
                                              <m:rPr>
                                                <m:brk m:alnAt="23"/>
                                              </m:rPr>
                                              <a:rPr lang="en-US" altLang="ko-KR" sz="1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ko-KR" sz="1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=1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19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sup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altLang="ko-KR" sz="19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19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9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sSub>
                                              <m:sSubPr>
                                                <m:ctrlPr>
                                                  <a:rPr lang="en-US" altLang="ko-KR" sz="19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190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19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m:rPr>
                                                <m:nor/>
                                              </m:rPr>
                                              <a:rPr lang="en-US" altLang="ko-KR" sz="1900" dirty="0"/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</m:nary>
                                  </m:e>
                                </m:d>
                              </m:e>
                              <m:sup>
                                <m:r>
                                  <a:rPr lang="en-US" altLang="ko-KR" sz="19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1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19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19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19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num>
                          <m:den>
                            <m:r>
                              <a:rPr lang="en-US" altLang="ko-KR" sz="1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19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br>
                  <a:rPr lang="en-US" altLang="ko-KR" sz="2000" b="0" dirty="0"/>
                </a:br>
                <a:br>
                  <a:rPr lang="en-US" altLang="ko-KR" sz="2000" b="0" dirty="0"/>
                </a:b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nor/>
                                      </m:rPr>
                                      <a:rPr lang="en-US" altLang="ko-KR" sz="2000" dirty="0"/>
                                      <m:t>−</m:t>
                                    </m:r>
                                    <m:nary>
                                      <m:naryPr>
                                        <m:chr m:val="∑"/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>
                                        <m:r>
                                          <m:rPr>
                                            <m:brk m:alnAt="23"/>
                                          </m:rP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=1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sup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ko-KR" altLang="en-US" sz="2000" i="1" smtClean="0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nor/>
                                          </m:rPr>
                                          <a:rPr lang="en-US" altLang="ko-KR" sz="2000" dirty="0"/>
                                          <m:t>)</m:t>
                                        </m:r>
                                      </m:e>
                                    </m:nary>
                                  </m:e>
                                </m:nary>
                              </m:e>
                            </m:d>
                          </m:e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𝑏𝑑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ko-KR" altLang="en-US" sz="2000" dirty="0"/>
                  <a:t>위 부등식에 제곱근을 씌워도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정보는 그대로 보존된다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따라서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/>
                              <m:t>−</m:t>
                            </m:r>
                            <m:nary>
                              <m:naryPr>
                                <m:chr m:val="∑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altLang="ko-KR" sz="2000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nary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𝑏𝑑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499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셰페의 다중 비교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이를 이용해 신뢰구간을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dirty="0">
                                <a:solidFill>
                                  <a:srgbClr val="FF0000"/>
                                </a:solidFill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rad>
                          </m:e>
                        </m:nary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nary>
                          <m:naryPr>
                            <m:chr m:val="∑"/>
                            <m:ctrlPr>
                              <a:rPr lang="en-US" altLang="ko-KR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sz="200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altLang="ko-KR" sz="2000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ko-KR" sz="2000" b="0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 dirty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dirty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b="0" i="1" dirty="0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  <m:f>
                                  <m:fPr>
                                    <m:ctrlP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num>
                                  <m:den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rad>
                          </m:e>
                        </m:nary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다시 정리하면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−1)]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통계량 값이고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en-US" altLang="ko-KR" sz="2000" dirty="0"/>
                  <a:t>V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altLang="ko-KR" sz="2000" dirty="0"/>
                  <a:t> ~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</m:oMath>
                </a14:m>
                <a:r>
                  <a:rPr lang="en-US" altLang="ko-KR" sz="2000" dirty="0"/>
                  <a:t>b(a-1)]</a:t>
                </a:r>
              </a:p>
              <a:p>
                <a:pPr>
                  <a:buFontTx/>
                  <a:buChar char="-"/>
                </a:pPr>
                <a:r>
                  <a:rPr lang="en-US" altLang="ko-KR" sz="2000" dirty="0" err="1"/>
                  <a:t>a,b</a:t>
                </a:r>
                <a:r>
                  <a:rPr lang="ko-KR" altLang="en-US" sz="2000" dirty="0"/>
                  <a:t>는 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열의 차원인 상수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sz="2000" dirty="0"/>
                  <a:t>는 선형결합을 나타내는 벡터의 원소들이다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26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177CAC-4218-42FB-A16C-9B651983A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본페로니 다중비교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확률변수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r>
                  <a:rPr lang="ko-KR" altLang="en-US" sz="2000" dirty="0"/>
                  <a:t>인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통계량을 정의하자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사건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sz="2000" dirty="0"/>
                  <a:t>이 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로 주어졌다고 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80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bar>
                              <m:barPr>
                                <m:pos m:val="top"/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</m:e>
                          <m:sub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라고 정의하자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(1) </a:t>
                </a:r>
                <a:r>
                  <a:rPr lang="ko-KR" altLang="en-US" sz="1800" dirty="0"/>
                  <a:t>이 떄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−1)</m:t>
                        </m:r>
                      </m:sub>
                    </m:sSub>
                  </m:oMath>
                </a14:m>
                <a:r>
                  <a:rPr lang="ko-KR" altLang="en-US" sz="1800" dirty="0"/>
                  <a:t>라고 한다면</a:t>
                </a:r>
                <a:r>
                  <a:rPr lang="en-US" altLang="ko-KR" sz="1800" dirty="0"/>
                  <a:t>, P(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18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altLang="ko-KR" sz="1800" dirty="0"/>
                  <a:t>) = </a:t>
                </a:r>
                <a14:m>
                  <m:oMath xmlns:m="http://schemas.openxmlformats.org/officeDocument/2006/math">
                    <m:r>
                      <a:rPr lang="en-US" altLang="ko-KR" sz="1800" b="0" i="0" dirty="0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800" dirty="0"/>
                  <a:t>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E50D3A6-5A10-4F11-9628-7C5CA81B1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0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</TotalTime>
  <Words>584</Words>
  <Application>Microsoft Office PowerPoint</Application>
  <PresentationFormat>와이드스크린</PresentationFormat>
  <Paragraphs>130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다중비교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다중비교</dc:title>
  <dc:creator>Kwon JongIk</dc:creator>
  <cp:lastModifiedBy>Kwon JongIk</cp:lastModifiedBy>
  <cp:revision>30</cp:revision>
  <dcterms:created xsi:type="dcterms:W3CDTF">2020-01-10T06:55:31Z</dcterms:created>
  <dcterms:modified xsi:type="dcterms:W3CDTF">2020-01-10T18:48:28Z</dcterms:modified>
</cp:coreProperties>
</file>