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C517-CF83-4FE7-880D-6C6491C34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413F01-6553-4113-A1BD-17C24677F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B478F-3110-4BE3-BDE8-87FF4E8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F8C6-9AC3-4A76-A412-D87CD8D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BFDDC-27CD-459B-9BD1-47EA1910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9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B480-4A1C-40CE-B40B-499ECD97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92821-9CD8-46E5-BEAB-010B7D83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2D5AC-6132-481D-ACB7-67C288D5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ED1E3-BCEA-4288-9CF0-D78DFFB0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BE2A4-2088-4B02-BEEB-6007E8D6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9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ACBBE-EB47-4A14-9557-EFA555E1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C21AD-BF15-4407-98E1-4383FF54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4F488-1DEF-4086-AACF-D366206C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C2ACE-43CD-49F2-9A09-88BDFFB5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A116E-A5BA-41DB-9A0C-3AF45F41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805A-7A5A-4379-A8CE-EC8DFBB4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58B6D-719D-411D-925B-270969B7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1A2AF-8075-4908-91CC-5A784EC2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19F66-7530-4426-A516-C3886624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2C7F4-4EED-4605-8A5C-25148922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1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1054-A984-46EE-B37C-1E9AA25B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EAAF8-3995-4AC3-84E5-5ABCDB19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3A563-7668-47D9-8873-5350AE48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512F1-2C1B-4B4F-9E98-9A9C629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91F54-6D8A-4212-BCD6-6AEA76D5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EDF-8C38-42BA-BC34-84CCA87F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D51B9-419F-4AF8-876F-EA6721B51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384DC-C8E8-470A-8C17-9A4670533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3D94E-6352-44C4-8806-33BC7D9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E1E4E-6C5A-4217-B1DC-AD6B2AAF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AF9D3-05ED-44F0-8262-D045BF0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89AF8-FE28-4A83-8604-AB51D1BF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347DB-D758-43FE-AE7A-5858A831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C63FE-9D45-4DAE-AB3E-92C2B0513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C9D367-4C34-4C54-86F3-DE458765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135E63-59A3-4522-9902-C1DF80AC0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E57398-BF68-4CFD-9BDD-7B94EC80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693F97-BBED-4D8A-9388-A1B93F41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65C3B3-16E5-4740-9942-6A854202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7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2DF3-E491-4940-915F-4DA4010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FF23C-D886-40EB-8DA2-E8A79FA4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A10F65-0B5A-43C3-AC9D-B06A048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B62E7E-DD7B-463A-82D4-894AD906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327890-082B-4895-A6CA-0DFC55E6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2ACC82-A6E4-4469-8244-4CBC0156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1794C-2F9C-4453-A8DA-8D97BB1F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5201-BCE4-4E4A-A219-1B66E466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8AA1-54D7-4A07-B492-8531BB6E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F4061-0988-4228-BA60-3988B39D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2E814-A695-4F99-8F99-D09558CC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8B5B5-7BDB-45D1-99C1-84F2EBA2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60D12-ED09-4290-B357-A42B1371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6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D96BA-30F1-468F-9F33-BCDFBF0D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9C8653-821D-4890-8BBC-C8DC89A09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0808C-7ADE-4F75-8E93-8C9C4F753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D753B-495B-4F25-B01B-9E8F6CC5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6690E-A7F2-4293-AD19-B52583F7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D3D66-C972-456D-B2FB-D82D3BE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2C83F1-349D-45A6-AD2E-93BDAD7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4FCFA-C302-47AA-8552-13FE40DD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C0F5E-6A5F-4B42-8AD2-15873DFB7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7ED9-4D38-46F3-8C2B-B614589C118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BB6A-125D-4FB4-A8B0-8881B9F4C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126F0-9FCC-41AA-9035-56B535725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C5E3-C2A7-4329-A909-CAD30E60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1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2DF1A-3A93-4D9F-A002-17F433DB5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신뢰구간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666A6-9AC2-4AD4-BCAD-AFEEAB687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DB55A-BAF2-4828-BE13-33F9E258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30DD09-2964-415C-85CE-3A6C8F72C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정의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pdf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갖는 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확률표본이라고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ko-KR" altLang="en-US" sz="2000" dirty="0"/>
                  <a:t>어떤 통계량 </a:t>
                </a:r>
                <a:r>
                  <a:rPr lang="en-US" altLang="ko-KR" sz="2000" dirty="0"/>
                  <a:t>L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U = 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정의할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0&lt;a&lt;1)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L,U</a:t>
                </a:r>
                <a:r>
                  <a:rPr lang="ko-KR" altLang="en-US" sz="2000" dirty="0"/>
                  <a:t>로 정의되는 구간 사이에 포함될 확률이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ko-KR" altLang="en-US" sz="2000" dirty="0"/>
                  <a:t>라고 할 때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/>
                  <a:t>이 때 </a:t>
                </a:r>
                <a:r>
                  <a:rPr lang="en-US" altLang="ko-KR" sz="2000" dirty="0"/>
                  <a:t>L,U </a:t>
                </a:r>
                <a:r>
                  <a:rPr lang="ko-KR" altLang="en-US" sz="2000" dirty="0"/>
                  <a:t>사이의 구간을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신뢰구간</a:t>
                </a:r>
                <a:r>
                  <a:rPr lang="ko-KR" altLang="en-US" sz="2000" dirty="0"/>
                  <a:t>이라고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 dirty="0"/>
                  <a:t>를 신뢰구간의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신뢰계수</a:t>
                </a:r>
                <a:r>
                  <a:rPr lang="ko-KR" altLang="en-US" sz="2000" dirty="0"/>
                  <a:t> 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730DD09-2964-415C-85CE-3A6C8F72C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C33DF-AAF5-42EC-BA45-D03128C4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81B847-D3C3-48AC-9E01-EC37C3E81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신뢰구간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중심극한정리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인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확률표본이라고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중심극한</a:t>
                </a:r>
                <a:r>
                  <a:rPr lang="ko-KR" altLang="en-US" sz="2000" dirty="0"/>
                  <a:t> 정리를 이용하여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이므로</a:t>
                </a:r>
                <a:r>
                  <a:rPr lang="en-US" altLang="ko-KR" sz="2000" dirty="0"/>
                  <a:t>,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type m:val="skw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]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type m:val="skw"/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000" dirty="0"/>
                  <a:t>]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81B847-D3C3-48AC-9E01-EC37C3E81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 b="-13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A86B6D-58E2-4DD4-87B1-3E259A4852A7}"/>
                  </a:ext>
                </a:extLst>
              </p:cNvPr>
              <p:cNvSpPr txBox="1"/>
              <p:nvPr/>
            </p:nvSpPr>
            <p:spPr>
              <a:xfrm>
                <a:off x="5516880" y="2695302"/>
                <a:ext cx="2122183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pos m:val="top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A86B6D-58E2-4DD4-87B1-3E259A48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0" y="2695302"/>
                <a:ext cx="2122183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1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AFB66-367B-40A7-A15F-33AADD3E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216227-BAC8-4E61-AEAE-3C2C57E65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평균차에 대한 신뢰구간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를 갖는 확률분포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존재할 때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에서 각각 선출한 확률표본을</a:t>
                </a:r>
                <a:br>
                  <a:rPr lang="en-US" altLang="ko-KR" sz="2000" dirty="0"/>
                </a:b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],[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= a</a:t>
                </a:r>
                <a:r>
                  <a:rPr lang="ko-KR" altLang="en-US" sz="2000" dirty="0"/>
                  <a:t>라고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불편추정량이다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두 분포의 표본평균의 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분산을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var(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dirty="0"/>
                  <a:t>) + 0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dirty="0"/>
                  <a:t>)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dirty="0"/>
                  <a:t> 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임이 알려져 있으므로</a:t>
                </a:r>
                <a:r>
                  <a:rPr lang="en-US" altLang="ko-KR" sz="2000" dirty="0"/>
                  <a:t>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dirty="0"/>
                  <a:t>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216227-BAC8-4E61-AEAE-3C2C57E65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7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6F919-FC40-47A7-8493-D0367B5A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7FC485-6471-43EE-B5F8-C8BF62DC7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평균차에 대한 신뢰구간</a:t>
                </a:r>
                <a:r>
                  <a:rPr lang="en-US" altLang="ko-KR" sz="2000" dirty="0"/>
                  <a:t>(z-</a:t>
                </a:r>
                <a:r>
                  <a:rPr lang="en-US" altLang="ko-KR" sz="2000" dirty="0" err="1"/>
                  <a:t>zcore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정규분포의 가법성에 따라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로 구성되어 있는 새로운 통계량을 구성하면</a:t>
                </a:r>
                <a:endParaRPr lang="en-US" altLang="ko-KR" sz="2000" dirty="0"/>
              </a:p>
              <a:p>
                <a:pPr algn="ctr">
                  <a:buFontTx/>
                  <a:buChar char="-"/>
                </a:pPr>
                <a:r>
                  <a:rPr lang="en-US" altLang="ko-KR" sz="2000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en-US" altLang="ko-KR" sz="2000" dirty="0"/>
                          <m:t> - </m:t>
                        </m:r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- 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-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2000" dirty="0"/>
                              <m:t> + 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~ N(0,1)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:r>
                  <a:rPr lang="ko-KR" altLang="en-US" sz="2000" dirty="0"/>
                  <a:t>이를 이용하면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m:rPr>
                        <m:nor/>
                      </m:rPr>
                      <a:rPr lang="en-US" altLang="ko-KR" sz="2000" dirty="0"/>
                      <m:t> − 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m:rPr>
                        <m:nor/>
                      </m:rPr>
                      <a:rPr lang="en-US" altLang="ko-KR" sz="2000" dirty="0"/>
                      <m:t> − 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7FC485-6471-43EE-B5F8-C8BF62DC7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04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F9525-09C6-4863-807D-026374C4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18898-E27C-4AB2-9515-39CE763BE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평균차에 대한 신뢰구간</a:t>
                </a:r>
                <a:r>
                  <a:rPr lang="en-US" altLang="ko-KR" sz="2000" dirty="0"/>
                  <a:t>(t-score)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en-US" altLang="ko-KR" sz="2000" dirty="0"/>
                          <m:t> − </m:t>
                        </m:r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− 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−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2000" dirty="0"/>
                              <m:t> + 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~ N(0,1)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X</a:t>
                </a:r>
                <a:r>
                  <a:rPr lang="ko-KR" altLang="en-US" sz="2000" dirty="0"/>
                  <a:t>의 표준편차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</m:sSub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표준편차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</m:sSubSup>
                  </m:oMath>
                </a14:m>
                <a:r>
                  <a:rPr lang="ko-KR" altLang="en-US" sz="2000" dirty="0"/>
                  <a:t>는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-1)  </a:t>
                </a:r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-1)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</m:sSubSup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</m:sSubSup>
                  </m:oMath>
                </a14:m>
                <a:r>
                  <a:rPr lang="ko-KR" altLang="en-US" sz="2000" dirty="0"/>
                  <a:t>의 가중평균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-1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-1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(3) </a:t>
                </a: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(n-2)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18898-E27C-4AB2-9515-39CE763B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53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F9525-09C6-4863-807D-026374C4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18898-E27C-4AB2-9515-39CE763BE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평균차에 대한 신뢰구간</a:t>
                </a:r>
                <a:r>
                  <a:rPr lang="en-US" altLang="ko-KR" sz="2000" dirty="0"/>
                  <a:t>(t-score)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T</a:t>
                </a:r>
                <a:r>
                  <a:rPr lang="ko-KR" altLang="en-US" sz="2000" dirty="0"/>
                  <a:t>분포의 변환함수를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altLang="ko-KR" sz="2000" dirty="0"/>
                          <m:t>  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, W ~ N(0,1) 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V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(n-2) </a:t>
                </a:r>
                <a:r>
                  <a:rPr lang="ko-KR" altLang="en-US" sz="2000" dirty="0"/>
                  <a:t>이므로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m:rPr>
                                <m:nor/>
                              </m:rPr>
                              <a:rPr lang="en-US" altLang="ko-KR" sz="2000" dirty="0"/>
                              <m:t> − 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 − 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− 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 + 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p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 ~ t(n-2)</a:t>
                </a:r>
                <a:r>
                  <a:rPr lang="ko-KR" altLang="en-US" sz="2000" dirty="0"/>
                  <a:t>를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 식을 정리하면 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en-US" altLang="ko-KR" sz="2000" dirty="0"/>
                          <m:t> − </m:t>
                        </m:r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− 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−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</m:sSubSup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2000" dirty="0"/>
                              <m:t> + 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18898-E27C-4AB2-9515-39CE763B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03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F9525-09C6-4863-807D-026374C4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18898-E27C-4AB2-9515-39CE763BE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평균차에 대한 신뢰구간</a:t>
                </a:r>
                <a:r>
                  <a:rPr lang="en-US" altLang="ko-KR" sz="2000" dirty="0"/>
                  <a:t>(t-score)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T</a:t>
                </a:r>
                <a:r>
                  <a:rPr lang="ko-KR" altLang="en-US" sz="2000" dirty="0"/>
                  <a:t> 스코어를 이용한 신뢰구간은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C000"/>
                        </a:solidFill>
                      </a:rPr>
                      <m:t> − 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ko-KR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B0F0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ko-KR" sz="2000" dirty="0" smtClean="0">
                        <a:solidFill>
                          <a:srgbClr val="FF0000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</a:rPr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C000"/>
                        </a:solidFill>
                      </a:rPr>
                      <m:t> − 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ko-KR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B0F0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처럼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~ t(n) </a:t>
                </a:r>
                <a:r>
                  <a:rPr lang="ko-KR" altLang="en-US" sz="2000" dirty="0"/>
                  <a:t>이라는 점과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→ ∞</m:t>
                        </m:r>
                      </m:lim>
                    </m:limLow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~N(0,1) </a:t>
                </a:r>
                <a:r>
                  <a:rPr lang="ko-KR" altLang="en-US" sz="2000" dirty="0"/>
                  <a:t>을 이용하여 </a:t>
                </a:r>
                <a:br>
                  <a:rPr lang="en-US" altLang="ko-KR" sz="2000" dirty="0"/>
                </a:br>
                <a:r>
                  <a:rPr lang="ko-KR" altLang="en-US" sz="2000" u="sng" dirty="0" err="1"/>
                  <a:t>모수의</a:t>
                </a:r>
                <a:r>
                  <a:rPr lang="ko-KR" altLang="en-US" sz="2000" u="sng" dirty="0"/>
                  <a:t> 신뢰구간을 측정 가능하게 하는 통계량</a:t>
                </a:r>
                <a:r>
                  <a:rPr lang="ko-KR" altLang="en-US" sz="2000" dirty="0"/>
                  <a:t>들을 피벗 확률변수라고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918898-E27C-4AB2-9515-39CE763B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24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63CF-BC3B-42AB-B893-EE7592AF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20BF20-E181-47AB-9E81-32533FBE1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따르고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따르는 확률표본이라고 할 때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4.2,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=3.4</m:t>
                    </m:r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49,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=32 </a:t>
                </a:r>
                <a:r>
                  <a:rPr lang="ko-KR" altLang="en-US" sz="2000" dirty="0"/>
                  <a:t>라고 한다면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두 확률변수의 평균차이의 </a:t>
                </a:r>
                <a:r>
                  <a:rPr lang="en-US" altLang="ko-KR" sz="2000" dirty="0"/>
                  <a:t>90% </a:t>
                </a:r>
                <a:r>
                  <a:rPr lang="ko-KR" altLang="en-US" sz="2000" dirty="0"/>
                  <a:t>신뢰구간을 구하라</a:t>
                </a:r>
                <a:endParaRPr lang="en-US" altLang="ko-KR" sz="20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4.2 −3.4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,15</m:t>
                        </m:r>
                      </m:sub>
                    </m:sSub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ad>
                      <m:radPr>
                        <m:degHide m:val="on"/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18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ko-KR" sz="1800" dirty="0" smtClean="0"/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− 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)&lt;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4.2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 − 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3.4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,15</m:t>
                        </m:r>
                      </m:sub>
                    </m:sSub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ad>
                      <m:radPr>
                        <m:degHide m:val="on"/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18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 가중분산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ko-KR" altLang="en-US" sz="2000" dirty="0"/>
                  <a:t>는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m:rPr>
                                <m:nor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m:rPr>
                                <m:nor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9∙46+6</m:t>
                            </m:r>
                          </m:num>
                          <m:den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=0.33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[0.8−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,15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.33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,15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.33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,15</m:t>
                        </m:r>
                      </m:sub>
                    </m:sSub>
                  </m:oMath>
                </a14:m>
                <a:r>
                  <a:rPr lang="en-US" altLang="ko-KR" sz="2000" dirty="0"/>
                  <a:t>=2.015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[0.8−2.01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5∙0.33∙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)&lt;0.8+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.015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.33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altLang="ko-KR" sz="20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[3.51&lt;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srgbClr val="FF0000"/>
                          </a:solidFill>
                        </a:rPr>
                        <m:t>− 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5.11]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20BF20-E181-47AB-9E81-32533FBE1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23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320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신뢰구간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신뢰구간</dc:title>
  <dc:creator>Kwon JongIk</dc:creator>
  <cp:lastModifiedBy>Kwon JongIk</cp:lastModifiedBy>
  <cp:revision>9</cp:revision>
  <dcterms:created xsi:type="dcterms:W3CDTF">2019-12-27T09:18:40Z</dcterms:created>
  <dcterms:modified xsi:type="dcterms:W3CDTF">2019-12-27T10:25:30Z</dcterms:modified>
</cp:coreProperties>
</file>