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41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2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76844-17D6-4052-9A0D-205A92CFA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18D57B-B013-432C-87F1-0E4EC830E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88F23F-4C11-4DF5-8239-B930D52FA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959A-B040-4181-9D63-BB9788211BE5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4EFD3F-6326-426A-8A7F-5A2FEA96D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8AD8AB-5F5E-47E7-B9EC-736F7C9B7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10B23-3353-451B-9872-C7A1661C7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980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A3A52E-9A8C-4698-9A99-39224682C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FE04E7-D5B6-40E0-970B-ED389623A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40463E-688C-4810-8EFB-FC3F6D6B1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959A-B040-4181-9D63-BB9788211BE5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B750C6-E894-4B95-B1D6-3F2A00CCA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41E881-CABE-4D6D-83A9-486E89623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10B23-3353-451B-9872-C7A1661C7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536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A396EE-0CC7-4E8E-A0F5-A45A47FF6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F9BF81-B2F6-4393-9966-2A84A4D8F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F4DA1A-B367-47F7-AAB9-D8B00EF6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959A-B040-4181-9D63-BB9788211BE5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FB350C-76FF-4C6A-AF75-9C1D19E85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0D04D4-9A94-451A-8028-43B956342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10B23-3353-451B-9872-C7A1661C7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17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8A4DC-B7FC-4C8C-8BED-7226113A9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9D519B-45A3-45EC-B7E3-AA10EAA7D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1567F-3932-4017-8317-798B3010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959A-B040-4181-9D63-BB9788211BE5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470BA6-555B-4D48-B6DD-5F1EAEB5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0DC20B-9FE7-4373-9145-B9C3F863C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10B23-3353-451B-9872-C7A1661C7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94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43078-40E0-4DA6-8B3D-8C019C8A9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0B559B-CDD1-47E2-B86B-1588317BB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15B54E-6D4E-4B8E-9FEE-E83E824A6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959A-B040-4181-9D63-BB9788211BE5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C03283-CBA2-4751-BDD6-678E136EC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9C58B1-6990-42EF-8E95-18940D611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10B23-3353-451B-9872-C7A1661C7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243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45B89-F670-4CAF-AC98-4D7892B5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90A857-3955-41F3-AEFA-98FA1442E2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F78712-532E-4819-9FAE-05C8D129C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54FEB7-7F48-45D4-84F5-1E3C87E81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959A-B040-4181-9D63-BB9788211BE5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9CABDC-4E5F-4A9D-BA10-81D9C4BD3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88B7B3-9014-4F59-9E19-4FB68994E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10B23-3353-451B-9872-C7A1661C7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42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69D097-61E1-460E-9CF5-D9E4F431A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48E1A-85F6-41CD-B995-89D66B609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641BE5-4880-4BEA-92CC-5F65A192E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E99AB8-25CF-4C86-A8A3-6F4573FAB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8A18AD-4E19-4A8F-AD15-E7AF12307F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8457D0-4537-4820-9C58-E7E29E1A6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959A-B040-4181-9D63-BB9788211BE5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29472C-F2A3-4D97-935E-F384DF453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0124F4-6999-4526-8D55-522D4A21F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10B23-3353-451B-9872-C7A1661C7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300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CE19C0-AE0A-413B-AA8D-15DF3E95A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FD34B3A-5A34-4A15-9D8B-00E1A4A1A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959A-B040-4181-9D63-BB9788211BE5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B22446-33FE-4E13-A4CB-A9A2FAD77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C7723C-58F5-4A95-A1B3-2A263CC20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10B23-3353-451B-9872-C7A1661C7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698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5FADAC-375F-49DC-B912-5861DC531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959A-B040-4181-9D63-BB9788211BE5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C21D6C-05CA-4CE9-A4A5-B9A19EC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FD06DD-AE11-4AF3-9F20-BCFB23209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10B23-3353-451B-9872-C7A1661C7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646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5DF5C-9478-490A-8364-152D8669F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9CD01B-93B2-45E0-A44E-E8B41BF35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193A18-4AC3-47ED-BAE3-43350E175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6A1655-3D05-4882-B1FF-9562093D9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959A-B040-4181-9D63-BB9788211BE5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03772C-C597-43D4-A699-F4DD6B4B2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0B8444-0290-4FE4-B463-1D9EF0C5A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10B23-3353-451B-9872-C7A1661C7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54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2B00F-26B0-4908-B960-3CEE5103D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75D5C7-AE63-4535-8498-8CE97BC2E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5896CA-61D6-405A-9968-AD7FBCC4B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F61B3C-E636-4EDA-8797-4EF3A9618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3959A-B040-4181-9D63-BB9788211BE5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7BC564-3731-4DEA-8C13-99CDEB3A7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6DFF81-2A1A-44C6-ADE2-28B15AFFB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10B23-3353-451B-9872-C7A1661C7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39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BCB583-9710-480B-88AE-633BC1FC2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E11ADD-51ED-4931-9989-1F96BBE2E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B11A5C-A4A0-4A8C-84E8-D262E52C7C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3959A-B040-4181-9D63-BB9788211BE5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EA21A5-D1E7-4B7A-9D23-BDB068C36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08FD04-42BB-40CF-93DD-52097E3D40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10B23-3353-451B-9872-C7A1661C7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8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CE04E-27EC-4BCF-BFD9-43E2B7B9D9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베이지안 절차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9262B3-A659-449A-A149-F1F5A05228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722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A172F-4842-4E5B-9A29-D89656E4B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B26CC1D-E185-4A27-B80F-861BFD43B9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ko-KR" altLang="en-US" sz="2000" dirty="0"/>
                  <a:t>베이지안 검정절차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 :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r>
                  <a:rPr lang="en-US" altLang="ko-KR" sz="2000" dirty="0"/>
                  <a:t>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 :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ko-KR" altLang="en-US" sz="2000" dirty="0"/>
                  <a:t>의 가설을 검정한다고 하자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eriod"/>
                </a:pPr>
                <a:r>
                  <a:rPr lang="ko-KR" altLang="en-US" sz="2000" dirty="0"/>
                  <a:t>사전분포로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𝛤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=10,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=1.2)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를 가정했다고 하고</a:t>
                </a:r>
                <a:r>
                  <a:rPr lang="en-US" altLang="ko-KR" sz="2000" dirty="0"/>
                  <a:t>, </a:t>
                </a:r>
                <a:br>
                  <a:rPr lang="en-US" altLang="ko-KR" sz="2000" dirty="0"/>
                </a:br>
                <a:br>
                  <a:rPr lang="en-US" altLang="ko-KR" sz="2000" dirty="0"/>
                </a:br>
                <a:r>
                  <a:rPr lang="ko-KR" altLang="en-US" sz="2000" dirty="0"/>
                  <a:t>이 때 표본은 </a:t>
                </a:r>
                <a:r>
                  <a:rPr lang="ko-KR" altLang="en-US" sz="2000" dirty="0" err="1"/>
                  <a:t>푸아송</a:t>
                </a:r>
                <a:r>
                  <a:rPr lang="ko-KR" altLang="en-US" sz="2000" dirty="0"/>
                  <a:t> 분포에서 무작위로 추출되었다고 하자</a:t>
                </a:r>
                <a:r>
                  <a:rPr lang="en-US" altLang="ko-KR" sz="2000" dirty="0"/>
                  <a:t>. 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 err="1"/>
                  <a:t>푸아송분포의</a:t>
                </a:r>
                <a:r>
                  <a:rPr lang="ko-KR" altLang="en-US" sz="2000" dirty="0"/>
                  <a:t> 켤레분포는 감마분포로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 두 분포의 결합은</a:t>
                </a:r>
                <a:br>
                  <a:rPr lang="en-US" altLang="ko-KR" sz="2000" dirty="0"/>
                </a:br>
                <a:br>
                  <a:rPr lang="en-US" altLang="ko-KR" sz="2000" dirty="0"/>
                </a:br>
                <a:r>
                  <a:rPr lang="ko-KR" altLang="en-US" sz="2000" dirty="0"/>
                  <a:t>같은 감마분포를 도출하게 된다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 때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dirty="0" smtClean="0">
                        <a:latin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pdf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 :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는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𝛤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den>
                            </m:f>
                          </m:e>
                        </m:d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의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𝑝𝑑𝑓</m:t>
                        </m:r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와 비례관계에 있고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sz="2000" dirty="0"/>
                  <a:t> = 177, n = 20</a:t>
                </a:r>
                <a:r>
                  <a:rPr lang="ko-KR" altLang="en-US" sz="2000" dirty="0"/>
                  <a:t>이라고 한다면 사후분포는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𝛤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87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0.48</m:t>
                        </m:r>
                      </m:e>
                    </m:d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변화한다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3) </a:t>
                </a:r>
                <a:r>
                  <a:rPr lang="ko-KR" altLang="en-US" sz="2000" dirty="0"/>
                  <a:t>사후 분포로 가설을 검정하면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𝛤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87,0.48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≤10</m:t>
                        </m:r>
                      </m:e>
                    </m:d>
                  </m:oMath>
                </a14:m>
                <a:r>
                  <a:rPr lang="en-US" altLang="ko-KR" sz="2000" dirty="0"/>
                  <a:t> = 0.9368 </a:t>
                </a:r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𝛤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87,0.48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</m:oMath>
                </a14:m>
                <a:r>
                  <a:rPr lang="en-US" altLang="ko-KR" sz="2000" dirty="0"/>
                  <a:t> = 1- 0.9368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4) </a:t>
                </a:r>
                <a:r>
                  <a:rPr lang="ko-KR" altLang="en-US" sz="2000" dirty="0"/>
                  <a:t>따라서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000" dirty="0"/>
                  <a:t>를 채택한다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Both"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B26CC1D-E185-4A27-B80F-861BFD43B9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2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0529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60E0D3-CA90-4C3A-8AEC-593E121C8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F4DB5CA-5B47-48C5-9108-DC5BDC21CA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ko-KR" altLang="en-US" sz="2000" dirty="0"/>
                  <a:t>개요</a:t>
                </a:r>
                <a:endParaRPr lang="en-US" altLang="ko-KR" sz="1800" dirty="0"/>
              </a:p>
              <a:p>
                <a:pPr marL="342900" indent="-342900">
                  <a:buAutoNum type="arabicPeriod"/>
                </a:pPr>
                <a:r>
                  <a:rPr lang="ko-KR" altLang="en-US" sz="1800" dirty="0"/>
                  <a:t>베이지안 정리에서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1800" b="0" i="0" dirty="0" smtClean="0">
                            <a:latin typeface="Cambria Math" panose="02040503050406030204" pitchFamily="18" charset="0"/>
                          </a:rPr>
                          <m:t>g</m:t>
                        </m:r>
                        <m:d>
                          <m:dPr>
                            <m:ctrlPr>
                              <a:rPr lang="en-US" altLang="ko-KR" sz="1800" b="0" i="0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18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ko-KR" altLang="en-US" sz="18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ko-KR" sz="1800" b="0" i="0" dirty="0" smtClean="0">
                                <a:latin typeface="Cambria Math" panose="02040503050406030204" pitchFamily="18" charset="0"/>
                              </a:rPr>
                              <m:t>g</m:t>
                            </m:r>
                            <m:d>
                              <m:dPr>
                                <m:ctrlPr>
                                  <a:rPr lang="en-US" altLang="ko-KR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18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ko-KR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8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ko-KR" altLang="en-US" sz="18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nary>
                      </m:den>
                    </m:f>
                  </m:oMath>
                </a14:m>
                <a:r>
                  <a:rPr lang="ko-KR" altLang="en-US" sz="1800" dirty="0"/>
                  <a:t>는 </a:t>
                </a:r>
                <a:endParaRPr lang="en-US" altLang="ko-KR" sz="1800" dirty="0"/>
              </a:p>
              <a:p>
                <a:pPr marL="342900" indent="-342900">
                  <a:buAutoNum type="arabicParenR"/>
                </a:pPr>
                <a:r>
                  <a:rPr lang="ko-KR" altLang="en-US" sz="1800" dirty="0">
                    <a:solidFill>
                      <a:srgbClr val="FF0000"/>
                    </a:solidFill>
                  </a:rPr>
                  <a:t>사전확률 </a:t>
                </a:r>
                <a14:m>
                  <m:oMath xmlns:m="http://schemas.openxmlformats.org/officeDocument/2006/math">
                    <m:r>
                      <a:rPr lang="ko-KR" altLang="en-US" sz="1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1800" dirty="0">
                    <a:solidFill>
                      <a:srgbClr val="FF0000"/>
                    </a:solidFill>
                  </a:rPr>
                  <a:t>가 </a:t>
                </a:r>
                <a:r>
                  <a:rPr lang="ko-KR" altLang="en-US" sz="1800" dirty="0"/>
                  <a:t>주어졌을 때 </a:t>
                </a:r>
                <a:endParaRPr lang="en-US" altLang="ko-KR" sz="1800" dirty="0"/>
              </a:p>
              <a:p>
                <a:pPr marL="342900" indent="-342900"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sz="18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ko-KR" altLang="en-US" sz="18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라</m:t>
                    </m:r>
                  </m:oMath>
                </a14:m>
                <a:r>
                  <a:rPr lang="ko-KR" altLang="en-US" sz="1800" dirty="0">
                    <a:solidFill>
                      <a:srgbClr val="00B050"/>
                    </a:solidFill>
                  </a:rPr>
                  <a:t>는 추가 정보가 주어졌을 경우 </a:t>
                </a:r>
                <a:r>
                  <a:rPr lang="ko-KR" altLang="en-US" sz="1800" dirty="0">
                    <a:solidFill>
                      <a:srgbClr val="0070C0"/>
                    </a:solidFill>
                  </a:rPr>
                  <a:t>변동되는 사후 확률</a:t>
                </a:r>
                <a:r>
                  <a:rPr lang="ko-KR" altLang="en-US" sz="1800" dirty="0"/>
                  <a:t>로 정의할 수 있으며</a:t>
                </a:r>
                <a:endParaRPr lang="en-US" altLang="ko-KR" sz="1800" dirty="0"/>
              </a:p>
              <a:p>
                <a:pPr marL="342900" indent="-342900">
                  <a:buAutoNum type="arabicParenR"/>
                </a:pPr>
                <a:r>
                  <a:rPr lang="ko-KR" altLang="en-US" sz="1800" dirty="0"/>
                  <a:t>이를 모든 확률변수로 확대하면 다음과 같은 꼴이 도출된다</a:t>
                </a:r>
                <a:r>
                  <a:rPr lang="en-US" altLang="ko-KR" sz="1800" dirty="0"/>
                  <a:t>.</a:t>
                </a:r>
              </a:p>
              <a:p>
                <a:pPr marL="342900" indent="-342900">
                  <a:buAutoNum type="arabi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1800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  <m:d>
                          <m:dPr>
                            <m:ctrlPr>
                              <a:rPr lang="en-US" altLang="ko-KR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8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80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18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8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sz="18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sz="18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80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18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sz="1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1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1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altLang="ko-KR" sz="1800" b="0" i="0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g</m:t>
                            </m:r>
                            <m:d>
                              <m:dPr>
                                <m:ctrlPr>
                                  <a:rPr lang="en-US" altLang="ko-KR" sz="18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800" b="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80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800" b="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1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ko-KR" sz="18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800" b="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80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800" b="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  <m:d>
                      <m:dPr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=1,2,⋯,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ko-KR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ko-KR" sz="18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ko-KR" sz="18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ko-KR" altLang="en-US" sz="180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num>
                      <m:den>
                        <m:nary>
                          <m:naryPr>
                            <m:limLoc m:val="undOvr"/>
                            <m:grow m:val="on"/>
                            <m:ctrlPr>
                              <a:rPr lang="ko-KR" altLang="en-US" sz="18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ko-KR" alt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−∞</m:t>
                            </m:r>
                          </m:sub>
                          <m:sup>
                            <m:r>
                              <a:rPr lang="ko-KR" alt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altLang="ko-KR" sz="1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altLang="ko-KR" sz="18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18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altLang="ko-KR" sz="1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ko-KR" sz="18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ko-KR" altLang="en-US" sz="18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ko-KR" alt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ko-KR" altLang="en-US" sz="18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nary>
                        <m:r>
                          <m:rPr>
                            <m:nor/>
                          </m:rPr>
                          <a:rPr lang="en-US" altLang="ko-KR" sz="1800" dirty="0"/>
                          <m:t> </m:t>
                        </m:r>
                      </m:den>
                    </m:f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8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ko-KR" sz="1800" dirty="0"/>
              </a:p>
              <a:p>
                <a:pPr marL="0" indent="0">
                  <a:buNone/>
                </a:pPr>
                <a:endParaRPr lang="en-US" altLang="ko-KR" sz="1800" dirty="0"/>
              </a:p>
              <a:p>
                <a:pPr marL="342900" indent="-342900">
                  <a:buAutoNum type="arabicPeriod" startAt="2"/>
                </a:pPr>
                <a:r>
                  <a:rPr lang="ko-KR" altLang="en-US" sz="1800" dirty="0"/>
                  <a:t>즉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베이지안 확률론을 </a:t>
                </a:r>
                <a:r>
                  <a:rPr lang="ko-KR" altLang="en-US" sz="1800" dirty="0" err="1"/>
                  <a:t>모수의</a:t>
                </a:r>
                <a:r>
                  <a:rPr lang="ko-KR" altLang="en-US" sz="1800" dirty="0"/>
                  <a:t> 추정에 대입한 것 </a:t>
                </a:r>
                <a:endParaRPr lang="en-US" altLang="ko-KR" sz="1800" dirty="0"/>
              </a:p>
              <a:p>
                <a:pPr marL="342900" indent="-342900">
                  <a:buAutoNum type="arabicParenR"/>
                </a:pPr>
                <a:r>
                  <a:rPr lang="ko-KR" altLang="en-US" sz="1800" dirty="0" err="1"/>
                  <a:t>모수에</a:t>
                </a:r>
                <a:r>
                  <a:rPr lang="ko-KR" altLang="en-US" sz="1800" dirty="0"/>
                  <a:t> 대한 확률변수 </a:t>
                </a:r>
                <a14:m>
                  <m:oMath xmlns:m="http://schemas.openxmlformats.org/officeDocument/2006/math"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𝛩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en-US" altLang="ko-KR" sz="1800" dirty="0"/>
                  <a:t> </a:t>
                </a:r>
                <a:r>
                  <a:rPr lang="ko-KR" altLang="en-US" sz="1800" dirty="0"/>
                  <a:t>대한 </a:t>
                </a:r>
                <a:r>
                  <a:rPr lang="en-US" altLang="ko-KR" sz="1800" dirty="0">
                    <a:solidFill>
                      <a:srgbClr val="FF0000"/>
                    </a:solidFill>
                  </a:rPr>
                  <a:t>pdf </a:t>
                </a:r>
                <a14:m>
                  <m:oMath xmlns:m="http://schemas.openxmlformats.org/officeDocument/2006/math">
                    <m:r>
                      <a:rPr lang="en-US" altLang="ko-KR" sz="1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ko-KR" sz="1800" dirty="0"/>
                  <a:t> </a:t>
                </a:r>
                <a:r>
                  <a:rPr lang="ko-KR" altLang="en-US" sz="1800" dirty="0"/>
                  <a:t>와</a:t>
                </a:r>
                <a:endParaRPr lang="en-US" altLang="ko-KR" sz="1800" dirty="0"/>
              </a:p>
              <a:p>
                <a:pPr marL="0" indent="0">
                  <a:buNone/>
                </a:pPr>
                <a:r>
                  <a:rPr lang="en-US" altLang="ko-KR" sz="1800" dirty="0"/>
                  <a:t>2)  </a:t>
                </a:r>
                <a:r>
                  <a:rPr lang="ko-KR" altLang="en-US" sz="1800" dirty="0"/>
                  <a:t>그 분포에 모수를 의존하는 확률변수 </a:t>
                </a:r>
                <a:r>
                  <a:rPr lang="en-US" altLang="ko-KR" sz="1800" dirty="0">
                    <a:solidFill>
                      <a:srgbClr val="00B050"/>
                    </a:solidFill>
                  </a:rPr>
                  <a:t>X</a:t>
                </a:r>
                <a:r>
                  <a:rPr lang="ko-KR" altLang="en-US" sz="1800" dirty="0">
                    <a:solidFill>
                      <a:srgbClr val="00B050"/>
                    </a:solidFill>
                  </a:rPr>
                  <a:t>의 </a:t>
                </a:r>
                <a:r>
                  <a:rPr lang="en-US" altLang="ko-KR" sz="1800" dirty="0">
                    <a:solidFill>
                      <a:srgbClr val="00B050"/>
                    </a:solidFill>
                  </a:rPr>
                  <a:t>pdf </a:t>
                </a:r>
                <a14:m>
                  <m:oMath xmlns:m="http://schemas.openxmlformats.org/officeDocument/2006/math">
                    <m:r>
                      <a:rPr lang="en-US" altLang="ko-KR" sz="18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18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ko-KR" altLang="en-US" sz="18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ko-KR" altLang="en-US" sz="1800" dirty="0"/>
                  <a:t> 결합하여 </a:t>
                </a:r>
                <a14:m>
                  <m:oMath xmlns:m="http://schemas.openxmlformats.org/officeDocument/2006/math">
                    <m:r>
                      <a:rPr lang="en-US" altLang="ko-KR" sz="1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sz="18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18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ko-KR" altLang="en-US" sz="18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altLang="ko-KR" sz="1800" dirty="0"/>
              </a:p>
              <a:p>
                <a:pPr marL="342900" indent="-342900">
                  <a:buAutoNum type="arabicParenR" startAt="3"/>
                </a:pPr>
                <a:r>
                  <a:rPr lang="ko-KR" altLang="en-US" sz="1800" dirty="0" err="1"/>
                  <a:t>모수에</a:t>
                </a:r>
                <a:r>
                  <a:rPr lang="ko-KR" altLang="en-US" sz="1800" dirty="0"/>
                  <a:t> 대해 적분한 후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ko-KR" alt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ko-KR" alt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ko-KR" alt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sz="1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ko-KR" sz="1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18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ko-KR" sz="1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sz="1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ko-KR" altLang="en-US" sz="18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ko-KR" alt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ko-KR" altLang="en-US" sz="1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nary>
                  </m:oMath>
                </a14:m>
                <a:endParaRPr lang="en-US" altLang="ko-KR" sz="1800" dirty="0"/>
              </a:p>
              <a:p>
                <a:pPr marL="342900" indent="-342900">
                  <a:buFont typeface="Arial" panose="020B0604020202020204" pitchFamily="34" charset="0"/>
                  <a:buAutoNum type="arabicParenR" startAt="3"/>
                </a:pPr>
                <a:r>
                  <a:rPr lang="ko-KR" altLang="en-US" sz="1800" dirty="0"/>
                  <a:t>그것을 결합 </a:t>
                </a:r>
                <a:r>
                  <a:rPr lang="en-US" altLang="ko-KR" sz="1800" dirty="0"/>
                  <a:t>pdf </a:t>
                </a:r>
                <a14:m>
                  <m:oMath xmlns:m="http://schemas.openxmlformats.org/officeDocument/2006/math"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8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ko-KR" altLang="en-US" sz="18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ko-KR" altLang="en-US" sz="1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800" dirty="0"/>
                  <a:t>에 대해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18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ko-KR" altLang="en-US" sz="18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ko-KR" altLang="en-US" sz="18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nary>
                    <m:r>
                      <a:rPr lang="ko-KR" altLang="en-US" sz="1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800" i="1" dirty="0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ko-KR" altLang="en-US" sz="1800" dirty="0"/>
                  <a:t> 통제하면 베이지안 사후분포가 나온다</a:t>
                </a:r>
                <a:r>
                  <a:rPr lang="en-US" altLang="ko-KR" sz="1800" dirty="0"/>
                  <a:t>.</a:t>
                </a:r>
              </a:p>
              <a:p>
                <a:pPr marL="342900" indent="-342900">
                  <a:buAutoNum type="arabicParenR" startAt="3"/>
                </a:pPr>
                <a:endParaRPr lang="en-US" altLang="ko-KR" sz="1800" dirty="0"/>
              </a:p>
              <a:p>
                <a:pPr marL="342900" indent="-342900">
                  <a:buAutoNum type="arabicParenR" startAt="3"/>
                </a:pPr>
                <a:endParaRPr lang="en-US" altLang="ko-KR" sz="1800" dirty="0"/>
              </a:p>
              <a:p>
                <a:pPr marL="0" indent="0">
                  <a:buNone/>
                </a:pPr>
                <a:endParaRPr lang="ko-KR" altLang="en-US" sz="18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F4DB5CA-5B47-48C5-9108-DC5BDC21CA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661" b="-124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5035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60E0D3-CA90-4C3A-8AEC-593E121C8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F4DB5CA-5B47-48C5-9108-DC5BDC21CA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사전분포와 사후분포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ko-KR" altLang="en-US" sz="1800" dirty="0"/>
                  <a:t>위에서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모수에 대한 </a:t>
                </a:r>
                <a14:m>
                  <m:oMath xmlns:m="http://schemas.openxmlformats.org/officeDocument/2006/math">
                    <m:r>
                      <a:rPr lang="en-US" altLang="ko-KR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ko-KR" altLang="en-US" sz="1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800" dirty="0" err="1"/>
                  <a:t>를</a:t>
                </a:r>
                <a:r>
                  <a:rPr lang="ko-KR" altLang="en-US" sz="1800" dirty="0"/>
                  <a:t> </a:t>
                </a:r>
                <a:r>
                  <a:rPr lang="en-US" altLang="ko-KR" sz="1800" dirty="0"/>
                  <a:t>pdf</a:t>
                </a:r>
                <a:r>
                  <a:rPr lang="ko-KR" altLang="en-US" sz="1800" dirty="0"/>
                  <a:t>로 가지는 확률변수 </a:t>
                </a:r>
                <a14:m>
                  <m:oMath xmlns:m="http://schemas.openxmlformats.org/officeDocument/2006/math"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𝛩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1800" dirty="0"/>
                  <a:t> 분포를 사전분포라고 한다</a:t>
                </a:r>
                <a:r>
                  <a:rPr lang="en-US" altLang="ko-KR" sz="1800" dirty="0"/>
                  <a:t>.</a:t>
                </a:r>
              </a:p>
              <a:p>
                <a:pPr marL="457200" indent="-457200">
                  <a:buAutoNum type="arabicPeriod"/>
                </a:pPr>
                <a:r>
                  <a:rPr lang="ko-KR" altLang="en-US" sz="1800" dirty="0"/>
                  <a:t>위에서</a:t>
                </a:r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ko-KR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ko-KR" sz="18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ko-KR" sz="18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ko-KR" altLang="en-US" sz="180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num>
                      <m:den>
                        <m:nary>
                          <m:naryPr>
                            <m:limLoc m:val="undOvr"/>
                            <m:grow m:val="on"/>
                            <m:ctrlPr>
                              <a:rPr lang="ko-KR" altLang="en-US" sz="18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ko-KR" alt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−∞</m:t>
                            </m:r>
                          </m:sub>
                          <m:sup>
                            <m:r>
                              <a:rPr lang="ko-KR" alt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altLang="ko-KR" sz="1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altLang="ko-KR" sz="18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18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altLang="ko-KR" sz="1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ko-KR" sz="18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ko-KR" altLang="en-US" sz="18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ko-KR" alt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ko-KR" altLang="en-US" sz="18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nary>
                        <m:r>
                          <m:rPr>
                            <m:nor/>
                          </m:rPr>
                          <a:rPr lang="en-US" altLang="ko-KR" sz="1800" dirty="0"/>
                          <m:t> </m:t>
                        </m:r>
                      </m:den>
                    </m:f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8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ko-KR" altLang="en-US" sz="1800" dirty="0"/>
                  <a:t>로 도출되는 </a:t>
                </a:r>
                <a14:m>
                  <m:oMath xmlns:m="http://schemas.openxmlformats.org/officeDocument/2006/math"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8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ko-KR" altLang="en-US" sz="1800" dirty="0"/>
                  <a:t>를 </a:t>
                </a:r>
                <a:r>
                  <a:rPr lang="en-US" altLang="ko-KR" sz="1800" dirty="0"/>
                  <a:t>pdf</a:t>
                </a:r>
                <a:r>
                  <a:rPr lang="ko-KR" altLang="en-US" sz="1800" dirty="0"/>
                  <a:t>로 가지는 분포를 사후분포라고 한다</a:t>
                </a:r>
                <a:r>
                  <a:rPr lang="en-US" altLang="ko-KR" sz="1800" dirty="0"/>
                  <a:t>.</a:t>
                </a:r>
              </a:p>
              <a:p>
                <a:pPr marL="457200" indent="-457200">
                  <a:buAutoNum type="arabicPeriod"/>
                </a:pPr>
                <a:r>
                  <a:rPr lang="ko-KR" altLang="en-US" sz="1800" dirty="0"/>
                  <a:t>한편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사후 분포는 </a:t>
                </a:r>
                <a14:m>
                  <m:oMath xmlns:m="http://schemas.openxmlformats.org/officeDocument/2006/math">
                    <m:r>
                      <a:rPr lang="ko-KR" altLang="en-US" sz="18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1800" dirty="0"/>
                  <a:t>에 의존하지 않는 </a:t>
                </a:r>
                <a:r>
                  <a:rPr lang="en-US" altLang="ko-KR" sz="1800" dirty="0"/>
                  <a:t>‘</a:t>
                </a:r>
                <a:r>
                  <a:rPr lang="ko-KR" altLang="en-US" sz="1800" dirty="0"/>
                  <a:t>상수</a:t>
                </a:r>
                <a:r>
                  <a:rPr lang="en-US" altLang="ko-KR" sz="1800" dirty="0"/>
                  <a:t>‘ C(y)</a:t>
                </a:r>
                <a:r>
                  <a:rPr lang="ko-KR" altLang="en-US" sz="1800" dirty="0"/>
                  <a:t>와 </a:t>
                </a:r>
                <a14:m>
                  <m:oMath xmlns:m="http://schemas.openxmlformats.org/officeDocument/2006/math">
                    <m:r>
                      <a:rPr lang="ko-KR" altLang="en-US" sz="18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1800" dirty="0"/>
                  <a:t>에 의존하는 항의 인수로 분해될 수 있다</a:t>
                </a:r>
                <a:r>
                  <a:rPr lang="en-US" altLang="ko-KR" sz="1800" dirty="0"/>
                  <a:t>.</a:t>
                </a:r>
              </a:p>
              <a:p>
                <a:pPr marL="342900" indent="-342900">
                  <a:buAutoNum type="arabicParenR"/>
                </a:pPr>
                <a:r>
                  <a:rPr lang="ko-KR" altLang="en-US" sz="1800" dirty="0"/>
                  <a:t>즉</a:t>
                </a:r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8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ko-KR" sz="1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1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ko-KR" sz="18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ko-KR" sz="18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ko-KR" altLang="en-US" sz="180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num>
                      <m:den>
                        <m:nary>
                          <m:naryPr>
                            <m:limLoc m:val="undOvr"/>
                            <m:grow m:val="on"/>
                            <m:ctrlPr>
                              <a:rPr lang="ko-KR" altLang="en-US" sz="18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ko-KR" alt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−∞</m:t>
                            </m:r>
                          </m:sub>
                          <m:sup>
                            <m:r>
                              <a:rPr lang="ko-KR" alt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altLang="ko-KR" sz="1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altLang="ko-KR" sz="18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18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altLang="ko-KR" sz="1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ko-KR" sz="18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ko-KR" altLang="en-US" sz="18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ko-KR" alt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ko-KR" altLang="en-US" sz="18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nary>
                        <m:r>
                          <m:rPr>
                            <m:nor/>
                          </m:rPr>
                          <a:rPr lang="en-US" altLang="ko-KR" sz="1800" dirty="0"/>
                          <m:t> </m:t>
                        </m:r>
                      </m:den>
                    </m:f>
                    <m:r>
                      <a:rPr lang="en-US" altLang="ko-KR" sz="1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ko-KR" sz="18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18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ko-KR" sz="18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1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sz="18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18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ko-KR" altLang="en-US" sz="18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ko-KR" sz="1800" dirty="0"/>
                  <a:t> </a:t>
                </a:r>
                <a:r>
                  <a:rPr lang="ko-KR" altLang="en-US" sz="1800" dirty="0"/>
                  <a:t>이고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만약 상수를 고려하지 않는다면</a:t>
                </a:r>
                <a:endParaRPr lang="en-US" altLang="ko-KR" sz="1800" dirty="0"/>
              </a:p>
              <a:p>
                <a:pPr marL="342900" indent="-342900"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8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1800" dirty="0" smtClean="0">
                        <a:latin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altLang="ko-KR" sz="18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ko-KR" alt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ko-KR" sz="1800" dirty="0"/>
                  <a:t> </a:t>
                </a:r>
                <a:r>
                  <a:rPr lang="ko-KR" altLang="en-US" sz="1800" dirty="0"/>
                  <a:t>의 </a:t>
                </a:r>
                <a:r>
                  <a:rPr lang="ko-KR" altLang="en-US" sz="1800" u="sng" dirty="0"/>
                  <a:t>비례 관계</a:t>
                </a:r>
                <a:r>
                  <a:rPr lang="ko-KR" altLang="en-US" sz="1800" dirty="0"/>
                  <a:t>로 정의할 수 있다</a:t>
                </a:r>
                <a:r>
                  <a:rPr lang="en-US" altLang="ko-KR" sz="1800" dirty="0"/>
                  <a:t>.</a:t>
                </a:r>
              </a:p>
              <a:p>
                <a:pPr marL="342900" indent="-342900">
                  <a:buAutoNum type="arabicParenR"/>
                </a:pPr>
                <a:r>
                  <a:rPr lang="ko-KR" altLang="en-US" sz="1800" dirty="0"/>
                  <a:t>한편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만약 </a:t>
                </a:r>
                <a14:m>
                  <m:oMath xmlns:m="http://schemas.openxmlformats.org/officeDocument/2006/math">
                    <m:r>
                      <a:rPr lang="en-US" altLang="ko-KR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ko-KR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800" dirty="0"/>
                  <a:t>인 </a:t>
                </a:r>
                <a:r>
                  <a:rPr lang="en-US" altLang="ko-KR" sz="1800" dirty="0"/>
                  <a:t>X</a:t>
                </a:r>
                <a:r>
                  <a:rPr lang="ko-KR" altLang="en-US" sz="1800" dirty="0"/>
                  <a:t>에 대한 </a:t>
                </a:r>
                <a:r>
                  <a:rPr lang="ko-KR" altLang="en-US" sz="1800" dirty="0" err="1"/>
                  <a:t>충분통계량이라면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이는 또한</a:t>
                </a:r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e>
                        <m:r>
                          <a:rPr lang="ko-KR" alt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ko-KR" sz="1800" dirty="0"/>
                  <a:t> </a:t>
                </a:r>
                <a:r>
                  <a:rPr lang="ko-KR" altLang="en-US" sz="1800" dirty="0"/>
                  <a:t>로 나타낼 수 있다</a:t>
                </a:r>
                <a:r>
                  <a:rPr lang="en-US" altLang="ko-KR" sz="1800" dirty="0"/>
                  <a:t>.</a:t>
                </a:r>
              </a:p>
              <a:p>
                <a:pPr marL="342900" indent="-342900">
                  <a:buAutoNum type="arabicParenR"/>
                </a:pPr>
                <a:endParaRPr lang="en-US" altLang="ko-KR" sz="1800" dirty="0"/>
              </a:p>
              <a:p>
                <a:pPr marL="342900" indent="-342900">
                  <a:buAutoNum type="arabicParenR" startAt="3"/>
                </a:pPr>
                <a:endParaRPr lang="en-US" altLang="ko-KR" sz="1800" dirty="0"/>
              </a:p>
              <a:p>
                <a:pPr marL="0" indent="0">
                  <a:buNone/>
                </a:pPr>
                <a:endParaRPr lang="ko-KR" altLang="en-US" sz="18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F4DB5CA-5B47-48C5-9108-DC5BDC21CA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 r="-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924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60E0D3-CA90-4C3A-8AEC-593E121C8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F4DB5CA-5B47-48C5-9108-DC5BDC21CA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켤레분포족</a:t>
                </a:r>
                <a:r>
                  <a:rPr lang="en-US" altLang="ko-KR" sz="2000" dirty="0"/>
                  <a:t>(</a:t>
                </a:r>
                <a:r>
                  <a:rPr lang="ko-KR" altLang="en-US" sz="2000" dirty="0" err="1"/>
                  <a:t>공액분포</a:t>
                </a:r>
                <a:r>
                  <a:rPr lang="en-US" altLang="ko-KR" sz="2000" dirty="0"/>
                  <a:t>)</a:t>
                </a:r>
              </a:p>
              <a:p>
                <a:pPr marL="457200" indent="-457200">
                  <a:buAutoNum type="arabicPeriod"/>
                </a:pPr>
                <a:r>
                  <a:rPr lang="ko-KR" altLang="en-US" sz="2000" dirty="0">
                    <a:solidFill>
                      <a:srgbClr val="FF0000"/>
                    </a:solidFill>
                  </a:rPr>
                  <a:t>사전 분포의 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pdf</a:t>
                </a:r>
                <a:r>
                  <a:rPr lang="ko-KR" altLang="en-US" sz="2000" dirty="0"/>
                  <a:t>와 </a:t>
                </a:r>
                <a:r>
                  <a:rPr lang="ko-KR" altLang="en-US" sz="2000" dirty="0">
                    <a:solidFill>
                      <a:srgbClr val="FFC000"/>
                    </a:solidFill>
                  </a:rPr>
                  <a:t>표본 분포의 </a:t>
                </a:r>
                <a:r>
                  <a:rPr lang="en-US" altLang="ko-KR" sz="2000" dirty="0">
                    <a:solidFill>
                      <a:srgbClr val="FFC000"/>
                    </a:solidFill>
                  </a:rPr>
                  <a:t>pdf</a:t>
                </a:r>
                <a:r>
                  <a:rPr lang="ko-KR" altLang="en-US" sz="2000" dirty="0"/>
                  <a:t>를 결합하였을 때 도출되는 </a:t>
                </a:r>
                <a:r>
                  <a:rPr lang="ko-KR" altLang="en-US" sz="2000" dirty="0">
                    <a:solidFill>
                      <a:srgbClr val="0070C0"/>
                    </a:solidFill>
                  </a:rPr>
                  <a:t>사후 분포</a:t>
                </a:r>
                <a:r>
                  <a:rPr lang="ko-KR" altLang="en-US" sz="2000" dirty="0"/>
                  <a:t>가</a:t>
                </a:r>
                <a:r>
                  <a:rPr lang="en-US" altLang="ko-KR" sz="2000" dirty="0"/>
                  <a:t> </a:t>
                </a:r>
                <a:br>
                  <a:rPr lang="en-US" altLang="ko-KR" sz="2000" dirty="0"/>
                </a:br>
                <a:r>
                  <a:rPr lang="ko-KR" altLang="en-US" sz="2000" dirty="0">
                    <a:solidFill>
                      <a:srgbClr val="FF0000"/>
                    </a:solidFill>
                  </a:rPr>
                  <a:t>사전 분포</a:t>
                </a:r>
                <a:r>
                  <a:rPr lang="ko-KR" altLang="en-US" sz="2000" dirty="0"/>
                  <a:t>와 동일한 분포족에 속한다면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ko-KR" altLang="en-US" sz="2000" dirty="0"/>
                  <a:t>이를 </a:t>
                </a:r>
                <a:r>
                  <a:rPr lang="ko-KR" altLang="en-US" sz="2000" dirty="0">
                    <a:solidFill>
                      <a:srgbClr val="FFC000"/>
                    </a:solidFill>
                  </a:rPr>
                  <a:t>표본 분포 </a:t>
                </a:r>
                <a:r>
                  <a:rPr lang="en-US" altLang="ko-KR" sz="2000" dirty="0">
                    <a:solidFill>
                      <a:srgbClr val="FFC000"/>
                    </a:solidFill>
                  </a:rPr>
                  <a:t>X</a:t>
                </a:r>
                <a:r>
                  <a:rPr lang="ko-KR" altLang="en-US" sz="2000" dirty="0"/>
                  <a:t>에 대한 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사전 분포</a:t>
                </a:r>
                <a:r>
                  <a:rPr lang="ko-KR" altLang="en-US" sz="2000" dirty="0"/>
                  <a:t>가 켤레분포족에 속한다고 정의한다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다시 말해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ko-KR" sz="1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altLang="ko-KR" sz="1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1800" dirty="0" smtClean="0">
                        <a:latin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altLang="ko-KR" sz="18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800" b="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1800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ko-KR" altLang="en-US" sz="180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sz="1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ko-KR" altLang="en-US" sz="1800" dirty="0"/>
                  <a:t>를 정의할 때</a:t>
                </a:r>
                <a:endParaRPr lang="en-US" altLang="ko-KR" sz="1800" dirty="0"/>
              </a:p>
              <a:p>
                <a:pPr marL="457200" indent="-457200">
                  <a:buAutoNum type="arabicParenR"/>
                </a:pPr>
                <a:r>
                  <a:rPr lang="ko-KR" altLang="en-US" sz="1800" dirty="0"/>
                  <a:t>만약 </a:t>
                </a:r>
                <a14:m>
                  <m:oMath xmlns:m="http://schemas.openxmlformats.org/officeDocument/2006/math">
                    <m:r>
                      <a:rPr lang="en-US" altLang="ko-KR" sz="1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ko-KR" sz="1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altLang="ko-KR" sz="1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ko-KR" altLang="en-US" sz="1800" dirty="0">
                    <a:solidFill>
                      <a:srgbClr val="0070C0"/>
                    </a:solidFill>
                  </a:rPr>
                  <a:t>의 분포</a:t>
                </a:r>
                <a:r>
                  <a:rPr lang="ko-KR" altLang="en-US" sz="1800" dirty="0"/>
                  <a:t>가 </a:t>
                </a:r>
                <a14:m>
                  <m:oMath xmlns:m="http://schemas.openxmlformats.org/officeDocument/2006/math">
                    <m:r>
                      <a:rPr lang="en-US" altLang="ko-KR" sz="1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ko-KR" altLang="en-US" sz="1800" dirty="0">
                    <a:solidFill>
                      <a:srgbClr val="FF0000"/>
                    </a:solidFill>
                  </a:rPr>
                  <a:t>의 분포</a:t>
                </a:r>
                <a:r>
                  <a:rPr lang="ko-KR" altLang="en-US" sz="1800" dirty="0"/>
                  <a:t>와 동일한 분포족에 속할 때</a:t>
                </a:r>
                <a:endParaRPr lang="en-US" altLang="ko-KR" sz="18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sz="1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ko-KR" altLang="en-US" sz="1800" dirty="0">
                    <a:solidFill>
                      <a:srgbClr val="FF0000"/>
                    </a:solidFill>
                  </a:rPr>
                  <a:t>의 분포</a:t>
                </a:r>
                <a:r>
                  <a:rPr lang="ko-KR" altLang="en-US" sz="1800" dirty="0"/>
                  <a:t>를 </a:t>
                </a:r>
                <a14:m>
                  <m:oMath xmlns:m="http://schemas.openxmlformats.org/officeDocument/2006/math">
                    <m:r>
                      <a:rPr lang="en-US" altLang="ko-KR" sz="1800" b="0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1800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ko-KR" altLang="en-US" sz="1800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ko-KR" altLang="en-US" sz="1800" dirty="0">
                    <a:solidFill>
                      <a:srgbClr val="FFC000"/>
                    </a:solidFill>
                  </a:rPr>
                  <a:t>가 따르는 분포</a:t>
                </a:r>
                <a:r>
                  <a:rPr lang="ko-KR" altLang="en-US" sz="1800" dirty="0"/>
                  <a:t>에 대한 켤레분포족이라고 정의한다</a:t>
                </a:r>
                <a:r>
                  <a:rPr lang="en-US" altLang="ko-KR" sz="1800" dirty="0"/>
                  <a:t>.</a:t>
                </a:r>
              </a:p>
              <a:p>
                <a:pPr marL="342900" indent="-342900">
                  <a:buAutoNum type="arabicParenR" startAt="3"/>
                </a:pPr>
                <a:endParaRPr lang="en-US" altLang="ko-KR" sz="1800" dirty="0"/>
              </a:p>
              <a:p>
                <a:pPr marL="0" indent="0">
                  <a:buNone/>
                </a:pPr>
                <a:endParaRPr lang="ko-KR" altLang="en-US" sz="18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F4DB5CA-5B47-48C5-9108-DC5BDC21CA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1A20316D-9DB1-4EDE-A7B8-1F6085C45E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3660775"/>
                  </p:ext>
                </p:extLst>
              </p:nvPr>
            </p:nvGraphicFramePr>
            <p:xfrm>
              <a:off x="1195977" y="4457701"/>
              <a:ext cx="8127999" cy="22560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884384087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824254071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641024353"/>
                        </a:ext>
                      </a:extLst>
                    </a:gridCol>
                  </a:tblGrid>
                  <a:tr h="34846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표본의 분포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사전 분포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사후분포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7343572"/>
                      </a:ext>
                    </a:extLst>
                  </a:tr>
                  <a:tr h="348463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𝐵𝑖𝑛</m:t>
                                </m:r>
                                <m:r>
                                  <a:rPr lang="en-US" altLang="ko-KR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ko-KR" alt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ko-KR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ko-KR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altLang="ko-KR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𝑏𝑒𝑡𝑎</m:t>
                                </m:r>
                                <m:r>
                                  <a:rPr lang="en-US" altLang="ko-KR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ko-KR" alt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altLang="ko-KR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𝑏𝑒𝑡𝑎</m:t>
                                </m:r>
                                <m:r>
                                  <a:rPr lang="en-US" altLang="ko-KR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ko-KR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44943682"/>
                      </a:ext>
                    </a:extLst>
                  </a:tr>
                  <a:tr h="34846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𝑝𝑜𝑖</m:t>
                                </m:r>
                                <m:r>
                                  <a:rPr lang="en-US" altLang="ko-KR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ko-KR" alt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ko-KR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ko-KR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altLang="ko-KR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𝑔𝑎𝑚𝑚𝑎</m:t>
                                </m:r>
                                <m:r>
                                  <a:rPr lang="en-US" altLang="ko-KR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ko-KR" alt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altLang="ko-KR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𝑔𝑎𝑚𝑚𝑎</m:t>
                                </m:r>
                                <m:r>
                                  <a:rPr lang="en-US" altLang="ko-KR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ko-KR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4611984"/>
                      </a:ext>
                    </a:extLst>
                  </a:tr>
                  <a:tr h="52269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ko-KR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sz="1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m:rPr>
                                  <m:nor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  <a:br>
                            <a:rPr lang="en-US" altLang="ko-KR" dirty="0"/>
                          </a:br>
                          <a:r>
                            <a:rPr lang="en-US" altLang="ko-KR" sz="1200" dirty="0"/>
                            <a:t>(</a:t>
                          </a:r>
                          <a:r>
                            <a:rPr lang="ko-KR" altLang="en-US" sz="1200" dirty="0"/>
                            <a:t>단</a:t>
                          </a:r>
                          <a:r>
                            <a:rPr lang="en-US" altLang="ko-KR" sz="1200" dirty="0"/>
                            <a:t>, </a:t>
                          </a:r>
                          <a:r>
                            <a:rPr lang="ko-KR" altLang="en-US" sz="1200" dirty="0"/>
                            <a:t>모분산은 </a:t>
                          </a:r>
                          <a:r>
                            <a:rPr lang="ko-KR" altLang="en-US" sz="1200" dirty="0" err="1"/>
                            <a:t>알려져있다</a:t>
                          </a:r>
                          <a:r>
                            <a:rPr lang="en-US" altLang="ko-KR" sz="1200" dirty="0"/>
                            <a:t>.)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ko-KR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altLang="ko-KR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ko-KR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ko-KR" alt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altLang="ko-KR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ko-KR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ko-KR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ko-KR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9907273"/>
                      </a:ext>
                    </a:extLst>
                  </a:tr>
                  <a:tr h="61014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ko-KR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sz="180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m:rPr>
                                  <m:nor/>
                                </m:rPr>
                                <a:rPr lang="en-US" altLang="ko-KR" sz="1800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ko-KR" altLang="en-US" sz="1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ko-KR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ko-KR" altLang="en-US" sz="1800" dirty="0"/>
                            <a:t> </a:t>
                          </a:r>
                          <a:br>
                            <a:rPr lang="en-US" altLang="ko-KR" dirty="0"/>
                          </a:br>
                          <a:r>
                            <a:rPr lang="en-US" altLang="ko-KR" sz="1200" dirty="0"/>
                            <a:t>(</a:t>
                          </a:r>
                          <a:r>
                            <a:rPr lang="ko-KR" altLang="en-US" sz="1200" dirty="0"/>
                            <a:t>단</a:t>
                          </a:r>
                          <a:r>
                            <a:rPr lang="en-US" altLang="ko-KR" sz="1200" dirty="0"/>
                            <a:t>, </a:t>
                          </a:r>
                          <a:r>
                            <a:rPr lang="ko-KR" altLang="en-US" sz="1200" dirty="0"/>
                            <a:t>모평균은 </a:t>
                          </a:r>
                          <a:r>
                            <a:rPr lang="ko-KR" altLang="en-US" sz="1200" dirty="0" err="1"/>
                            <a:t>알려져있다</a:t>
                          </a:r>
                          <a:r>
                            <a:rPr lang="en-US" altLang="ko-KR" sz="1200" dirty="0"/>
                            <a:t>.)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ko-KR" altLang="en-US" sz="1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~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8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8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𝑔𝑎𝑚𝑚𝑎</m:t>
                                  </m:r>
                                  <m:r>
                                    <a:rPr lang="en-US" altLang="ko-KR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ko-KR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ko-KR" altLang="en-US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altLang="ko-KR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oMath>
                          </a14:m>
                          <a:endParaRPr lang="ko-KR" altLang="en-US" dirty="0"/>
                        </a:p>
                      </a:txBody>
                      <a:tcPr anchor="ctr"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𝑔𝑎𝑚𝑚𝑎</m:t>
                                </m:r>
                                <m:r>
                                  <a:rPr lang="en-US" altLang="ko-KR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ko-KR" alt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altLang="ko-KR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79421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1A20316D-9DB1-4EDE-A7B8-1F6085C45E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3660775"/>
                  </p:ext>
                </p:extLst>
              </p:nvPr>
            </p:nvGraphicFramePr>
            <p:xfrm>
              <a:off x="1195977" y="4457701"/>
              <a:ext cx="8127999" cy="22560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884384087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824254071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64102435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표본의 분포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사전 분포</a:t>
                          </a:r>
                        </a:p>
                      </a:txBody>
                      <a:tcPr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사후분포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734357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5" t="-108333" r="-200674" b="-4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450" t="-108333" r="-101126" b="-4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108333" r="-899" b="-4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494368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5" t="-208333" r="-200674" b="-3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450" t="-208333" r="-101126" b="-3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208333" r="-899" b="-3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611984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5" t="-203297" r="-200674" b="-112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450" t="-203297" r="-101126" b="-1120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203297" r="-899" b="-1120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9907273"/>
                      </a:ext>
                    </a:extLst>
                  </a:tr>
                  <a:tr h="61014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25" t="-276000" r="-200674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450" t="-276000" r="-101126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276000" r="-899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9421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53806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60E0D3-CA90-4C3A-8AEC-593E121C8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F4DB5CA-5B47-48C5-9108-DC5BDC21CA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베이지안 </a:t>
                </a:r>
                <a:r>
                  <a:rPr lang="ko-KR" altLang="en-US" sz="2000" dirty="0" err="1"/>
                  <a:t>점추정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1.  </a:t>
                </a:r>
                <a:r>
                  <a:rPr lang="ko-KR" altLang="en-US" sz="2000" dirty="0"/>
                  <a:t>위험함수 </a:t>
                </a:r>
                <a14:m>
                  <m:oMath xmlns:m="http://schemas.openxmlformats.org/officeDocument/2006/math"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1800" i="1" smtClean="0">
                                <a:latin typeface="Cambria Math" panose="02040503050406030204" pitchFamily="18" charset="0"/>
                              </a:rPr>
                              <m:t>𝛩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sz="18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18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1800" i="1" smtClean="0">
                                <a:latin typeface="Cambria Math" panose="02040503050406030204" pitchFamily="18" charset="0"/>
                              </a:rPr>
                              <m:t>𝛩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sz="18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18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e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ko-KR" altLang="en-US" sz="18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nary>
                  </m:oMath>
                </a14:m>
                <a:r>
                  <a:rPr lang="ko-KR" altLang="en-US" sz="1800" dirty="0" err="1"/>
                  <a:t>를</a:t>
                </a:r>
                <a:r>
                  <a:rPr lang="ko-KR" altLang="en-US" sz="1800" dirty="0"/>
                  <a:t> 정의하자</a:t>
                </a:r>
                <a:r>
                  <a:rPr lang="en-US" altLang="ko-KR" sz="1800" dirty="0"/>
                  <a:t>.</a:t>
                </a:r>
              </a:p>
              <a:p>
                <a:pPr marL="342900" indent="-342900">
                  <a:buAutoNum type="arabicParenR"/>
                </a:pPr>
                <a:r>
                  <a:rPr lang="ko-KR" altLang="en-US" sz="1800" dirty="0"/>
                  <a:t>이 때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이 </a:t>
                </a:r>
                <a:r>
                  <a:rPr lang="ko-KR" altLang="en-US" sz="1800" dirty="0" err="1"/>
                  <a:t>위험함수값을</a:t>
                </a:r>
                <a:r>
                  <a:rPr lang="ko-KR" altLang="en-US" sz="1800" dirty="0"/>
                  <a:t> 최소화하는 </a:t>
                </a:r>
                <a:r>
                  <a:rPr lang="ko-KR" altLang="en-US" sz="1800" dirty="0" err="1"/>
                  <a:t>추정량</a:t>
                </a:r>
                <a:r>
                  <a:rPr lang="ko-KR" altLang="en-US" sz="1800" b="0" dirty="0"/>
                  <a:t> </a:t>
                </a:r>
                <a14:m>
                  <m:oMath xmlns:m="http://schemas.openxmlformats.org/officeDocument/2006/math">
                    <m:r>
                      <a:rPr lang="ko-KR" altLang="en-US" sz="18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ko-KR" altLang="en-US" sz="1800" dirty="0"/>
                  <a:t>를 베이지안 </a:t>
                </a:r>
                <a:r>
                  <a:rPr lang="ko-KR" altLang="en-US" sz="1800" dirty="0" err="1"/>
                  <a:t>추정량이라고</a:t>
                </a:r>
                <a:r>
                  <a:rPr lang="ko-KR" altLang="en-US" sz="1800" dirty="0"/>
                  <a:t> 한다</a:t>
                </a:r>
                <a:r>
                  <a:rPr lang="en-US" altLang="ko-KR" sz="1800" dirty="0"/>
                  <a:t>. </a:t>
                </a:r>
              </a:p>
              <a:p>
                <a:pPr marL="342900" indent="-342900">
                  <a:buAutoNum type="arabicParenR"/>
                </a:pPr>
                <a:r>
                  <a:rPr lang="ko-KR" altLang="en-US" sz="1800" dirty="0"/>
                  <a:t>만약 손실함수가 </a:t>
                </a:r>
                <a:r>
                  <a:rPr lang="ko-KR" altLang="en-US" sz="1800" dirty="0" err="1"/>
                  <a:t>절대손실오차함수</a:t>
                </a:r>
                <a:r>
                  <a:rPr lang="en-US" altLang="ko-KR" sz="1800" dirty="0"/>
                  <a:t>(MAE)</a:t>
                </a:r>
                <a:r>
                  <a:rPr lang="ko-KR" altLang="en-US" sz="1800" dirty="0"/>
                  <a:t>로 주어지는 경우</a:t>
                </a:r>
                <a:endParaRPr lang="en-US" altLang="ko-KR" sz="1800" dirty="0"/>
              </a:p>
              <a:p>
                <a:pPr marL="342900" indent="-342900">
                  <a:buAutoNum type="arabicParenBoth"/>
                </a:pPr>
                <a14:m>
                  <m:oMath xmlns:m="http://schemas.openxmlformats.org/officeDocument/2006/math">
                    <m:r>
                      <a:rPr lang="ko-KR" altLang="en-US" sz="18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ko-KR" sz="1800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𝛩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1800" dirty="0"/>
                  <a:t> </a:t>
                </a:r>
                <a:r>
                  <a:rPr lang="ko-KR" altLang="en-US" sz="1800" dirty="0"/>
                  <a:t>일 때 위험함수가 최소화되므로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베이지안 </a:t>
                </a:r>
                <a:r>
                  <a:rPr lang="ko-KR" altLang="en-US" sz="1800" dirty="0" err="1"/>
                  <a:t>추정값은</a:t>
                </a:r>
                <a:r>
                  <a:rPr lang="ko-KR" altLang="en-US" sz="1800" dirty="0"/>
                  <a:t> 중위수가 된다</a:t>
                </a:r>
                <a:r>
                  <a:rPr lang="en-US" altLang="ko-KR" sz="18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1800" dirty="0"/>
                  <a:t>3) </a:t>
                </a:r>
                <a:r>
                  <a:rPr lang="ko-KR" altLang="en-US" sz="1800" dirty="0"/>
                  <a:t>만약 손실함수가 </a:t>
                </a:r>
                <a:r>
                  <a:rPr lang="ko-KR" altLang="en-US" sz="1800" dirty="0" err="1"/>
                  <a:t>제곱손실오차함수</a:t>
                </a:r>
                <a:r>
                  <a:rPr lang="en-US" altLang="ko-KR" sz="1800" dirty="0"/>
                  <a:t>(MSE)</a:t>
                </a:r>
                <a:r>
                  <a:rPr lang="ko-KR" altLang="en-US" sz="1800" dirty="0"/>
                  <a:t>로 주어지는 경우</a:t>
                </a:r>
                <a:endParaRPr lang="en-US" altLang="ko-KR" sz="1800" dirty="0"/>
              </a:p>
              <a:p>
                <a:pPr marL="0" indent="0">
                  <a:buNone/>
                </a:pPr>
                <a:r>
                  <a:rPr lang="en-US" altLang="ko-KR" sz="1800" dirty="0"/>
                  <a:t>(1) </a:t>
                </a:r>
                <a14:m>
                  <m:oMath xmlns:m="http://schemas.openxmlformats.org/officeDocument/2006/math">
                    <m:r>
                      <a:rPr lang="ko-KR" altLang="en-US" sz="18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ko-KR" sz="1800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𝛩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1800" dirty="0"/>
                  <a:t> </a:t>
                </a:r>
                <a:r>
                  <a:rPr lang="ko-KR" altLang="en-US" sz="1800" dirty="0"/>
                  <a:t>일 때 위험함수가 최소화되므로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베이지안 </a:t>
                </a:r>
                <a:r>
                  <a:rPr lang="ko-KR" altLang="en-US" sz="1800" dirty="0" err="1"/>
                  <a:t>추정값은</a:t>
                </a:r>
                <a:r>
                  <a:rPr lang="ko-KR" altLang="en-US" sz="1800" dirty="0"/>
                  <a:t> 평균값이 된다</a:t>
                </a:r>
                <a:r>
                  <a:rPr lang="en-US" altLang="ko-KR" sz="1800" dirty="0"/>
                  <a:t>.</a:t>
                </a:r>
              </a:p>
              <a:p>
                <a:pPr marL="0" indent="0">
                  <a:buNone/>
                </a:pPr>
                <a:endParaRPr lang="en-US" altLang="ko-KR" sz="1800" dirty="0"/>
              </a:p>
              <a:p>
                <a:pPr marL="0" indent="0">
                  <a:buNone/>
                </a:pPr>
                <a:endParaRPr lang="en-US" altLang="ko-KR" sz="1800" dirty="0"/>
              </a:p>
              <a:p>
                <a:pPr marL="0" indent="0">
                  <a:buNone/>
                </a:pPr>
                <a:endParaRPr lang="en-US" altLang="ko-KR" sz="1800" dirty="0"/>
              </a:p>
              <a:p>
                <a:pPr marL="342900" indent="-342900">
                  <a:buAutoNum type="arabicParenR"/>
                </a:pPr>
                <a:endParaRPr lang="en-US" altLang="ko-KR" sz="1800" dirty="0"/>
              </a:p>
              <a:p>
                <a:pPr marL="342900" indent="-342900">
                  <a:buAutoNum type="arabicParenR" startAt="3"/>
                </a:pPr>
                <a:endParaRPr lang="en-US" altLang="ko-KR" sz="18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F4DB5CA-5B47-48C5-9108-DC5BDC21CA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32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825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60E0D3-CA90-4C3A-8AEC-593E121C8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F4DB5CA-5B47-48C5-9108-DC5BDC21CA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ko-KR" altLang="en-US" sz="2000" dirty="0"/>
                  <a:t>베이지안 </a:t>
                </a:r>
                <a:r>
                  <a:rPr lang="ko-KR" altLang="en-US" sz="2000" dirty="0" err="1"/>
                  <a:t>점추정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1800" dirty="0"/>
                  <a:t>2. </a:t>
                </a:r>
                <a:r>
                  <a:rPr lang="ko-KR" altLang="en-US" sz="1800" dirty="0"/>
                  <a:t>위험함수의 </a:t>
                </a:r>
                <a:r>
                  <a:rPr lang="ko-KR" altLang="en-US" sz="1800" dirty="0" err="1"/>
                  <a:t>기댓값은</a:t>
                </a:r>
                <a:r>
                  <a:rPr lang="ko-KR" altLang="en-US" sz="1800" dirty="0"/>
                  <a:t> 다음과 같이 구할 수 있다</a:t>
                </a:r>
                <a:r>
                  <a:rPr lang="en-US" altLang="ko-KR" sz="18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1800" dirty="0"/>
                  <a:t>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altLang="ko-KR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ko-KR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undOvr"/>
                        <m:grow m:val="on"/>
                        <m:ctrlPr>
                          <a:rPr lang="ko-KR" alt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ko-KR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ko-KR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ko-KR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ko-KR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ko-KR" altLang="en-US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ko-KR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ko-KR" alt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nary>
                  </m:oMath>
                </a14:m>
                <a:r>
                  <a:rPr lang="en-US" altLang="ko-KR" sz="1800" dirty="0"/>
                  <a:t> </a:t>
                </a:r>
                <a:r>
                  <a:rPr lang="ko-KR" altLang="en-US" sz="1800" dirty="0"/>
                  <a:t>라고 할 때 </a:t>
                </a:r>
                <a:endParaRPr lang="en-US" altLang="ko-KR" sz="1800" dirty="0"/>
              </a:p>
              <a:p>
                <a:pPr marL="342900" indent="-342900">
                  <a:buAutoNum type="arabicParenBoth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1800" i="1" smtClean="0">
                                <a:latin typeface="Cambria Math" panose="02040503050406030204" pitchFamily="18" charset="0"/>
                              </a:rPr>
                              <m:t>ℒ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1800" i="1" smtClean="0">
                                    <a:latin typeface="Cambria Math" panose="02040503050406030204" pitchFamily="18" charset="0"/>
                                  </a:rPr>
                                  <m:t>𝛩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ko-KR" altLang="en-US" sz="18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d>
                                  <m:d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ko-KR" sz="1800" dirty="0"/>
                  <a:t> =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nary>
                          <m:naryPr>
                            <m:limLoc m:val="undOvr"/>
                            <m:grow m:val="on"/>
                            <m:ctrlPr>
                              <a:rPr lang="ko-KR" altLang="en-US" sz="1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−∞</m:t>
                            </m:r>
                          </m:sub>
                          <m:sup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ko-KR" altLang="en-US" sz="1800" i="1" smtClean="0">
                                <a:latin typeface="Cambria Math" panose="02040503050406030204" pitchFamily="18" charset="0"/>
                              </a:rPr>
                              <m:t>ℒ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1800" i="1" smtClean="0">
                                    <a:latin typeface="Cambria Math" panose="02040503050406030204" pitchFamily="18" charset="0"/>
                                  </a:rPr>
                                  <m:t>𝛩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ko-KR" altLang="en-US" sz="18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d>
                                  <m:d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d>
                              <m:dPr>
                                <m:ctrlPr>
                                  <a:rPr lang="en-US" altLang="ko-KR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18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ko-KR" sz="18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ko-KR" altLang="en-US" sz="1800" i="1" smtClean="0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ko-KR" altLang="en-US" sz="18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</m:nary>
                        <m:r>
                          <m:rPr>
                            <m:sty m:val="p"/>
                          </m:rPr>
                          <a:rPr lang="en-US" altLang="ko-KR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  <m:d>
                          <m:dPr>
                            <m:ctrlPr>
                              <a:rPr lang="en-US" altLang="ko-KR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1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br>
                  <a:rPr lang="en-US" altLang="ko-KR" sz="1800" dirty="0"/>
                </a:b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undOvr"/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nary>
                          <m:naryPr>
                            <m:limLoc m:val="undOvr"/>
                            <m:ctrlPr>
                              <a:rPr lang="ko-KR" altLang="en-US" sz="1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−∞</m:t>
                            </m:r>
                          </m:sub>
                          <m:sup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ko-KR" altLang="en-US" sz="1800" i="1" smtClean="0">
                                <a:latin typeface="Cambria Math" panose="02040503050406030204" pitchFamily="18" charset="0"/>
                              </a:rPr>
                              <m:t>ℒ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1800" i="1" smtClean="0">
                                    <a:latin typeface="Cambria Math" panose="02040503050406030204" pitchFamily="18" charset="0"/>
                                  </a:rPr>
                                  <m:t>𝛩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ko-KR" altLang="en-US" sz="18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d>
                                  <m:d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  <m:f>
                              <m:fPr>
                                <m:ctrlPr>
                                  <a:rPr lang="en-US" altLang="ko-KR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altLang="ko-KR" sz="1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sz="18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US" altLang="ko-KR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d>
                                  <m:dPr>
                                    <m:ctrlPr>
                                      <a:rPr lang="en-US" altLang="ko-KR" sz="1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e>
                                    <m:r>
                                      <a:rPr lang="ko-KR" altLang="en-US" sz="18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num>
                              <m:den>
                                <m:nary>
                                  <m:naryPr>
                                    <m:limLoc m:val="undOvr"/>
                                    <m:grow m:val="on"/>
                                    <m:ctrlPr>
                                      <a:rPr lang="ko-KR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ko-KR" alt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−∞</m:t>
                                    </m:r>
                                  </m:sub>
                                  <m:sup>
                                    <m:r>
                                      <a:rPr lang="ko-KR" alt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∞</m:t>
                                    </m:r>
                                  </m:sup>
                                  <m:e>
                                    <m:r>
                                      <a:rPr lang="en-US" altLang="ko-KR" sz="1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d>
                                      <m:dPr>
                                        <m:ctrlPr>
                                          <a:rPr lang="en-US" altLang="ko-KR" sz="18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ko-KR" altLang="en-US" sz="18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  <m:r>
                                      <a:rPr lang="en-US" altLang="ko-KR" sz="1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US" altLang="ko-KR" sz="18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8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e>
                                        <m:r>
                                          <a:rPr lang="ko-KR" altLang="en-US" sz="180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  <m:r>
                                      <a:rPr lang="ko-KR" alt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ⅆ</m:t>
                                    </m:r>
                                    <m:r>
                                      <a:rPr lang="ko-KR" altLang="en-US" sz="18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nary>
                                <m:r>
                                  <m:rPr>
                                    <m:nor/>
                                  </m:rPr>
                                  <a:rPr lang="en-US" altLang="ko-KR" sz="1800" dirty="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</m:den>
                            </m:f>
                            <m:r>
                              <a:rPr lang="ko-KR" altLang="en-US" sz="1800" i="1" smtClean="0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ko-KR" altLang="en-US" sz="18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</m:nary>
                        <m:nary>
                          <m:naryPr>
                            <m:limLoc m:val="undOvr"/>
                            <m:grow m:val="on"/>
                            <m:ctrlPr>
                              <a:rPr lang="ko-KR" altLang="en-US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ko-KR" alt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−∞</m:t>
                            </m:r>
                          </m:sub>
                          <m:sup>
                            <m:r>
                              <a:rPr lang="ko-KR" alt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altLang="ko-KR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altLang="ko-KR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altLang="ko-KR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ko-KR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ko-KR" alt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ko-KR" alt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ko-KR" altLang="en-US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nary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r>
                  <a:rPr lang="en-US" altLang="ko-KR" sz="1800" b="0" dirty="0"/>
                  <a:t> </a:t>
                </a:r>
                <a:br>
                  <a:rPr lang="en-US" altLang="ko-KR" sz="1800" b="0" dirty="0"/>
                </a:br>
                <a:br>
                  <a:rPr lang="en-US" altLang="ko-KR" sz="1800" b="0" dirty="0"/>
                </a:b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undOvr"/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nary>
                          <m:naryPr>
                            <m:limLoc m:val="undOvr"/>
                            <m:ctrlPr>
                              <a:rPr lang="ko-KR" altLang="en-US" sz="1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−∞</m:t>
                            </m:r>
                          </m:sub>
                          <m:sup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ko-KR" altLang="en-US" sz="1800" i="1" smtClean="0">
                                <a:latin typeface="Cambria Math" panose="02040503050406030204" pitchFamily="18" charset="0"/>
                              </a:rPr>
                              <m:t>ℒ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1800" i="1" smtClean="0">
                                    <a:latin typeface="Cambria Math" panose="02040503050406030204" pitchFamily="18" charset="0"/>
                                  </a:rPr>
                                  <m:t>𝛩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ko-KR" altLang="en-US" sz="18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d>
                                  <m:d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ko-KR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altLang="ko-KR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ko-KR" alt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ko-KR" altLang="en-US" sz="1800" i="1" smtClean="0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</m:nary>
                        <m:r>
                          <a:rPr lang="en-US" altLang="ko-KR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ko-KR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ko-KR" alt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nary>
                  </m:oMath>
                </a14:m>
                <a:r>
                  <a:rPr lang="en-US" altLang="ko-KR" sz="1800" dirty="0"/>
                  <a:t> </a:t>
                </a:r>
              </a:p>
              <a:p>
                <a:pPr marL="342900" indent="-342900">
                  <a:buAutoNum type="arabicParenBoth"/>
                </a:pPr>
                <a:r>
                  <a:rPr lang="ko-KR" altLang="en-US" sz="1800" dirty="0"/>
                  <a:t>이 때</a:t>
                </a:r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r>
                      <a:rPr lang="ko-KR" altLang="en-US" sz="18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ko-KR" altLang="en-US" sz="1800" dirty="0"/>
                  <a:t>를 </a:t>
                </a:r>
                <a:r>
                  <a:rPr lang="ko-KR" altLang="en-US" sz="1800" dirty="0" err="1"/>
                  <a:t>극소화하면</a:t>
                </a:r>
                <a:r>
                  <a:rPr lang="ko-KR" altLang="en-US" sz="1800" dirty="0"/>
                  <a:t> 위험의 평균을 최소화하게 된다</a:t>
                </a:r>
                <a:r>
                  <a:rPr lang="en-US" altLang="ko-KR" sz="1800" dirty="0"/>
                  <a:t>.</a:t>
                </a:r>
              </a:p>
              <a:p>
                <a:pPr marL="0" indent="0">
                  <a:buNone/>
                </a:pPr>
                <a:endParaRPr lang="en-US" altLang="ko-KR" sz="1800" dirty="0"/>
              </a:p>
              <a:p>
                <a:pPr marL="342900" indent="-342900">
                  <a:buAutoNum type="arabicPeriod" startAt="3"/>
                </a:pPr>
                <a:r>
                  <a:rPr lang="ko-KR" altLang="en-US" sz="1800" dirty="0"/>
                  <a:t>한편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이 베이지안 추정해가 </a:t>
                </a:r>
                <a14:m>
                  <m:oMath xmlns:m="http://schemas.openxmlformats.org/officeDocument/2006/math">
                    <m:r>
                      <a:rPr lang="ko-KR" altLang="en-US" sz="18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ko-KR" altLang="en-US" sz="1800" dirty="0"/>
                  <a:t>에 대한 항과 나머지 항의 선형결합으로 표현되어서</a:t>
                </a:r>
                <a:r>
                  <a:rPr lang="en-US" altLang="ko-KR" sz="1800" dirty="0"/>
                  <a:t> </a:t>
                </a:r>
              </a:p>
              <a:p>
                <a:pPr marL="0" indent="0">
                  <a:buNone/>
                </a:pPr>
                <a:r>
                  <a:rPr lang="en-US" altLang="ko-KR" sz="1800" dirty="0"/>
                  <a:t>1)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ko-KR" altLang="en-US" sz="1800" dirty="0"/>
                  <a:t>일 때 어떤 </a:t>
                </a:r>
                <a:r>
                  <a:rPr lang="ko-KR" altLang="en-US" sz="1800" dirty="0" err="1"/>
                  <a:t>특정값으로</a:t>
                </a:r>
                <a:r>
                  <a:rPr lang="ko-KR" altLang="en-US" sz="1800" dirty="0"/>
                  <a:t> </a:t>
                </a:r>
                <a:r>
                  <a:rPr lang="en-US" altLang="ko-KR" sz="1800" dirty="0"/>
                  <a:t>‘</a:t>
                </a:r>
                <a:r>
                  <a:rPr lang="ko-KR" altLang="en-US" sz="1800" dirty="0"/>
                  <a:t>수렴</a:t>
                </a:r>
                <a:r>
                  <a:rPr lang="en-US" altLang="ko-KR" sz="1800" dirty="0"/>
                  <a:t>(</a:t>
                </a:r>
                <a:r>
                  <a:rPr lang="ko-KR" altLang="en-US" sz="1800" dirty="0"/>
                  <a:t>축소</a:t>
                </a:r>
                <a:r>
                  <a:rPr lang="en-US" altLang="ko-KR" sz="1800" dirty="0"/>
                  <a:t>)’</a:t>
                </a:r>
                <a:r>
                  <a:rPr lang="ko-KR" altLang="en-US" sz="1800" dirty="0"/>
                  <a:t>하는 관계를 보여준다면</a:t>
                </a:r>
                <a:endParaRPr lang="en-US" altLang="ko-KR" sz="1800" dirty="0"/>
              </a:p>
              <a:p>
                <a:pPr marL="0" indent="0">
                  <a:buNone/>
                </a:pPr>
                <a:r>
                  <a:rPr lang="en-US" altLang="ko-KR" sz="1800" dirty="0"/>
                  <a:t>2) </a:t>
                </a:r>
                <a:r>
                  <a:rPr lang="ko-KR" altLang="en-US" sz="1800" dirty="0"/>
                  <a:t>이를 </a:t>
                </a:r>
                <a:r>
                  <a:rPr lang="ko-KR" altLang="en-US" sz="1800" dirty="0">
                    <a:solidFill>
                      <a:srgbClr val="FF0000"/>
                    </a:solidFill>
                  </a:rPr>
                  <a:t>축소 </a:t>
                </a:r>
                <a:r>
                  <a:rPr lang="ko-KR" altLang="en-US" sz="1800" dirty="0" err="1">
                    <a:solidFill>
                      <a:srgbClr val="FF0000"/>
                    </a:solidFill>
                  </a:rPr>
                  <a:t>추정값</a:t>
                </a:r>
                <a:r>
                  <a:rPr lang="ko-KR" altLang="en-US" sz="1800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sz="1800" dirty="0"/>
                  <a:t>이라고 표현한다</a:t>
                </a:r>
                <a:r>
                  <a:rPr lang="en-US" altLang="ko-KR" sz="1800" dirty="0"/>
                  <a:t>.</a:t>
                </a:r>
              </a:p>
              <a:p>
                <a:pPr marL="0" indent="0">
                  <a:buNone/>
                </a:pPr>
                <a:endParaRPr lang="en-US" altLang="ko-KR" sz="18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F4DB5CA-5B47-48C5-9108-DC5BDC21CA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21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01DB2D4-592E-4019-936C-58D24DD52264}"/>
              </a:ext>
            </a:extLst>
          </p:cNvPr>
          <p:cNvCxnSpPr>
            <a:cxnSpLocks/>
          </p:cNvCxnSpPr>
          <p:nvPr/>
        </p:nvCxnSpPr>
        <p:spPr>
          <a:xfrm flipV="1">
            <a:off x="3393079" y="3635647"/>
            <a:ext cx="1701435" cy="1371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345C95B-0A2F-4B4C-938B-B60580D13455}"/>
              </a:ext>
            </a:extLst>
          </p:cNvPr>
          <p:cNvCxnSpPr>
            <a:cxnSpLocks/>
          </p:cNvCxnSpPr>
          <p:nvPr/>
        </p:nvCxnSpPr>
        <p:spPr>
          <a:xfrm flipV="1">
            <a:off x="5531033" y="3429000"/>
            <a:ext cx="1766750" cy="2066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703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60E0D3-CA90-4C3A-8AEC-593E121C8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F4DB5CA-5B47-48C5-9108-DC5BDC21CA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1800" dirty="0"/>
                  <a:t>베이지안 구간 추정</a:t>
                </a:r>
                <a:endParaRPr lang="en-US" altLang="ko-KR" sz="1800" dirty="0"/>
              </a:p>
              <a:p>
                <a:pPr marL="0" indent="0">
                  <a:buNone/>
                </a:pPr>
                <a:r>
                  <a:rPr lang="en-US" altLang="ko-KR" sz="1800" dirty="0"/>
                  <a:t>1. </a:t>
                </a:r>
                <a14:m>
                  <m:oMath xmlns:m="http://schemas.openxmlformats.org/officeDocument/2006/math">
                    <m:r>
                      <a:rPr lang="ko-KR" altLang="en-US" sz="18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1800" dirty="0"/>
                  <a:t>의 구간추정을 원할 경우</a:t>
                </a:r>
                <a:endParaRPr lang="en-US" altLang="ko-KR" sz="1800" dirty="0"/>
              </a:p>
              <a:p>
                <a:pPr marL="342900" indent="-342900"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sz="180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1800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𝛩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)|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1800" dirty="0"/>
                  <a:t> =</a:t>
                </a:r>
                <a:r>
                  <a:rPr lang="ko-KR" altLang="en-US" sz="1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b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  <m:e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18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e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ko-KR" altLang="en-US" sz="18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nary>
                  </m:oMath>
                </a14:m>
                <a:r>
                  <a:rPr lang="en-US" altLang="ko-KR" sz="1800" dirty="0"/>
                  <a:t> </a:t>
                </a:r>
                <a:r>
                  <a:rPr lang="ko-KR" altLang="en-US" sz="1800" dirty="0"/>
                  <a:t>인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800" dirty="0"/>
                  <a:t>와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ko-KR" altLang="en-US" sz="1800" dirty="0"/>
                  <a:t>를 찾는다</a:t>
                </a:r>
                <a:r>
                  <a:rPr lang="en-US" altLang="ko-KR" sz="1800" dirty="0"/>
                  <a:t>.</a:t>
                </a:r>
              </a:p>
              <a:p>
                <a:pPr marL="342900" indent="-342900">
                  <a:buAutoNum type="arabicParenR"/>
                </a:pPr>
                <a:r>
                  <a:rPr lang="ko-KR" altLang="en-US" sz="1800" dirty="0"/>
                  <a:t>이를 </a:t>
                </a:r>
                <a:r>
                  <a:rPr lang="ko-KR" altLang="en-US" sz="1800" u="sng" dirty="0"/>
                  <a:t>신용구간</a:t>
                </a:r>
                <a:r>
                  <a:rPr lang="ko-KR" altLang="en-US" sz="1800" dirty="0"/>
                  <a:t> 혹은 </a:t>
                </a:r>
                <a:r>
                  <a:rPr lang="ko-KR" altLang="en-US" sz="1800" u="sng" dirty="0"/>
                  <a:t>확률구간</a:t>
                </a:r>
                <a:r>
                  <a:rPr lang="ko-KR" altLang="en-US" sz="1800" dirty="0"/>
                  <a:t>이라고 표현하며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신뢰구간과는 엄연히 다른 개념이다</a:t>
                </a:r>
                <a:r>
                  <a:rPr lang="en-US" altLang="ko-KR" sz="1800" dirty="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F4DB5CA-5B47-48C5-9108-DC5BDC21CA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5320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60E0D3-CA90-4C3A-8AEC-593E121C8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F4DB5CA-5B47-48C5-9108-DC5BDC21CA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ko-KR" altLang="en-US" sz="1800" dirty="0"/>
                  <a:t>베이지안 검정절차</a:t>
                </a:r>
                <a:endParaRPr lang="en-US" altLang="ko-KR" sz="1800" dirty="0"/>
              </a:p>
              <a:p>
                <a:pPr marL="0" indent="0">
                  <a:buNone/>
                </a:pPr>
                <a:r>
                  <a:rPr lang="en-US" altLang="ko-KR" sz="1800" dirty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ko-KR" altLang="en-US" sz="1800" i="1" dirty="0" smtClean="0">
                        <a:latin typeface="Cambria Math" panose="02040503050406030204" pitchFamily="18" charset="0"/>
                      </a:rPr>
                      <m:t>𝜃𝜖</m:t>
                    </m:r>
                    <m:sSub>
                      <m:sSubPr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800" dirty="0"/>
                  <a:t>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ko-KR" altLang="en-US" sz="1800" i="1" dirty="0" smtClean="0">
                        <a:latin typeface="Cambria Math" panose="02040503050406030204" pitchFamily="18" charset="0"/>
                      </a:rPr>
                      <m:t>𝜃𝜖</m:t>
                    </m:r>
                    <m:sSub>
                      <m:sSubPr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800" dirty="0"/>
                  <a:t>의 가설을 검정한다고 할 때</a:t>
                </a:r>
                <a:endParaRPr lang="en-US" altLang="ko-KR" sz="1800" dirty="0"/>
              </a:p>
              <a:p>
                <a:pPr marL="342900" indent="-342900">
                  <a:buAutoNum type="arabicParenR"/>
                </a:pPr>
                <a:r>
                  <a:rPr lang="ko-KR" altLang="en-US" sz="1800" dirty="0"/>
                  <a:t>각각의 가설에 대한 확률</a:t>
                </a:r>
                <a:r>
                  <a:rPr lang="en-US" altLang="ko-KR" sz="1800" dirty="0"/>
                  <a:t> </a:t>
                </a:r>
                <a:r>
                  <a:rPr lang="ko-KR" altLang="en-US" sz="1800" dirty="0"/>
                  <a:t>즉</a:t>
                </a:r>
                <a:endParaRPr lang="en-US" altLang="ko-KR" sz="1800" dirty="0"/>
              </a:p>
              <a:p>
                <a:pPr marL="342900" indent="-342900">
                  <a:buAutoNum type="arabicParenBoth"/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𝛩</m:t>
                        </m:r>
                        <m:r>
                          <a:rPr lang="ko-KR" altLang="en-US" sz="180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  <m:sSub>
                          <m:sSubPr>
                            <m:ctrlPr>
                              <a:rPr lang="en-US" altLang="ko-KR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ko-KR" alt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1800" dirty="0"/>
              </a:p>
              <a:p>
                <a:pPr marL="342900" indent="-342900">
                  <a:buFont typeface="Arial" panose="020B0604020202020204" pitchFamily="34" charset="0"/>
                  <a:buAutoNum type="arabicParenBoth"/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𝛩</m:t>
                        </m:r>
                        <m:r>
                          <a:rPr lang="ko-KR" altLang="en-US" sz="180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  <m:sSub>
                          <m:sSubPr>
                            <m:ctrlPr>
                              <a:rPr lang="en-US" altLang="ko-KR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ko-KR" alt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1800" dirty="0"/>
              </a:p>
              <a:p>
                <a:pPr marL="0" indent="0">
                  <a:buNone/>
                </a:pPr>
                <a:r>
                  <a:rPr lang="en-US" altLang="ko-KR" sz="1800" dirty="0"/>
                  <a:t>2) </a:t>
                </a:r>
                <a:r>
                  <a:rPr lang="ko-KR" altLang="en-US" sz="1800" dirty="0"/>
                  <a:t>이 때</a:t>
                </a:r>
                <a:endParaRPr lang="en-US" altLang="ko-KR" sz="1800" dirty="0"/>
              </a:p>
              <a:p>
                <a:pPr marL="0" indent="0">
                  <a:buNone/>
                </a:pPr>
                <a:r>
                  <a:rPr lang="en-US" altLang="ko-KR" sz="1800" dirty="0"/>
                  <a:t>(1)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ko-KR" alt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ko-KR" alt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800" dirty="0"/>
                  <a:t>이면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800" dirty="0"/>
                  <a:t>을 채택한다</a:t>
                </a:r>
                <a:r>
                  <a:rPr lang="en-US" altLang="ko-KR" sz="18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1800" dirty="0"/>
                  <a:t>(2)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ko-KR" alt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ko-KR" alt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ko-KR" sz="1800" dirty="0"/>
                  <a:t> </a:t>
                </a:r>
                <a:r>
                  <a:rPr lang="ko-KR" altLang="en-US" sz="1800" dirty="0"/>
                  <a:t>이면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1800" dirty="0"/>
                  <a:t>를 채택한다</a:t>
                </a:r>
                <a:r>
                  <a:rPr lang="en-US" altLang="ko-KR" sz="1800" dirty="0"/>
                  <a:t>.</a:t>
                </a:r>
              </a:p>
              <a:p>
                <a:pPr marL="0" indent="0">
                  <a:buNone/>
                </a:pPr>
                <a:endParaRPr lang="en-US" altLang="ko-KR" sz="1800" dirty="0"/>
              </a:p>
              <a:p>
                <a:pPr marL="0" indent="0">
                  <a:buNone/>
                </a:pPr>
                <a:r>
                  <a:rPr lang="en-US" altLang="ko-KR" sz="1800" dirty="0"/>
                  <a:t>2. </a:t>
                </a:r>
                <a:r>
                  <a:rPr lang="ko-KR" altLang="en-US" sz="1800" dirty="0"/>
                  <a:t>특이한 점은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두 개 이상의 가설에 대해 동시적으로 검정을 실시할 수 있다는 점이다</a:t>
                </a:r>
                <a:r>
                  <a:rPr lang="en-US" altLang="ko-KR" sz="1800" dirty="0"/>
                  <a:t>.</a:t>
                </a:r>
              </a:p>
              <a:p>
                <a:pPr marL="342900" indent="-342900">
                  <a:buAutoNum type="arabicParenR"/>
                </a:pPr>
                <a:r>
                  <a:rPr lang="ko-KR" altLang="en-US" sz="1800" dirty="0"/>
                  <a:t>왜냐하면 단순히 조건부 확률이 더 큰 쪽을 옳은 가설로 선택하기 때문이다</a:t>
                </a:r>
                <a:r>
                  <a:rPr lang="en-US" altLang="ko-KR" sz="1800" dirty="0"/>
                  <a:t>.</a:t>
                </a:r>
              </a:p>
              <a:p>
                <a:pPr marL="342900" indent="-342900">
                  <a:buAutoNum type="arabicParenR"/>
                </a:pPr>
                <a:r>
                  <a:rPr lang="ko-KR" altLang="en-US" sz="1800" dirty="0"/>
                  <a:t>따라서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동시 검정하고자 하는 가설을 조건부 확률에 포함하여 검정한다</a:t>
                </a:r>
                <a:r>
                  <a:rPr lang="en-US" altLang="ko-KR" sz="1800" dirty="0"/>
                  <a:t>.</a:t>
                </a:r>
              </a:p>
              <a:p>
                <a:pPr marL="0" indent="0">
                  <a:buNone/>
                </a:pPr>
                <a:endParaRPr lang="en-US" altLang="ko-KR" sz="1800" dirty="0"/>
              </a:p>
              <a:p>
                <a:pPr marL="342900" indent="-342900">
                  <a:buAutoNum type="arabicParenBoth"/>
                </a:pPr>
                <a:endParaRPr lang="en-US" altLang="ko-KR" sz="18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F4DB5CA-5B47-48C5-9108-DC5BDC21CA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0001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A172F-4842-4E5B-9A29-D89656E4B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B26CC1D-E185-4A27-B80F-861BFD43B9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ko-KR" altLang="en-US" sz="2000" dirty="0"/>
                  <a:t>베이지안 절차 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 이고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𝛩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 이라 하자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ko-KR" altLang="en-US" sz="2000" dirty="0"/>
                  <a:t> 인 </a:t>
                </a:r>
                <a:r>
                  <a:rPr lang="ko-KR" altLang="en-US" sz="2000" dirty="0" err="1"/>
                  <a:t>충분통계량일</a:t>
                </a:r>
                <a:r>
                  <a:rPr lang="ko-KR" altLang="en-US" sz="2000" dirty="0"/>
                  <a:t>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결론적으로 </a:t>
                </a:r>
                <a:r>
                  <a:rPr lang="ko-KR" altLang="en-US" sz="2000" dirty="0" err="1"/>
                  <a:t>모수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2000" dirty="0"/>
                  <a:t>에 대한 베이지안 점추정은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dirty="0" smtClean="0">
                        <a:latin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ko-KR" sz="2000" b="0" i="0" smtClean="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den>
                                </m:f>
                              </m:e>
                            </m:d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 dirty="0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skw"/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ko-KR" altLang="en-US" sz="2000" i="1" smtClean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2000" b="0" i="0" smtClean="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d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의 비례관계가 성립된다</a:t>
                </a:r>
                <a:r>
                  <a:rPr lang="en-US" altLang="ko-KR" sz="2000" dirty="0"/>
                  <a:t>.</a:t>
                </a:r>
                <a:br>
                  <a:rPr lang="en-US" altLang="ko-KR" sz="2000" dirty="0"/>
                </a:b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위를 정리하면 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dirty="0" smtClean="0">
                        <a:latin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sz="2000" i="1" dirty="0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 − </m:t>
                                    </m:r>
                                    <m:f>
                                      <m:fPr>
                                        <m:ctrlPr>
                                          <a:rPr lang="en-US" altLang="ko-KR" sz="2000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2000" b="0" i="0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y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2000" i="1" smtClean="0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ko-KR" altLang="en-US" sz="2000" i="1" smtClean="0">
                                                    <a:solidFill>
                                                      <a:srgbClr val="00B0F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ko-KR" altLang="en-US" sz="2000" i="1" smtClean="0">
                                                    <a:solidFill>
                                                      <a:srgbClr val="00B0F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000" b="0" i="1" smtClean="0">
                                                    <a:solidFill>
                                                      <a:srgbClr val="00B0F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a:rPr lang="en-US" altLang="ko-KR" sz="2000" b="0" i="1" smtClean="0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2000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ko-KR" altLang="en-US" sz="2000" i="1" smtClean="0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sz="2000" i="1" dirty="0" smtClean="0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b="0" i="1" smtClean="0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ko-KR" sz="2000" b="0" i="1" smtClean="0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type m:val="skw"/>
                                                <m:ctrlPr>
                                                  <a:rPr lang="en-US" altLang="ko-KR" sz="2000" b="0" i="1" smtClean="0">
                                                    <a:solidFill>
                                                      <a:srgbClr val="00B0F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sSup>
                                                  <m:sSupPr>
                                                    <m:ctrlPr>
                                                      <a:rPr lang="en-US" altLang="ko-KR" sz="2000" i="1" smtClean="0">
                                                        <a:solidFill>
                                                          <a:srgbClr val="00B0F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ko-KR" altLang="en-US" sz="2000" i="1" smtClean="0">
                                                        <a:solidFill>
                                                          <a:srgbClr val="00B0F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𝜎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altLang="ko-KR" sz="2000" b="0" i="1" smtClean="0">
                                                        <a:solidFill>
                                                          <a:srgbClr val="00B0F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</m:num>
                                              <m:den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ko-KR" sz="2000" b="0" i="0" smtClean="0">
                                                    <a:solidFill>
                                                      <a:srgbClr val="00B0F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n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altLang="ko-KR" sz="2000" i="1" smtClean="0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ko-KR" altLang="en-US" sz="2000" i="1" smtClean="0">
                                                    <a:solidFill>
                                                      <a:srgbClr val="00B0F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ko-KR" altLang="en-US" sz="2000" i="1" smtClean="0">
                                                    <a:solidFill>
                                                      <a:srgbClr val="00B0F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000" b="0" i="1" smtClean="0">
                                                    <a:solidFill>
                                                      <a:srgbClr val="00B0F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a:rPr lang="en-US" altLang="ko-KR" sz="2000" b="0" i="1" smtClean="0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2000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en-US" altLang="ko-KR" sz="2000" b="0" i="1" smtClean="0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US" altLang="ko-KR" sz="2000" i="1" smtClean="0">
                                                    <a:solidFill>
                                                      <a:srgbClr val="00B0F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ko-KR" altLang="en-US" sz="2000" i="1" smtClean="0">
                                                        <a:solidFill>
                                                          <a:srgbClr val="00B0F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ko-KR" altLang="en-US" sz="2000" i="1" smtClean="0">
                                                        <a:solidFill>
                                                          <a:srgbClr val="00B0F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𝜎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2000" b="0" i="1" smtClean="0">
                                                        <a:solidFill>
                                                          <a:srgbClr val="00B0F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sup>
                                                <m:r>
                                                  <a:rPr lang="en-US" altLang="ko-KR" sz="2000" b="0" i="1" smtClean="0">
                                                    <a:solidFill>
                                                      <a:srgbClr val="00B0F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num>
                                          <m:den>
                                            <m:r>
                                              <a:rPr lang="en-US" altLang="ko-KR" sz="2000" b="0" i="1" smtClean="0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den>
                                        </m:f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2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f>
                              <m:fPr>
                                <m:ctrlPr>
                                  <a:rPr lang="en-US" altLang="ko-KR" sz="20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skw"/>
                                        <m:ctrlPr>
                                          <a:rPr lang="en-US" altLang="ko-KR" sz="2000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2000" i="1" smtClean="0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ko-KR" altLang="en-US" sz="2000" i="1" smtClean="0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2000" b="0" i="1" smtClean="0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2000" b="0" i="0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den>
                                    </m:f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sz="20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en-US" altLang="ko-KR" sz="2000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200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sz="200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altLang="ko-KR" sz="2000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ko-KR" sz="2000" b="0" i="0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den>
                                </m:f>
                              </m:den>
                            </m:f>
                          </m:den>
                        </m:f>
                      </m:e>
                    </m:d>
                  </m:oMath>
                </a14:m>
                <a:r>
                  <a:rPr lang="en-US" altLang="ko-KR" sz="2000" dirty="0"/>
                  <a:t>  </a:t>
                </a:r>
                <a:r>
                  <a:rPr lang="ko-KR" altLang="en-US" sz="2000" dirty="0"/>
                  <a:t>이고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  <m:sSup>
                              <m:sSupPr>
                                <m:ctrlPr>
                                  <a:rPr lang="en-US" altLang="ko-KR" sz="200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sz="20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20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altLang="ko-KR" sz="20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200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sz="200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altLang="ko-KR" sz="2000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ko-KR" sz="2000" b="0" i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den>
                                </m:f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ko-KR" sz="200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sz="20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sz="20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0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den>
                        </m:f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ko-KR" sz="2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ko-KR" sz="20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altLang="ko-KR" sz="2000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200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sz="200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altLang="ko-KR" sz="2000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ko-KR" sz="2000" b="0" i="0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den>
                                </m:f>
                              </m:e>
                            </m:d>
                            <m:sSup>
                              <m:sSupPr>
                                <m:ctrlPr>
                                  <a:rPr lang="en-US" altLang="ko-KR" sz="200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sz="20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ko-KR" sz="200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sz="20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type m:val="skw"/>
                                <m:ctrlPr>
                                  <a:rPr lang="en-US" altLang="ko-KR" sz="20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200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den>
                            </m:f>
                          </m:den>
                        </m:f>
                      </m:e>
                    </m:d>
                  </m:oMath>
                </a14:m>
                <a:r>
                  <a:rPr lang="ko-KR" altLang="en-US" sz="2000" dirty="0"/>
                  <a:t>인 정규분포에서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손실함수가 </a:t>
                </a:r>
                <a:r>
                  <a:rPr lang="en-US" altLang="ko-KR" sz="2000" dirty="0"/>
                  <a:t>MSE</a:t>
                </a:r>
                <a:r>
                  <a:rPr lang="ko-KR" altLang="en-US" sz="2000" dirty="0"/>
                  <a:t>로 주어질 때</a:t>
                </a:r>
                <a:br>
                  <a:rPr lang="en-US" altLang="ko-KR" sz="2000" dirty="0"/>
                </a:br>
                <a:endParaRPr lang="en-US" altLang="ko-KR" sz="2000" dirty="0"/>
              </a:p>
              <a:p>
                <a:pPr>
                  <a:buFontTx/>
                  <a:buChar char="-"/>
                </a:pPr>
                <a:r>
                  <a:rPr lang="ko-KR" altLang="en-US" sz="2000" dirty="0">
                    <a:solidFill>
                      <a:srgbClr val="FF0000"/>
                    </a:solidFill>
                  </a:rPr>
                  <a:t>위험함수를 최소화</a:t>
                </a:r>
                <a:r>
                  <a:rPr lang="ko-KR" altLang="en-US" sz="2000" dirty="0"/>
                  <a:t>하는 베이지안 추정해는 이 분포의 평균이 된다</a:t>
                </a:r>
                <a:r>
                  <a:rPr lang="en-US" altLang="ko-KR" sz="2000" dirty="0"/>
                  <a:t>. </a:t>
                </a:r>
              </a:p>
              <a:p>
                <a:pPr>
                  <a:buFontTx/>
                  <a:buChar char="-"/>
                </a:pPr>
                <a:r>
                  <a:rPr lang="ko-KR" altLang="en-US" sz="2000" dirty="0"/>
                  <a:t>따라서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y</m:t>
                        </m:r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den>
                            </m:f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den>
                        </m:f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den>
                            </m:f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은 베이지안 추정해가 된다</a:t>
                </a:r>
                <a:r>
                  <a:rPr lang="en-US" altLang="ko-KR" sz="2000" dirty="0"/>
                  <a:t>.</a:t>
                </a:r>
              </a:p>
              <a:p>
                <a:pPr>
                  <a:buFontTx/>
                  <a:buChar char="-"/>
                </a:pPr>
                <a:r>
                  <a:rPr lang="ko-KR" altLang="en-US" sz="2000" dirty="0"/>
                  <a:t>이 </a:t>
                </a:r>
                <a:r>
                  <a:rPr lang="ko-KR" altLang="en-US" sz="2000" dirty="0" err="1"/>
                  <a:t>떄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가장 오른쪽의 표현형은 </a:t>
                </a:r>
                <a:r>
                  <a:rPr lang="ko-KR" altLang="en-US" sz="2000" dirty="0" err="1"/>
                  <a:t>축소추정값을</a:t>
                </a:r>
                <a:r>
                  <a:rPr lang="ko-KR" altLang="en-US" sz="2000" dirty="0"/>
                  <a:t> 표현하는 형태이며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는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일 때 점차 </a:t>
                </a:r>
                <a:r>
                  <a:rPr lang="en-US" altLang="ko-KR" sz="2000" dirty="0"/>
                  <a:t>y</a:t>
                </a:r>
                <a:r>
                  <a:rPr lang="ko-KR" altLang="en-US" sz="2000" dirty="0"/>
                  <a:t>로 수렴한다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B26CC1D-E185-4A27-B80F-861BFD43B9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0" t="-16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2239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656</Words>
  <Application>Microsoft Office PowerPoint</Application>
  <PresentationFormat>와이드스크린</PresentationFormat>
  <Paragraphs>108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Cambria Math</vt:lpstr>
      <vt:lpstr>Office 테마</vt:lpstr>
      <vt:lpstr>베이지안 절차</vt:lpstr>
      <vt:lpstr>정의</vt:lpstr>
      <vt:lpstr>정의</vt:lpstr>
      <vt:lpstr>정의</vt:lpstr>
      <vt:lpstr>정의</vt:lpstr>
      <vt:lpstr>정의</vt:lpstr>
      <vt:lpstr>정의</vt:lpstr>
      <vt:lpstr>정의</vt:lpstr>
      <vt:lpstr>예제</vt:lpstr>
      <vt:lpstr>예제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베이지안 절차</dc:title>
  <dc:creator>Kwon JongIk</dc:creator>
  <cp:lastModifiedBy>Kwon JongIk</cp:lastModifiedBy>
  <cp:revision>23</cp:revision>
  <dcterms:created xsi:type="dcterms:W3CDTF">2020-01-13T02:09:00Z</dcterms:created>
  <dcterms:modified xsi:type="dcterms:W3CDTF">2020-01-13T15:18:00Z</dcterms:modified>
</cp:coreProperties>
</file>