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1"/>
  </p:notesMasterIdLst>
  <p:sldIdLst>
    <p:sldId id="262" r:id="rId4"/>
    <p:sldId id="300" r:id="rId5"/>
    <p:sldId id="301" r:id="rId6"/>
    <p:sldId id="304" r:id="rId7"/>
    <p:sldId id="302" r:id="rId8"/>
    <p:sldId id="305" r:id="rId9"/>
    <p:sldId id="306" r:id="rId10"/>
    <p:sldId id="307" r:id="rId11"/>
    <p:sldId id="308" r:id="rId12"/>
    <p:sldId id="309" r:id="rId13"/>
    <p:sldId id="310" r:id="rId14"/>
    <p:sldId id="311" r:id="rId15"/>
    <p:sldId id="312" r:id="rId16"/>
    <p:sldId id="313" r:id="rId17"/>
    <p:sldId id="265" r:id="rId18"/>
    <p:sldId id="299" r:id="rId19"/>
    <p:sldId id="315"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p15:clr>
            <a:srgbClr val="A4A3A4"/>
          </p15:clr>
        </p15:guide>
        <p15:guide id="3" orient="horz" pos="16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941"/>
    <a:srgbClr val="A4D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0" autoAdjust="0"/>
    <p:restoredTop sz="94660"/>
  </p:normalViewPr>
  <p:slideViewPr>
    <p:cSldViewPr>
      <p:cViewPr varScale="1">
        <p:scale>
          <a:sx n="144" d="100"/>
          <a:sy n="144" d="100"/>
        </p:scale>
        <p:origin x="804" y="114"/>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_____Microsoft_Excel.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_____Microsoft_Excel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_____Microsoft_Excel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_____Microsoft_Excel3.xlsx"/><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b="0" i="0" u="none" strike="noStrike" baseline="0">
                <a:solidFill>
                  <a:srgbClr val="333333"/>
                </a:solidFill>
                <a:latin typeface="Calibri"/>
                <a:ea typeface="Calibri"/>
                <a:cs typeface="Calibri"/>
              </a:defRPr>
            </a:pPr>
            <a:r>
              <a:rPr lang="ru-RU" dirty="0"/>
              <a:t>Динам</a:t>
            </a:r>
            <a:r>
              <a:rPr lang="uk-UA" dirty="0"/>
              <a:t>іка</a:t>
            </a:r>
            <a:r>
              <a:rPr lang="uk-UA" baseline="0" dirty="0"/>
              <a:t> експорту країн РТУ та України</a:t>
            </a:r>
            <a:r>
              <a:rPr lang="ru-RU" dirty="0"/>
              <a:t> в світ</a:t>
            </a:r>
            <a:r>
              <a:rPr lang="ru-RU" baseline="0" dirty="0"/>
              <a:t>, 2014-2018</a:t>
            </a:r>
          </a:p>
        </c:rich>
      </c:tx>
      <c:layout/>
      <c:overlay val="0"/>
      <c:spPr>
        <a:noFill/>
        <a:ln w="25400">
          <a:noFill/>
        </a:ln>
      </c:spPr>
    </c:title>
    <c:autoTitleDeleted val="0"/>
    <c:plotArea>
      <c:layout/>
      <c:lineChart>
        <c:grouping val="standard"/>
        <c:varyColors val="0"/>
        <c:ser>
          <c:idx val="0"/>
          <c:order val="0"/>
          <c:tx>
            <c:strRef>
              <c:f>'Завдання 2 по світу'!$C$1</c:f>
              <c:strCache>
                <c:ptCount val="1"/>
                <c:pt idx="0">
                  <c:v>Україна, Export Value (US$)</c:v>
                </c:pt>
              </c:strCache>
            </c:strRef>
          </c:tx>
          <c:spPr>
            <a:ln w="28575" cap="rnd">
              <a:solidFill>
                <a:schemeClr val="accent1"/>
              </a:solidFill>
              <a:round/>
            </a:ln>
            <a:effectLst/>
          </c:spPr>
          <c:marker>
            <c:symbol val="none"/>
          </c:marker>
          <c:cat>
            <c:multiLvlStrRef>
              <c:f>'Завдання 2 по світу'!$A$2:$B$6</c:f>
              <c:multiLvlStrCache>
                <c:ptCount val="5"/>
                <c:lvl>
                  <c:pt idx="0">
                    <c:v>Export</c:v>
                  </c:pt>
                  <c:pt idx="1">
                    <c:v>Export</c:v>
                  </c:pt>
                  <c:pt idx="2">
                    <c:v>Export</c:v>
                  </c:pt>
                  <c:pt idx="3">
                    <c:v>Export</c:v>
                  </c:pt>
                  <c:pt idx="4">
                    <c:v>Export</c:v>
                  </c:pt>
                </c:lvl>
                <c:lvl>
                  <c:pt idx="0">
                    <c:v>2014</c:v>
                  </c:pt>
                  <c:pt idx="1">
                    <c:v>2015</c:v>
                  </c:pt>
                  <c:pt idx="2">
                    <c:v>2016</c:v>
                  </c:pt>
                  <c:pt idx="3">
                    <c:v>2017</c:v>
                  </c:pt>
                  <c:pt idx="4">
                    <c:v>2018</c:v>
                  </c:pt>
                </c:lvl>
              </c:multiLvlStrCache>
            </c:multiLvlStrRef>
          </c:cat>
          <c:val>
            <c:numRef>
              <c:f>'Завдання 2 по світу'!$C$2:$C$6</c:f>
              <c:numCache>
                <c:formatCode>#,##0</c:formatCode>
                <c:ptCount val="5"/>
                <c:pt idx="0">
                  <c:v>53913302426</c:v>
                </c:pt>
                <c:pt idx="1">
                  <c:v>38127039558</c:v>
                </c:pt>
                <c:pt idx="2">
                  <c:v>36361032464</c:v>
                </c:pt>
                <c:pt idx="3">
                  <c:v>43428391056</c:v>
                </c:pt>
                <c:pt idx="4">
                  <c:v>47334679853</c:v>
                </c:pt>
              </c:numCache>
            </c:numRef>
          </c:val>
          <c:smooth val="0"/>
          <c:extLst>
            <c:ext xmlns:c16="http://schemas.microsoft.com/office/drawing/2014/chart" uri="{C3380CC4-5D6E-409C-BE32-E72D297353CC}">
              <c16:uniqueId val="{00000000-716F-40F1-A66C-97A6262F48CB}"/>
            </c:ext>
          </c:extLst>
        </c:ser>
        <c:ser>
          <c:idx val="1"/>
          <c:order val="1"/>
          <c:tx>
            <c:strRef>
              <c:f>'Завдання 2 по світу'!$D$1</c:f>
              <c:strCache>
                <c:ptCount val="1"/>
                <c:pt idx="0">
                  <c:v>Росія, Export Value (US$)</c:v>
                </c:pt>
              </c:strCache>
            </c:strRef>
          </c:tx>
          <c:spPr>
            <a:ln w="28575" cap="rnd">
              <a:solidFill>
                <a:schemeClr val="accent2"/>
              </a:solidFill>
              <a:round/>
            </a:ln>
            <a:effectLst/>
          </c:spPr>
          <c:marker>
            <c:symbol val="none"/>
          </c:marker>
          <c:cat>
            <c:multiLvlStrRef>
              <c:f>'Завдання 2 по світу'!$A$2:$B$6</c:f>
              <c:multiLvlStrCache>
                <c:ptCount val="5"/>
                <c:lvl>
                  <c:pt idx="0">
                    <c:v>Export</c:v>
                  </c:pt>
                  <c:pt idx="1">
                    <c:v>Export</c:v>
                  </c:pt>
                  <c:pt idx="2">
                    <c:v>Export</c:v>
                  </c:pt>
                  <c:pt idx="3">
                    <c:v>Export</c:v>
                  </c:pt>
                  <c:pt idx="4">
                    <c:v>Export</c:v>
                  </c:pt>
                </c:lvl>
                <c:lvl>
                  <c:pt idx="0">
                    <c:v>2014</c:v>
                  </c:pt>
                  <c:pt idx="1">
                    <c:v>2015</c:v>
                  </c:pt>
                  <c:pt idx="2">
                    <c:v>2016</c:v>
                  </c:pt>
                  <c:pt idx="3">
                    <c:v>2017</c:v>
                  </c:pt>
                  <c:pt idx="4">
                    <c:v>2018</c:v>
                  </c:pt>
                </c:lvl>
              </c:multiLvlStrCache>
            </c:multiLvlStrRef>
          </c:cat>
          <c:val>
            <c:numRef>
              <c:f>'Завдання 2 по світу'!$D$2:$D$6</c:f>
              <c:numCache>
                <c:formatCode>#,##0</c:formatCode>
                <c:ptCount val="5"/>
                <c:pt idx="0">
                  <c:v>497833528848</c:v>
                </c:pt>
                <c:pt idx="1">
                  <c:v>343907651828</c:v>
                </c:pt>
                <c:pt idx="2">
                  <c:v>301780443386</c:v>
                </c:pt>
                <c:pt idx="3">
                  <c:v>379206606018</c:v>
                </c:pt>
                <c:pt idx="4">
                  <c:v>451494828173</c:v>
                </c:pt>
              </c:numCache>
            </c:numRef>
          </c:val>
          <c:smooth val="0"/>
          <c:extLst>
            <c:ext xmlns:c16="http://schemas.microsoft.com/office/drawing/2014/chart" uri="{C3380CC4-5D6E-409C-BE32-E72D297353CC}">
              <c16:uniqueId val="{00000001-716F-40F1-A66C-97A6262F48CB}"/>
            </c:ext>
          </c:extLst>
        </c:ser>
        <c:ser>
          <c:idx val="2"/>
          <c:order val="2"/>
          <c:tx>
            <c:strRef>
              <c:f>'Завдання 2 по світу'!$E$1</c:f>
              <c:strCache>
                <c:ptCount val="1"/>
                <c:pt idx="0">
                  <c:v>Білорусь, Export Value (US$)</c:v>
                </c:pt>
              </c:strCache>
            </c:strRef>
          </c:tx>
          <c:spPr>
            <a:ln w="28575" cap="rnd">
              <a:solidFill>
                <a:schemeClr val="accent3"/>
              </a:solidFill>
              <a:round/>
            </a:ln>
            <a:effectLst/>
          </c:spPr>
          <c:marker>
            <c:symbol val="none"/>
          </c:marker>
          <c:cat>
            <c:multiLvlStrRef>
              <c:f>'Завдання 2 по світу'!$A$2:$B$6</c:f>
              <c:multiLvlStrCache>
                <c:ptCount val="5"/>
                <c:lvl>
                  <c:pt idx="0">
                    <c:v>Export</c:v>
                  </c:pt>
                  <c:pt idx="1">
                    <c:v>Export</c:v>
                  </c:pt>
                  <c:pt idx="2">
                    <c:v>Export</c:v>
                  </c:pt>
                  <c:pt idx="3">
                    <c:v>Export</c:v>
                  </c:pt>
                  <c:pt idx="4">
                    <c:v>Export</c:v>
                  </c:pt>
                </c:lvl>
                <c:lvl>
                  <c:pt idx="0">
                    <c:v>2014</c:v>
                  </c:pt>
                  <c:pt idx="1">
                    <c:v>2015</c:v>
                  </c:pt>
                  <c:pt idx="2">
                    <c:v>2016</c:v>
                  </c:pt>
                  <c:pt idx="3">
                    <c:v>2017</c:v>
                  </c:pt>
                  <c:pt idx="4">
                    <c:v>2018</c:v>
                  </c:pt>
                </c:lvl>
              </c:multiLvlStrCache>
            </c:multiLvlStrRef>
          </c:cat>
          <c:val>
            <c:numRef>
              <c:f>'Завдання 2 по світу'!$E$2:$E$6</c:f>
              <c:numCache>
                <c:formatCode>#,##0</c:formatCode>
                <c:ptCount val="5"/>
                <c:pt idx="0">
                  <c:v>36080536800</c:v>
                </c:pt>
                <c:pt idx="1">
                  <c:v>26660394600</c:v>
                </c:pt>
                <c:pt idx="2">
                  <c:v>23537354500</c:v>
                </c:pt>
                <c:pt idx="3">
                  <c:v>29239993900</c:v>
                </c:pt>
                <c:pt idx="4">
                  <c:v>33726141400</c:v>
                </c:pt>
              </c:numCache>
            </c:numRef>
          </c:val>
          <c:smooth val="0"/>
          <c:extLst>
            <c:ext xmlns:c16="http://schemas.microsoft.com/office/drawing/2014/chart" uri="{C3380CC4-5D6E-409C-BE32-E72D297353CC}">
              <c16:uniqueId val="{00000002-716F-40F1-A66C-97A6262F48CB}"/>
            </c:ext>
          </c:extLst>
        </c:ser>
        <c:ser>
          <c:idx val="3"/>
          <c:order val="3"/>
          <c:tx>
            <c:strRef>
              <c:f>'Завдання 2 по світу'!$F$1</c:f>
              <c:strCache>
                <c:ptCount val="1"/>
                <c:pt idx="0">
                  <c:v>Казахстан, Export Value (US$)</c:v>
                </c:pt>
              </c:strCache>
            </c:strRef>
          </c:tx>
          <c:spPr>
            <a:ln w="28575" cap="rnd">
              <a:solidFill>
                <a:schemeClr val="accent4"/>
              </a:solidFill>
              <a:round/>
            </a:ln>
            <a:effectLst/>
          </c:spPr>
          <c:marker>
            <c:symbol val="none"/>
          </c:marker>
          <c:cat>
            <c:multiLvlStrRef>
              <c:f>'Завдання 2 по світу'!$A$2:$B$6</c:f>
              <c:multiLvlStrCache>
                <c:ptCount val="5"/>
                <c:lvl>
                  <c:pt idx="0">
                    <c:v>Export</c:v>
                  </c:pt>
                  <c:pt idx="1">
                    <c:v>Export</c:v>
                  </c:pt>
                  <c:pt idx="2">
                    <c:v>Export</c:v>
                  </c:pt>
                  <c:pt idx="3">
                    <c:v>Export</c:v>
                  </c:pt>
                  <c:pt idx="4">
                    <c:v>Export</c:v>
                  </c:pt>
                </c:lvl>
                <c:lvl>
                  <c:pt idx="0">
                    <c:v>2014</c:v>
                  </c:pt>
                  <c:pt idx="1">
                    <c:v>2015</c:v>
                  </c:pt>
                  <c:pt idx="2">
                    <c:v>2016</c:v>
                  </c:pt>
                  <c:pt idx="3">
                    <c:v>2017</c:v>
                  </c:pt>
                  <c:pt idx="4">
                    <c:v>2018</c:v>
                  </c:pt>
                </c:lvl>
              </c:multiLvlStrCache>
            </c:multiLvlStrRef>
          </c:cat>
          <c:val>
            <c:numRef>
              <c:f>'Завдання 2 по світу'!$F$2:$F$6</c:f>
              <c:numCache>
                <c:formatCode>#,##0</c:formatCode>
                <c:ptCount val="5"/>
                <c:pt idx="0">
                  <c:v>79458749145</c:v>
                </c:pt>
                <c:pt idx="1">
                  <c:v>45954426051</c:v>
                </c:pt>
                <c:pt idx="2">
                  <c:v>36775323403</c:v>
                </c:pt>
                <c:pt idx="3">
                  <c:v>48502738958</c:v>
                </c:pt>
                <c:pt idx="4">
                  <c:v>61109053214</c:v>
                </c:pt>
              </c:numCache>
            </c:numRef>
          </c:val>
          <c:smooth val="0"/>
          <c:extLst>
            <c:ext xmlns:c16="http://schemas.microsoft.com/office/drawing/2014/chart" uri="{C3380CC4-5D6E-409C-BE32-E72D297353CC}">
              <c16:uniqueId val="{00000003-716F-40F1-A66C-97A6262F48CB}"/>
            </c:ext>
          </c:extLst>
        </c:ser>
        <c:ser>
          <c:idx val="4"/>
          <c:order val="4"/>
          <c:tx>
            <c:strRef>
              <c:f>'Завдання 2 по світу'!$G$1</c:f>
              <c:strCache>
                <c:ptCount val="1"/>
                <c:pt idx="0">
                  <c:v>Вірменія , Export Value (US$)</c:v>
                </c:pt>
              </c:strCache>
            </c:strRef>
          </c:tx>
          <c:marker>
            <c:symbol val="none"/>
          </c:marker>
          <c:cat>
            <c:multiLvlStrRef>
              <c:f>'Завдання 2 по світу'!$A$2:$B$6</c:f>
              <c:multiLvlStrCache>
                <c:ptCount val="5"/>
                <c:lvl>
                  <c:pt idx="0">
                    <c:v>Export</c:v>
                  </c:pt>
                  <c:pt idx="1">
                    <c:v>Export</c:v>
                  </c:pt>
                  <c:pt idx="2">
                    <c:v>Export</c:v>
                  </c:pt>
                  <c:pt idx="3">
                    <c:v>Export</c:v>
                  </c:pt>
                  <c:pt idx="4">
                    <c:v>Export</c:v>
                  </c:pt>
                </c:lvl>
                <c:lvl>
                  <c:pt idx="0">
                    <c:v>2014</c:v>
                  </c:pt>
                  <c:pt idx="1">
                    <c:v>2015</c:v>
                  </c:pt>
                  <c:pt idx="2">
                    <c:v>2016</c:v>
                  </c:pt>
                  <c:pt idx="3">
                    <c:v>2017</c:v>
                  </c:pt>
                  <c:pt idx="4">
                    <c:v>2018</c:v>
                  </c:pt>
                </c:lvl>
              </c:multiLvlStrCache>
            </c:multiLvlStrRef>
          </c:cat>
          <c:val>
            <c:numRef>
              <c:f>'Завдання 2 по світу'!$G$2:$G$6</c:f>
              <c:numCache>
                <c:formatCode>#,##0</c:formatCode>
                <c:ptCount val="5"/>
                <c:pt idx="0">
                  <c:v>1490190146</c:v>
                </c:pt>
                <c:pt idx="1">
                  <c:v>1482667349</c:v>
                </c:pt>
                <c:pt idx="2">
                  <c:v>1807789510</c:v>
                </c:pt>
                <c:pt idx="3">
                  <c:v>2144962969</c:v>
                </c:pt>
                <c:pt idx="4">
                  <c:v>2383413799</c:v>
                </c:pt>
              </c:numCache>
            </c:numRef>
          </c:val>
          <c:smooth val="0"/>
          <c:extLst>
            <c:ext xmlns:c16="http://schemas.microsoft.com/office/drawing/2014/chart" uri="{C3380CC4-5D6E-409C-BE32-E72D297353CC}">
              <c16:uniqueId val="{00000004-716F-40F1-A66C-97A6262F48CB}"/>
            </c:ext>
          </c:extLst>
        </c:ser>
        <c:ser>
          <c:idx val="5"/>
          <c:order val="5"/>
          <c:tx>
            <c:strRef>
              <c:f>'Завдання 2 по світу'!$H$1</c:f>
              <c:strCache>
                <c:ptCount val="1"/>
                <c:pt idx="0">
                  <c:v>Киргистан , Export Value (US$)</c:v>
                </c:pt>
              </c:strCache>
            </c:strRef>
          </c:tx>
          <c:marker>
            <c:symbol val="none"/>
          </c:marker>
          <c:cat>
            <c:multiLvlStrRef>
              <c:f>'Завдання 2 по світу'!$A$2:$B$6</c:f>
              <c:multiLvlStrCache>
                <c:ptCount val="5"/>
                <c:lvl>
                  <c:pt idx="0">
                    <c:v>Export</c:v>
                  </c:pt>
                  <c:pt idx="1">
                    <c:v>Export</c:v>
                  </c:pt>
                  <c:pt idx="2">
                    <c:v>Export</c:v>
                  </c:pt>
                  <c:pt idx="3">
                    <c:v>Export</c:v>
                  </c:pt>
                  <c:pt idx="4">
                    <c:v>Export</c:v>
                  </c:pt>
                </c:lvl>
                <c:lvl>
                  <c:pt idx="0">
                    <c:v>2014</c:v>
                  </c:pt>
                  <c:pt idx="1">
                    <c:v>2015</c:v>
                  </c:pt>
                  <c:pt idx="2">
                    <c:v>2016</c:v>
                  </c:pt>
                  <c:pt idx="3">
                    <c:v>2017</c:v>
                  </c:pt>
                  <c:pt idx="4">
                    <c:v>2018</c:v>
                  </c:pt>
                </c:lvl>
              </c:multiLvlStrCache>
            </c:multiLvlStrRef>
          </c:cat>
          <c:val>
            <c:numRef>
              <c:f>'Завдання 2 по світу'!$H$2:$H$6</c:f>
              <c:numCache>
                <c:formatCode>#,##0</c:formatCode>
                <c:ptCount val="5"/>
                <c:pt idx="0">
                  <c:v>1819460143</c:v>
                </c:pt>
                <c:pt idx="1">
                  <c:v>1441467621</c:v>
                </c:pt>
                <c:pt idx="2">
                  <c:v>1423028427</c:v>
                </c:pt>
                <c:pt idx="3">
                  <c:v>1757463670</c:v>
                </c:pt>
                <c:pt idx="4">
                  <c:v>1835179371</c:v>
                </c:pt>
              </c:numCache>
            </c:numRef>
          </c:val>
          <c:smooth val="0"/>
          <c:extLst>
            <c:ext xmlns:c16="http://schemas.microsoft.com/office/drawing/2014/chart" uri="{C3380CC4-5D6E-409C-BE32-E72D297353CC}">
              <c16:uniqueId val="{00000005-716F-40F1-A66C-97A6262F48CB}"/>
            </c:ext>
          </c:extLst>
        </c:ser>
        <c:dLbls>
          <c:showLegendKey val="0"/>
          <c:showVal val="0"/>
          <c:showCatName val="0"/>
          <c:showSerName val="0"/>
          <c:showPercent val="0"/>
          <c:showBubbleSize val="0"/>
        </c:dLbls>
        <c:smooth val="0"/>
        <c:axId val="912053919"/>
        <c:axId val="1"/>
      </c:lineChart>
      <c:catAx>
        <c:axId val="912053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ru-RU"/>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ru-RU"/>
          </a:p>
        </c:txPr>
        <c:crossAx val="912053919"/>
        <c:crosses val="autoZero"/>
        <c:crossBetween val="between"/>
      </c:valAx>
      <c:spPr>
        <a:noFill/>
        <a:ln w="25400">
          <a:noFill/>
        </a:ln>
      </c:spPr>
    </c:plotArea>
    <c:legend>
      <c:legendPos val="b"/>
      <c:layout/>
      <c:overlay val="0"/>
      <c:spPr>
        <a:noFill/>
        <a:ln w="25400">
          <a:noFill/>
        </a:ln>
      </c:spPr>
      <c:txPr>
        <a:bodyPr/>
        <a:lstStyle/>
        <a:p>
          <a:pPr>
            <a:defRPr sz="825" b="0" i="0" u="none" strike="noStrike" baseline="0">
              <a:solidFill>
                <a:srgbClr val="333333"/>
              </a:solidFill>
              <a:latin typeface="Calibri"/>
              <a:ea typeface="Calibri"/>
              <a:cs typeface="Calibri"/>
            </a:defRPr>
          </a:pPr>
          <a:endParaRPr lang="ru-RU"/>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ru-RU"/>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b="0" i="0" u="none" strike="noStrike" baseline="0">
                <a:solidFill>
                  <a:srgbClr val="333333"/>
                </a:solidFill>
                <a:latin typeface="Calibri"/>
                <a:ea typeface="Calibri"/>
                <a:cs typeface="Calibri"/>
              </a:defRPr>
            </a:pPr>
            <a:r>
              <a:rPr lang="ru-RU" dirty="0"/>
              <a:t>Динам</a:t>
            </a:r>
            <a:r>
              <a:rPr lang="uk-UA" dirty="0"/>
              <a:t>іка</a:t>
            </a:r>
            <a:r>
              <a:rPr lang="uk-UA" baseline="0" dirty="0"/>
              <a:t> імпорту країн РТУ та України</a:t>
            </a:r>
            <a:r>
              <a:rPr lang="ru-RU" dirty="0"/>
              <a:t> в світ</a:t>
            </a:r>
            <a:r>
              <a:rPr lang="ru-RU" baseline="0" dirty="0"/>
              <a:t>, 2014-2018</a:t>
            </a:r>
          </a:p>
        </c:rich>
      </c:tx>
      <c:layout/>
      <c:overlay val="0"/>
      <c:spPr>
        <a:noFill/>
        <a:ln w="25400">
          <a:noFill/>
        </a:ln>
      </c:spPr>
    </c:title>
    <c:autoTitleDeleted val="0"/>
    <c:plotArea>
      <c:layout/>
      <c:lineChart>
        <c:grouping val="standard"/>
        <c:varyColors val="0"/>
        <c:ser>
          <c:idx val="0"/>
          <c:order val="0"/>
          <c:tx>
            <c:strRef>
              <c:f>'Завдання 2 по світу'!$C$33</c:f>
              <c:strCache>
                <c:ptCount val="1"/>
                <c:pt idx="0">
                  <c:v>Україна, Import Value Value (US$)</c:v>
                </c:pt>
              </c:strCache>
            </c:strRef>
          </c:tx>
          <c:spPr>
            <a:ln w="28575" cap="rnd">
              <a:solidFill>
                <a:schemeClr val="accent1"/>
              </a:solidFill>
              <a:round/>
            </a:ln>
            <a:effectLst/>
          </c:spPr>
          <c:marker>
            <c:symbol val="none"/>
          </c:marker>
          <c:cat>
            <c:multiLvlStrRef>
              <c:f>'Завдання 2 по світу'!$A$34:$B$38</c:f>
              <c:multiLvlStrCache>
                <c:ptCount val="5"/>
                <c:lvl>
                  <c:pt idx="0">
                    <c:v>Import</c:v>
                  </c:pt>
                  <c:pt idx="1">
                    <c:v>Import</c:v>
                  </c:pt>
                  <c:pt idx="2">
                    <c:v>Import</c:v>
                  </c:pt>
                  <c:pt idx="3">
                    <c:v>Import</c:v>
                  </c:pt>
                  <c:pt idx="4">
                    <c:v>Import</c:v>
                  </c:pt>
                </c:lvl>
                <c:lvl>
                  <c:pt idx="0">
                    <c:v>2014</c:v>
                  </c:pt>
                  <c:pt idx="1">
                    <c:v>2015</c:v>
                  </c:pt>
                  <c:pt idx="2">
                    <c:v>2016</c:v>
                  </c:pt>
                  <c:pt idx="3">
                    <c:v>2017</c:v>
                  </c:pt>
                  <c:pt idx="4">
                    <c:v>2018</c:v>
                  </c:pt>
                </c:lvl>
              </c:multiLvlStrCache>
            </c:multiLvlStrRef>
          </c:cat>
          <c:val>
            <c:numRef>
              <c:f>'Завдання 2 по світу'!$C$34:$C$38</c:f>
              <c:numCache>
                <c:formatCode>#,##0</c:formatCode>
                <c:ptCount val="5"/>
                <c:pt idx="0">
                  <c:v>54381409090</c:v>
                </c:pt>
                <c:pt idx="1">
                  <c:v>37516153220</c:v>
                </c:pt>
                <c:pt idx="2">
                  <c:v>39249626345</c:v>
                </c:pt>
                <c:pt idx="3">
                  <c:v>49439155766</c:v>
                </c:pt>
                <c:pt idx="4">
                  <c:v>57187093429</c:v>
                </c:pt>
              </c:numCache>
            </c:numRef>
          </c:val>
          <c:smooth val="0"/>
          <c:extLst>
            <c:ext xmlns:c16="http://schemas.microsoft.com/office/drawing/2014/chart" uri="{C3380CC4-5D6E-409C-BE32-E72D297353CC}">
              <c16:uniqueId val="{00000000-1B8A-4B9F-BE9B-07EA7DE01E28}"/>
            </c:ext>
          </c:extLst>
        </c:ser>
        <c:ser>
          <c:idx val="1"/>
          <c:order val="1"/>
          <c:tx>
            <c:strRef>
              <c:f>'Завдання 2 по світу'!$D$33</c:f>
              <c:strCache>
                <c:ptCount val="1"/>
                <c:pt idx="0">
                  <c:v>Росія , Import Value (US$)</c:v>
                </c:pt>
              </c:strCache>
            </c:strRef>
          </c:tx>
          <c:spPr>
            <a:ln w="28575" cap="rnd">
              <a:solidFill>
                <a:schemeClr val="accent2"/>
              </a:solidFill>
              <a:round/>
            </a:ln>
            <a:effectLst/>
          </c:spPr>
          <c:marker>
            <c:symbol val="none"/>
          </c:marker>
          <c:cat>
            <c:multiLvlStrRef>
              <c:f>'Завдання 2 по світу'!$A$34:$B$38</c:f>
              <c:multiLvlStrCache>
                <c:ptCount val="5"/>
                <c:lvl>
                  <c:pt idx="0">
                    <c:v>Import</c:v>
                  </c:pt>
                  <c:pt idx="1">
                    <c:v>Import</c:v>
                  </c:pt>
                  <c:pt idx="2">
                    <c:v>Import</c:v>
                  </c:pt>
                  <c:pt idx="3">
                    <c:v>Import</c:v>
                  </c:pt>
                  <c:pt idx="4">
                    <c:v>Import</c:v>
                  </c:pt>
                </c:lvl>
                <c:lvl>
                  <c:pt idx="0">
                    <c:v>2014</c:v>
                  </c:pt>
                  <c:pt idx="1">
                    <c:v>2015</c:v>
                  </c:pt>
                  <c:pt idx="2">
                    <c:v>2016</c:v>
                  </c:pt>
                  <c:pt idx="3">
                    <c:v>2017</c:v>
                  </c:pt>
                  <c:pt idx="4">
                    <c:v>2018</c:v>
                  </c:pt>
                </c:lvl>
              </c:multiLvlStrCache>
            </c:multiLvlStrRef>
          </c:cat>
          <c:val>
            <c:numRef>
              <c:f>'Завдання 2 по світу'!$D$34:$D$38</c:f>
              <c:numCache>
                <c:formatCode>#,##0</c:formatCode>
                <c:ptCount val="5"/>
                <c:pt idx="0">
                  <c:v>286648776878</c:v>
                </c:pt>
                <c:pt idx="1">
                  <c:v>182781964814</c:v>
                </c:pt>
                <c:pt idx="2">
                  <c:v>207440504392</c:v>
                </c:pt>
                <c:pt idx="3">
                  <c:v>259966680280</c:v>
                </c:pt>
                <c:pt idx="4">
                  <c:v>240225755863</c:v>
                </c:pt>
              </c:numCache>
            </c:numRef>
          </c:val>
          <c:smooth val="0"/>
          <c:extLst>
            <c:ext xmlns:c16="http://schemas.microsoft.com/office/drawing/2014/chart" uri="{C3380CC4-5D6E-409C-BE32-E72D297353CC}">
              <c16:uniqueId val="{00000001-1B8A-4B9F-BE9B-07EA7DE01E28}"/>
            </c:ext>
          </c:extLst>
        </c:ser>
        <c:ser>
          <c:idx val="2"/>
          <c:order val="2"/>
          <c:tx>
            <c:strRef>
              <c:f>'Завдання 2 по світу'!$E$33</c:f>
              <c:strCache>
                <c:ptCount val="1"/>
                <c:pt idx="0">
                  <c:v>Білорусь , Import Value (US$)</c:v>
                </c:pt>
              </c:strCache>
            </c:strRef>
          </c:tx>
          <c:spPr>
            <a:ln w="28575" cap="rnd">
              <a:solidFill>
                <a:schemeClr val="accent3"/>
              </a:solidFill>
              <a:round/>
            </a:ln>
            <a:effectLst/>
          </c:spPr>
          <c:marker>
            <c:symbol val="none"/>
          </c:marker>
          <c:cat>
            <c:multiLvlStrRef>
              <c:f>'Завдання 2 по світу'!$A$34:$B$38</c:f>
              <c:multiLvlStrCache>
                <c:ptCount val="5"/>
                <c:lvl>
                  <c:pt idx="0">
                    <c:v>Import</c:v>
                  </c:pt>
                  <c:pt idx="1">
                    <c:v>Import</c:v>
                  </c:pt>
                  <c:pt idx="2">
                    <c:v>Import</c:v>
                  </c:pt>
                  <c:pt idx="3">
                    <c:v>Import</c:v>
                  </c:pt>
                  <c:pt idx="4">
                    <c:v>Import</c:v>
                  </c:pt>
                </c:lvl>
                <c:lvl>
                  <c:pt idx="0">
                    <c:v>2014</c:v>
                  </c:pt>
                  <c:pt idx="1">
                    <c:v>2015</c:v>
                  </c:pt>
                  <c:pt idx="2">
                    <c:v>2016</c:v>
                  </c:pt>
                  <c:pt idx="3">
                    <c:v>2017</c:v>
                  </c:pt>
                  <c:pt idx="4">
                    <c:v>2018</c:v>
                  </c:pt>
                </c:lvl>
              </c:multiLvlStrCache>
            </c:multiLvlStrRef>
          </c:cat>
          <c:val>
            <c:numRef>
              <c:f>'Завдання 2 по світу'!$E$34:$E$38</c:f>
              <c:numCache>
                <c:formatCode>#,##0</c:formatCode>
                <c:ptCount val="5"/>
                <c:pt idx="0">
                  <c:v>40502359800</c:v>
                </c:pt>
                <c:pt idx="1">
                  <c:v>30291492800</c:v>
                </c:pt>
                <c:pt idx="2">
                  <c:v>27609883700</c:v>
                </c:pt>
                <c:pt idx="3">
                  <c:v>34234849200</c:v>
                </c:pt>
                <c:pt idx="4">
                  <c:v>38408911900</c:v>
                </c:pt>
              </c:numCache>
            </c:numRef>
          </c:val>
          <c:smooth val="0"/>
          <c:extLst>
            <c:ext xmlns:c16="http://schemas.microsoft.com/office/drawing/2014/chart" uri="{C3380CC4-5D6E-409C-BE32-E72D297353CC}">
              <c16:uniqueId val="{00000002-1B8A-4B9F-BE9B-07EA7DE01E28}"/>
            </c:ext>
          </c:extLst>
        </c:ser>
        <c:ser>
          <c:idx val="3"/>
          <c:order val="3"/>
          <c:tx>
            <c:strRef>
              <c:f>'Завдання 2 по світу'!$F$33</c:f>
              <c:strCache>
                <c:ptCount val="1"/>
                <c:pt idx="0">
                  <c:v>Казахстан, Import Value (US$)</c:v>
                </c:pt>
              </c:strCache>
            </c:strRef>
          </c:tx>
          <c:spPr>
            <a:ln w="28575" cap="rnd">
              <a:solidFill>
                <a:schemeClr val="accent4"/>
              </a:solidFill>
              <a:round/>
            </a:ln>
            <a:effectLst/>
          </c:spPr>
          <c:marker>
            <c:symbol val="none"/>
          </c:marker>
          <c:cat>
            <c:multiLvlStrRef>
              <c:f>'Завдання 2 по світу'!$A$34:$B$38</c:f>
              <c:multiLvlStrCache>
                <c:ptCount val="5"/>
                <c:lvl>
                  <c:pt idx="0">
                    <c:v>Import</c:v>
                  </c:pt>
                  <c:pt idx="1">
                    <c:v>Import</c:v>
                  </c:pt>
                  <c:pt idx="2">
                    <c:v>Import</c:v>
                  </c:pt>
                  <c:pt idx="3">
                    <c:v>Import</c:v>
                  </c:pt>
                  <c:pt idx="4">
                    <c:v>Import</c:v>
                  </c:pt>
                </c:lvl>
                <c:lvl>
                  <c:pt idx="0">
                    <c:v>2014</c:v>
                  </c:pt>
                  <c:pt idx="1">
                    <c:v>2015</c:v>
                  </c:pt>
                  <c:pt idx="2">
                    <c:v>2016</c:v>
                  </c:pt>
                  <c:pt idx="3">
                    <c:v>2017</c:v>
                  </c:pt>
                  <c:pt idx="4">
                    <c:v>2018</c:v>
                  </c:pt>
                </c:lvl>
              </c:multiLvlStrCache>
            </c:multiLvlStrRef>
          </c:cat>
          <c:val>
            <c:numRef>
              <c:f>'Завдання 2 по світу'!$F$34:$F$38</c:f>
              <c:numCache>
                <c:formatCode>#,##0</c:formatCode>
                <c:ptCount val="5"/>
                <c:pt idx="0">
                  <c:v>41295455969</c:v>
                </c:pt>
                <c:pt idx="1">
                  <c:v>30567159492</c:v>
                </c:pt>
                <c:pt idx="2">
                  <c:v>25174778826</c:v>
                </c:pt>
                <c:pt idx="3">
                  <c:v>29599360478</c:v>
                </c:pt>
                <c:pt idx="4">
                  <c:v>33658429453</c:v>
                </c:pt>
              </c:numCache>
            </c:numRef>
          </c:val>
          <c:smooth val="0"/>
          <c:extLst>
            <c:ext xmlns:c16="http://schemas.microsoft.com/office/drawing/2014/chart" uri="{C3380CC4-5D6E-409C-BE32-E72D297353CC}">
              <c16:uniqueId val="{00000003-1B8A-4B9F-BE9B-07EA7DE01E28}"/>
            </c:ext>
          </c:extLst>
        </c:ser>
        <c:ser>
          <c:idx val="4"/>
          <c:order val="4"/>
          <c:tx>
            <c:strRef>
              <c:f>'Завдання 2 по світу'!$G$33</c:f>
              <c:strCache>
                <c:ptCount val="1"/>
                <c:pt idx="0">
                  <c:v>Вірменія , Import Value (US$)</c:v>
                </c:pt>
              </c:strCache>
            </c:strRef>
          </c:tx>
          <c:marker>
            <c:symbol val="none"/>
          </c:marker>
          <c:cat>
            <c:multiLvlStrRef>
              <c:f>'Завдання 2 по світу'!$A$34:$B$38</c:f>
              <c:multiLvlStrCache>
                <c:ptCount val="5"/>
                <c:lvl>
                  <c:pt idx="0">
                    <c:v>Import</c:v>
                  </c:pt>
                  <c:pt idx="1">
                    <c:v>Import</c:v>
                  </c:pt>
                  <c:pt idx="2">
                    <c:v>Import</c:v>
                  </c:pt>
                  <c:pt idx="3">
                    <c:v>Import</c:v>
                  </c:pt>
                  <c:pt idx="4">
                    <c:v>Import</c:v>
                  </c:pt>
                </c:lvl>
                <c:lvl>
                  <c:pt idx="0">
                    <c:v>2014</c:v>
                  </c:pt>
                  <c:pt idx="1">
                    <c:v>2015</c:v>
                  </c:pt>
                  <c:pt idx="2">
                    <c:v>2016</c:v>
                  </c:pt>
                  <c:pt idx="3">
                    <c:v>2017</c:v>
                  </c:pt>
                  <c:pt idx="4">
                    <c:v>2018</c:v>
                  </c:pt>
                </c:lvl>
              </c:multiLvlStrCache>
            </c:multiLvlStrRef>
          </c:cat>
          <c:val>
            <c:numRef>
              <c:f>'Завдання 2 по світу'!$G$34:$G$38</c:f>
              <c:numCache>
                <c:formatCode>#,##0</c:formatCode>
                <c:ptCount val="5"/>
                <c:pt idx="0">
                  <c:v>4159517448</c:v>
                </c:pt>
                <c:pt idx="1">
                  <c:v>3256964792</c:v>
                </c:pt>
                <c:pt idx="2">
                  <c:v>3218457706</c:v>
                </c:pt>
                <c:pt idx="3">
                  <c:v>3893454903</c:v>
                </c:pt>
                <c:pt idx="4">
                  <c:v>4849934597</c:v>
                </c:pt>
              </c:numCache>
            </c:numRef>
          </c:val>
          <c:smooth val="0"/>
          <c:extLst>
            <c:ext xmlns:c16="http://schemas.microsoft.com/office/drawing/2014/chart" uri="{C3380CC4-5D6E-409C-BE32-E72D297353CC}">
              <c16:uniqueId val="{00000004-1B8A-4B9F-BE9B-07EA7DE01E28}"/>
            </c:ext>
          </c:extLst>
        </c:ser>
        <c:ser>
          <c:idx val="5"/>
          <c:order val="5"/>
          <c:tx>
            <c:strRef>
              <c:f>'Завдання 2 по світу'!$H$33</c:f>
              <c:strCache>
                <c:ptCount val="1"/>
                <c:pt idx="0">
                  <c:v>Киргистан , Import Value (US$)</c:v>
                </c:pt>
              </c:strCache>
            </c:strRef>
          </c:tx>
          <c:marker>
            <c:symbol val="none"/>
          </c:marker>
          <c:cat>
            <c:multiLvlStrRef>
              <c:f>'Завдання 2 по світу'!$A$34:$B$38</c:f>
              <c:multiLvlStrCache>
                <c:ptCount val="5"/>
                <c:lvl>
                  <c:pt idx="0">
                    <c:v>Import</c:v>
                  </c:pt>
                  <c:pt idx="1">
                    <c:v>Import</c:v>
                  </c:pt>
                  <c:pt idx="2">
                    <c:v>Import</c:v>
                  </c:pt>
                  <c:pt idx="3">
                    <c:v>Import</c:v>
                  </c:pt>
                  <c:pt idx="4">
                    <c:v>Import</c:v>
                  </c:pt>
                </c:lvl>
                <c:lvl>
                  <c:pt idx="0">
                    <c:v>2014</c:v>
                  </c:pt>
                  <c:pt idx="1">
                    <c:v>2015</c:v>
                  </c:pt>
                  <c:pt idx="2">
                    <c:v>2016</c:v>
                  </c:pt>
                  <c:pt idx="3">
                    <c:v>2017</c:v>
                  </c:pt>
                  <c:pt idx="4">
                    <c:v>2018</c:v>
                  </c:pt>
                </c:lvl>
              </c:multiLvlStrCache>
            </c:multiLvlStrRef>
          </c:cat>
          <c:val>
            <c:numRef>
              <c:f>'Завдання 2 по світу'!$H$34:$H$38</c:f>
              <c:numCache>
                <c:formatCode>#,##0</c:formatCode>
                <c:ptCount val="5"/>
                <c:pt idx="0">
                  <c:v>5681474037</c:v>
                </c:pt>
                <c:pt idx="1">
                  <c:v>4068083799</c:v>
                </c:pt>
                <c:pt idx="2">
                  <c:v>3844473299</c:v>
                </c:pt>
                <c:pt idx="3">
                  <c:v>4487291617</c:v>
                </c:pt>
                <c:pt idx="4">
                  <c:v>5291945776</c:v>
                </c:pt>
              </c:numCache>
            </c:numRef>
          </c:val>
          <c:smooth val="0"/>
          <c:extLst>
            <c:ext xmlns:c16="http://schemas.microsoft.com/office/drawing/2014/chart" uri="{C3380CC4-5D6E-409C-BE32-E72D297353CC}">
              <c16:uniqueId val="{00000005-1B8A-4B9F-BE9B-07EA7DE01E28}"/>
            </c:ext>
          </c:extLst>
        </c:ser>
        <c:dLbls>
          <c:showLegendKey val="0"/>
          <c:showVal val="0"/>
          <c:showCatName val="0"/>
          <c:showSerName val="0"/>
          <c:showPercent val="0"/>
          <c:showBubbleSize val="0"/>
        </c:dLbls>
        <c:smooth val="0"/>
        <c:axId val="908504239"/>
        <c:axId val="1"/>
      </c:lineChart>
      <c:catAx>
        <c:axId val="908504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ru-RU"/>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ru-RU"/>
          </a:p>
        </c:txPr>
        <c:crossAx val="908504239"/>
        <c:crosses val="autoZero"/>
        <c:crossBetween val="between"/>
      </c:valAx>
      <c:spPr>
        <a:noFill/>
        <a:ln w="25400">
          <a:noFill/>
        </a:ln>
      </c:spPr>
    </c:plotArea>
    <c:legend>
      <c:legendPos val="b"/>
      <c:layout/>
      <c:overlay val="0"/>
      <c:spPr>
        <a:noFill/>
        <a:ln w="25400">
          <a:noFill/>
        </a:ln>
      </c:spPr>
      <c:txPr>
        <a:bodyPr/>
        <a:lstStyle/>
        <a:p>
          <a:pPr>
            <a:defRPr sz="825" b="0" i="0" u="none" strike="noStrike" baseline="0">
              <a:solidFill>
                <a:srgbClr val="333333"/>
              </a:solidFill>
              <a:latin typeface="Calibri"/>
              <a:ea typeface="Calibri"/>
              <a:cs typeface="Calibri"/>
            </a:defRPr>
          </a:pPr>
          <a:endParaRPr lang="ru-RU"/>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ru-RU"/>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b="0" i="0" u="none" strike="noStrike" baseline="0">
                <a:solidFill>
                  <a:srgbClr val="333333"/>
                </a:solidFill>
                <a:latin typeface="Calibri"/>
                <a:ea typeface="Calibri"/>
                <a:cs typeface="Calibri"/>
              </a:defRPr>
            </a:pPr>
            <a:r>
              <a:rPr lang="ru-RU" dirty="0"/>
              <a:t>Динам</a:t>
            </a:r>
            <a:r>
              <a:rPr lang="uk-UA" dirty="0"/>
              <a:t>іка</a:t>
            </a:r>
            <a:r>
              <a:rPr lang="uk-UA" baseline="0" dirty="0"/>
              <a:t> експорту України в  усі країни РТУ</a:t>
            </a:r>
            <a:r>
              <a:rPr lang="ru-RU" baseline="0" dirty="0"/>
              <a:t>, 2014-2018</a:t>
            </a:r>
          </a:p>
        </c:rich>
      </c:tx>
      <c:layout/>
      <c:overlay val="0"/>
      <c:spPr>
        <a:noFill/>
        <a:ln w="25400">
          <a:noFill/>
        </a:ln>
      </c:spPr>
    </c:title>
    <c:autoTitleDeleted val="0"/>
    <c:plotArea>
      <c:layout/>
      <c:lineChart>
        <c:grouping val="standard"/>
        <c:varyColors val="0"/>
        <c:ser>
          <c:idx val="0"/>
          <c:order val="0"/>
          <c:tx>
            <c:strRef>
              <c:f>'Завдання 2 по РТУ'!$C$1</c:f>
              <c:strCache>
                <c:ptCount val="1"/>
                <c:pt idx="0">
                  <c:v>Україна, Export Value (US$)</c:v>
                </c:pt>
              </c:strCache>
            </c:strRef>
          </c:tx>
          <c:spPr>
            <a:ln w="28575" cap="rnd">
              <a:solidFill>
                <a:schemeClr val="accent1"/>
              </a:solidFill>
              <a:round/>
            </a:ln>
            <a:effectLst/>
          </c:spPr>
          <c:marker>
            <c:symbol val="none"/>
          </c:marker>
          <c:cat>
            <c:multiLvlStrRef>
              <c:f>'Завдання 2 по РТУ'!$A$2:$B$6</c:f>
              <c:multiLvlStrCache>
                <c:ptCount val="5"/>
                <c:lvl>
                  <c:pt idx="0">
                    <c:v>Export</c:v>
                  </c:pt>
                  <c:pt idx="1">
                    <c:v>Export</c:v>
                  </c:pt>
                  <c:pt idx="2">
                    <c:v>Export</c:v>
                  </c:pt>
                  <c:pt idx="3">
                    <c:v>Export</c:v>
                  </c:pt>
                  <c:pt idx="4">
                    <c:v>Export</c:v>
                  </c:pt>
                </c:lvl>
                <c:lvl>
                  <c:pt idx="0">
                    <c:v>2014</c:v>
                  </c:pt>
                  <c:pt idx="1">
                    <c:v>2015</c:v>
                  </c:pt>
                  <c:pt idx="2">
                    <c:v>2016</c:v>
                  </c:pt>
                  <c:pt idx="3">
                    <c:v>2017</c:v>
                  </c:pt>
                  <c:pt idx="4">
                    <c:v>2018</c:v>
                  </c:pt>
                </c:lvl>
              </c:multiLvlStrCache>
            </c:multiLvlStrRef>
          </c:cat>
          <c:val>
            <c:numRef>
              <c:f>'Завдання 2 по РТУ'!$C$2:$C$6</c:f>
              <c:numCache>
                <c:formatCode>#,##0</c:formatCode>
                <c:ptCount val="5"/>
                <c:pt idx="0">
                  <c:v>12765342317</c:v>
                </c:pt>
                <c:pt idx="1">
                  <c:v>6588218203</c:v>
                </c:pt>
                <c:pt idx="2">
                  <c:v>5024950283</c:v>
                </c:pt>
                <c:pt idx="3">
                  <c:v>5603923271</c:v>
                </c:pt>
                <c:pt idx="4">
                  <c:v>5498435433</c:v>
                </c:pt>
              </c:numCache>
            </c:numRef>
          </c:val>
          <c:smooth val="0"/>
          <c:extLst>
            <c:ext xmlns:c16="http://schemas.microsoft.com/office/drawing/2014/chart" uri="{C3380CC4-5D6E-409C-BE32-E72D297353CC}">
              <c16:uniqueId val="{00000000-6DA7-4FE1-870D-1A0449260C92}"/>
            </c:ext>
          </c:extLst>
        </c:ser>
        <c:ser>
          <c:idx val="1"/>
          <c:order val="1"/>
          <c:tx>
            <c:strRef>
              <c:f>'Завдання 2 по РТУ'!$D$1</c:f>
              <c:strCache>
                <c:ptCount val="1"/>
                <c:pt idx="0">
                  <c:v>Росія, Export Value (US$)</c:v>
                </c:pt>
              </c:strCache>
            </c:strRef>
          </c:tx>
          <c:spPr>
            <a:ln w="28575" cap="rnd">
              <a:solidFill>
                <a:schemeClr val="accent2"/>
              </a:solidFill>
              <a:round/>
            </a:ln>
            <a:effectLst/>
          </c:spPr>
          <c:marker>
            <c:symbol val="none"/>
          </c:marker>
          <c:cat>
            <c:multiLvlStrRef>
              <c:f>'Завдання 2 по РТУ'!$A$2:$B$6</c:f>
              <c:multiLvlStrCache>
                <c:ptCount val="5"/>
                <c:lvl>
                  <c:pt idx="0">
                    <c:v>Export</c:v>
                  </c:pt>
                  <c:pt idx="1">
                    <c:v>Export</c:v>
                  </c:pt>
                  <c:pt idx="2">
                    <c:v>Export</c:v>
                  </c:pt>
                  <c:pt idx="3">
                    <c:v>Export</c:v>
                  </c:pt>
                  <c:pt idx="4">
                    <c:v>Export</c:v>
                  </c:pt>
                </c:lvl>
                <c:lvl>
                  <c:pt idx="0">
                    <c:v>2014</c:v>
                  </c:pt>
                  <c:pt idx="1">
                    <c:v>2015</c:v>
                  </c:pt>
                  <c:pt idx="2">
                    <c:v>2016</c:v>
                  </c:pt>
                  <c:pt idx="3">
                    <c:v>2017</c:v>
                  </c:pt>
                  <c:pt idx="4">
                    <c:v>2018</c:v>
                  </c:pt>
                </c:lvl>
              </c:multiLvlStrCache>
            </c:multiLvlStrRef>
          </c:cat>
          <c:val>
            <c:numRef>
              <c:f>'Завдання 2 по РТУ'!$D$2:$D$6</c:f>
              <c:numCache>
                <c:formatCode>#,##0</c:formatCode>
                <c:ptCount val="5"/>
                <c:pt idx="0">
                  <c:v>44020680342</c:v>
                </c:pt>
                <c:pt idx="1">
                  <c:v>31693229798</c:v>
                </c:pt>
                <c:pt idx="2">
                  <c:v>34422722280</c:v>
                </c:pt>
                <c:pt idx="3">
                  <c:v>45577986549</c:v>
                </c:pt>
                <c:pt idx="4">
                  <c:v>48200979389</c:v>
                </c:pt>
              </c:numCache>
            </c:numRef>
          </c:val>
          <c:smooth val="0"/>
          <c:extLst>
            <c:ext xmlns:c16="http://schemas.microsoft.com/office/drawing/2014/chart" uri="{C3380CC4-5D6E-409C-BE32-E72D297353CC}">
              <c16:uniqueId val="{00000001-6DA7-4FE1-870D-1A0449260C92}"/>
            </c:ext>
          </c:extLst>
        </c:ser>
        <c:ser>
          <c:idx val="2"/>
          <c:order val="2"/>
          <c:tx>
            <c:strRef>
              <c:f>'Завдання 2 по РТУ'!$E$1</c:f>
              <c:strCache>
                <c:ptCount val="1"/>
                <c:pt idx="0">
                  <c:v>Білорусь, Export Value (US$)</c:v>
                </c:pt>
              </c:strCache>
            </c:strRef>
          </c:tx>
          <c:spPr>
            <a:ln w="28575" cap="rnd">
              <a:solidFill>
                <a:schemeClr val="accent3"/>
              </a:solidFill>
              <a:round/>
            </a:ln>
            <a:effectLst/>
          </c:spPr>
          <c:marker>
            <c:symbol val="none"/>
          </c:marker>
          <c:cat>
            <c:multiLvlStrRef>
              <c:f>'Завдання 2 по РТУ'!$A$2:$B$6</c:f>
              <c:multiLvlStrCache>
                <c:ptCount val="5"/>
                <c:lvl>
                  <c:pt idx="0">
                    <c:v>Export</c:v>
                  </c:pt>
                  <c:pt idx="1">
                    <c:v>Export</c:v>
                  </c:pt>
                  <c:pt idx="2">
                    <c:v>Export</c:v>
                  </c:pt>
                  <c:pt idx="3">
                    <c:v>Export</c:v>
                  </c:pt>
                  <c:pt idx="4">
                    <c:v>Export</c:v>
                  </c:pt>
                </c:lvl>
                <c:lvl>
                  <c:pt idx="0">
                    <c:v>2014</c:v>
                  </c:pt>
                  <c:pt idx="1">
                    <c:v>2015</c:v>
                  </c:pt>
                  <c:pt idx="2">
                    <c:v>2016</c:v>
                  </c:pt>
                  <c:pt idx="3">
                    <c:v>2017</c:v>
                  </c:pt>
                  <c:pt idx="4">
                    <c:v>2018</c:v>
                  </c:pt>
                </c:lvl>
              </c:multiLvlStrCache>
            </c:multiLvlStrRef>
          </c:cat>
          <c:val>
            <c:numRef>
              <c:f>'Завдання 2 по РТУ'!$E$2:$E$6</c:f>
              <c:numCache>
                <c:formatCode>#,##0</c:formatCode>
                <c:ptCount val="5"/>
                <c:pt idx="0">
                  <c:v>20119927700</c:v>
                </c:pt>
                <c:pt idx="1">
                  <c:v>13419225700</c:v>
                </c:pt>
                <c:pt idx="2">
                  <c:v>14167893300</c:v>
                </c:pt>
                <c:pt idx="3">
                  <c:v>16936950700</c:v>
                </c:pt>
                <c:pt idx="4">
                  <c:v>17880716600</c:v>
                </c:pt>
              </c:numCache>
            </c:numRef>
          </c:val>
          <c:smooth val="0"/>
          <c:extLst>
            <c:ext xmlns:c16="http://schemas.microsoft.com/office/drawing/2014/chart" uri="{C3380CC4-5D6E-409C-BE32-E72D297353CC}">
              <c16:uniqueId val="{00000002-6DA7-4FE1-870D-1A0449260C92}"/>
            </c:ext>
          </c:extLst>
        </c:ser>
        <c:ser>
          <c:idx val="3"/>
          <c:order val="3"/>
          <c:tx>
            <c:strRef>
              <c:f>'Завдання 2 по РТУ'!$F$1</c:f>
              <c:strCache>
                <c:ptCount val="1"/>
                <c:pt idx="0">
                  <c:v>Казахстан, Export Value (US$)</c:v>
                </c:pt>
              </c:strCache>
            </c:strRef>
          </c:tx>
          <c:spPr>
            <a:ln w="28575" cap="rnd">
              <a:solidFill>
                <a:schemeClr val="accent4"/>
              </a:solidFill>
              <a:round/>
            </a:ln>
            <a:effectLst/>
          </c:spPr>
          <c:marker>
            <c:symbol val="none"/>
          </c:marker>
          <c:cat>
            <c:multiLvlStrRef>
              <c:f>'Завдання 2 по РТУ'!$A$2:$B$6</c:f>
              <c:multiLvlStrCache>
                <c:ptCount val="5"/>
                <c:lvl>
                  <c:pt idx="0">
                    <c:v>Export</c:v>
                  </c:pt>
                  <c:pt idx="1">
                    <c:v>Export</c:v>
                  </c:pt>
                  <c:pt idx="2">
                    <c:v>Export</c:v>
                  </c:pt>
                  <c:pt idx="3">
                    <c:v>Export</c:v>
                  </c:pt>
                  <c:pt idx="4">
                    <c:v>Export</c:v>
                  </c:pt>
                </c:lvl>
                <c:lvl>
                  <c:pt idx="0">
                    <c:v>2014</c:v>
                  </c:pt>
                  <c:pt idx="1">
                    <c:v>2015</c:v>
                  </c:pt>
                  <c:pt idx="2">
                    <c:v>2016</c:v>
                  </c:pt>
                  <c:pt idx="3">
                    <c:v>2017</c:v>
                  </c:pt>
                  <c:pt idx="4">
                    <c:v>2018</c:v>
                  </c:pt>
                </c:lvl>
              </c:multiLvlStrCache>
            </c:multiLvlStrRef>
          </c:cat>
          <c:val>
            <c:numRef>
              <c:f>'Завдання 2 по РТУ'!$F$2:$F$6</c:f>
              <c:numCache>
                <c:formatCode>#,##0</c:formatCode>
                <c:ptCount val="5"/>
                <c:pt idx="0">
                  <c:v>8827035493</c:v>
                </c:pt>
                <c:pt idx="1">
                  <c:v>6293033284</c:v>
                </c:pt>
                <c:pt idx="2">
                  <c:v>4828382766</c:v>
                </c:pt>
                <c:pt idx="3">
                  <c:v>6400691744</c:v>
                </c:pt>
                <c:pt idx="4">
                  <c:v>7107267002</c:v>
                </c:pt>
              </c:numCache>
            </c:numRef>
          </c:val>
          <c:smooth val="0"/>
          <c:extLst>
            <c:ext xmlns:c16="http://schemas.microsoft.com/office/drawing/2014/chart" uri="{C3380CC4-5D6E-409C-BE32-E72D297353CC}">
              <c16:uniqueId val="{00000003-6DA7-4FE1-870D-1A0449260C92}"/>
            </c:ext>
          </c:extLst>
        </c:ser>
        <c:ser>
          <c:idx val="4"/>
          <c:order val="4"/>
          <c:tx>
            <c:strRef>
              <c:f>'Завдання 2 по РТУ'!$G$1</c:f>
              <c:strCache>
                <c:ptCount val="1"/>
                <c:pt idx="0">
                  <c:v>Вірменія Export Value (US$)</c:v>
                </c:pt>
              </c:strCache>
            </c:strRef>
          </c:tx>
          <c:marker>
            <c:symbol val="none"/>
          </c:marker>
          <c:cat>
            <c:multiLvlStrRef>
              <c:f>'Завдання 2 по РТУ'!$A$2:$B$6</c:f>
              <c:multiLvlStrCache>
                <c:ptCount val="5"/>
                <c:lvl>
                  <c:pt idx="0">
                    <c:v>Export</c:v>
                  </c:pt>
                  <c:pt idx="1">
                    <c:v>Export</c:v>
                  </c:pt>
                  <c:pt idx="2">
                    <c:v>Export</c:v>
                  </c:pt>
                  <c:pt idx="3">
                    <c:v>Export</c:v>
                  </c:pt>
                  <c:pt idx="4">
                    <c:v>Export</c:v>
                  </c:pt>
                </c:lvl>
                <c:lvl>
                  <c:pt idx="0">
                    <c:v>2014</c:v>
                  </c:pt>
                  <c:pt idx="1">
                    <c:v>2015</c:v>
                  </c:pt>
                  <c:pt idx="2">
                    <c:v>2016</c:v>
                  </c:pt>
                  <c:pt idx="3">
                    <c:v>2017</c:v>
                  </c:pt>
                  <c:pt idx="4">
                    <c:v>2018</c:v>
                  </c:pt>
                </c:lvl>
              </c:multiLvlStrCache>
            </c:multiLvlStrRef>
          </c:cat>
          <c:val>
            <c:numRef>
              <c:f>'Завдання 2 по РТУ'!$G$2:$G$6</c:f>
              <c:numCache>
                <c:formatCode>#,##0</c:formatCode>
                <c:ptCount val="5"/>
                <c:pt idx="0">
                  <c:v>331102988</c:v>
                </c:pt>
                <c:pt idx="1">
                  <c:v>242492866</c:v>
                </c:pt>
                <c:pt idx="2">
                  <c:v>400649355</c:v>
                </c:pt>
                <c:pt idx="3">
                  <c:v>564098455</c:v>
                </c:pt>
                <c:pt idx="4">
                  <c:v>682575290</c:v>
                </c:pt>
              </c:numCache>
            </c:numRef>
          </c:val>
          <c:smooth val="0"/>
          <c:extLst>
            <c:ext xmlns:c16="http://schemas.microsoft.com/office/drawing/2014/chart" uri="{C3380CC4-5D6E-409C-BE32-E72D297353CC}">
              <c16:uniqueId val="{00000004-6DA7-4FE1-870D-1A0449260C92}"/>
            </c:ext>
          </c:extLst>
        </c:ser>
        <c:ser>
          <c:idx val="5"/>
          <c:order val="5"/>
          <c:tx>
            <c:strRef>
              <c:f>'Завдання 2 по РТУ'!$H$1</c:f>
              <c:strCache>
                <c:ptCount val="1"/>
                <c:pt idx="0">
                  <c:v>Киргистан , Export Value (US$)</c:v>
                </c:pt>
              </c:strCache>
            </c:strRef>
          </c:tx>
          <c:marker>
            <c:symbol val="none"/>
          </c:marker>
          <c:cat>
            <c:multiLvlStrRef>
              <c:f>'Завдання 2 по РТУ'!$A$2:$B$6</c:f>
              <c:multiLvlStrCache>
                <c:ptCount val="5"/>
                <c:lvl>
                  <c:pt idx="0">
                    <c:v>Export</c:v>
                  </c:pt>
                  <c:pt idx="1">
                    <c:v>Export</c:v>
                  </c:pt>
                  <c:pt idx="2">
                    <c:v>Export</c:v>
                  </c:pt>
                  <c:pt idx="3">
                    <c:v>Export</c:v>
                  </c:pt>
                  <c:pt idx="4">
                    <c:v>Export</c:v>
                  </c:pt>
                </c:lvl>
                <c:lvl>
                  <c:pt idx="0">
                    <c:v>2014</c:v>
                  </c:pt>
                  <c:pt idx="1">
                    <c:v>2015</c:v>
                  </c:pt>
                  <c:pt idx="2">
                    <c:v>2016</c:v>
                  </c:pt>
                  <c:pt idx="3">
                    <c:v>2017</c:v>
                  </c:pt>
                  <c:pt idx="4">
                    <c:v>2018</c:v>
                  </c:pt>
                </c:lvl>
              </c:multiLvlStrCache>
            </c:multiLvlStrRef>
          </c:cat>
          <c:val>
            <c:numRef>
              <c:f>'Завдання 2 по РТУ'!$H$2:$H$6</c:f>
              <c:numCache>
                <c:formatCode>#,##0</c:formatCode>
                <c:ptCount val="5"/>
                <c:pt idx="0">
                  <c:v>584248131</c:v>
                </c:pt>
                <c:pt idx="1">
                  <c:v>406754381</c:v>
                </c:pt>
                <c:pt idx="2">
                  <c:v>300425135</c:v>
                </c:pt>
                <c:pt idx="3">
                  <c:v>542195241</c:v>
                </c:pt>
                <c:pt idx="4">
                  <c:v>645423144</c:v>
                </c:pt>
              </c:numCache>
            </c:numRef>
          </c:val>
          <c:smooth val="0"/>
          <c:extLst>
            <c:ext xmlns:c16="http://schemas.microsoft.com/office/drawing/2014/chart" uri="{C3380CC4-5D6E-409C-BE32-E72D297353CC}">
              <c16:uniqueId val="{00000005-6DA7-4FE1-870D-1A0449260C92}"/>
            </c:ext>
          </c:extLst>
        </c:ser>
        <c:dLbls>
          <c:showLegendKey val="0"/>
          <c:showVal val="0"/>
          <c:showCatName val="0"/>
          <c:showSerName val="0"/>
          <c:showPercent val="0"/>
          <c:showBubbleSize val="0"/>
        </c:dLbls>
        <c:smooth val="0"/>
        <c:axId val="905451039"/>
        <c:axId val="1"/>
      </c:lineChart>
      <c:catAx>
        <c:axId val="905451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ru-RU"/>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ru-RU"/>
          </a:p>
        </c:txPr>
        <c:crossAx val="905451039"/>
        <c:crosses val="autoZero"/>
        <c:crossBetween val="between"/>
      </c:valAx>
      <c:spPr>
        <a:noFill/>
        <a:ln w="25400">
          <a:noFill/>
        </a:ln>
      </c:spPr>
    </c:plotArea>
    <c:legend>
      <c:legendPos val="b"/>
      <c:layout/>
      <c:overlay val="0"/>
      <c:spPr>
        <a:noFill/>
        <a:ln w="25400">
          <a:noFill/>
        </a:ln>
      </c:spPr>
      <c:txPr>
        <a:bodyPr/>
        <a:lstStyle/>
        <a:p>
          <a:pPr>
            <a:defRPr sz="825" b="0" i="0" u="none" strike="noStrike" baseline="0">
              <a:solidFill>
                <a:srgbClr val="333333"/>
              </a:solidFill>
              <a:latin typeface="Calibri"/>
              <a:ea typeface="Calibri"/>
              <a:cs typeface="Calibri"/>
            </a:defRPr>
          </a:pPr>
          <a:endParaRPr lang="ru-RU"/>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ru-RU"/>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b="0" i="0" u="none" strike="noStrike" baseline="0">
                <a:solidFill>
                  <a:srgbClr val="333333"/>
                </a:solidFill>
                <a:latin typeface="Calibri"/>
                <a:ea typeface="Calibri"/>
                <a:cs typeface="Calibri"/>
              </a:defRPr>
            </a:pPr>
            <a:r>
              <a:rPr lang="ru-RU" dirty="0"/>
              <a:t>Динам</a:t>
            </a:r>
            <a:r>
              <a:rPr lang="uk-UA" dirty="0"/>
              <a:t>іка</a:t>
            </a:r>
            <a:r>
              <a:rPr lang="uk-UA" baseline="0" dirty="0"/>
              <a:t> імпорту України в усі країни РТУ</a:t>
            </a:r>
            <a:r>
              <a:rPr lang="ru-RU" baseline="0" dirty="0"/>
              <a:t>, 2014-2018</a:t>
            </a:r>
          </a:p>
        </c:rich>
      </c:tx>
      <c:layout/>
      <c:overlay val="0"/>
      <c:spPr>
        <a:noFill/>
        <a:ln w="25400">
          <a:noFill/>
        </a:ln>
      </c:spPr>
    </c:title>
    <c:autoTitleDeleted val="0"/>
    <c:plotArea>
      <c:layout/>
      <c:lineChart>
        <c:grouping val="standard"/>
        <c:varyColors val="0"/>
        <c:ser>
          <c:idx val="0"/>
          <c:order val="0"/>
          <c:tx>
            <c:strRef>
              <c:f>'Завдання 2 по РТУ'!$C$33</c:f>
              <c:strCache>
                <c:ptCount val="1"/>
                <c:pt idx="0">
                  <c:v>Україна, Import Value Value (US$)</c:v>
                </c:pt>
              </c:strCache>
            </c:strRef>
          </c:tx>
          <c:spPr>
            <a:ln w="28575" cap="rnd">
              <a:solidFill>
                <a:schemeClr val="accent1"/>
              </a:solidFill>
              <a:round/>
            </a:ln>
            <a:effectLst/>
          </c:spPr>
          <c:marker>
            <c:symbol val="none"/>
          </c:marker>
          <c:cat>
            <c:multiLvlStrRef>
              <c:f>'Завдання 2 по РТУ'!$A$34:$B$38</c:f>
              <c:multiLvlStrCache>
                <c:ptCount val="5"/>
                <c:lvl>
                  <c:pt idx="0">
                    <c:v>Import</c:v>
                  </c:pt>
                  <c:pt idx="1">
                    <c:v>Import</c:v>
                  </c:pt>
                  <c:pt idx="2">
                    <c:v>Import</c:v>
                  </c:pt>
                  <c:pt idx="3">
                    <c:v>Import</c:v>
                  </c:pt>
                  <c:pt idx="4">
                    <c:v>Import</c:v>
                  </c:pt>
                </c:lvl>
                <c:lvl>
                  <c:pt idx="0">
                    <c:v>2014</c:v>
                  </c:pt>
                  <c:pt idx="1">
                    <c:v>2015</c:v>
                  </c:pt>
                  <c:pt idx="2">
                    <c:v>2016</c:v>
                  </c:pt>
                  <c:pt idx="3">
                    <c:v>2017</c:v>
                  </c:pt>
                  <c:pt idx="4">
                    <c:v>2018</c:v>
                  </c:pt>
                </c:lvl>
              </c:multiLvlStrCache>
            </c:multiLvlStrRef>
          </c:cat>
          <c:val>
            <c:numRef>
              <c:f>'Завдання 2 по РТУ'!$C$34:$C$38</c:f>
              <c:numCache>
                <c:formatCode>#,##0</c:formatCode>
                <c:ptCount val="5"/>
                <c:pt idx="0">
                  <c:v>17043170476</c:v>
                </c:pt>
                <c:pt idx="1">
                  <c:v>10332620134</c:v>
                </c:pt>
                <c:pt idx="2">
                  <c:v>8371386413</c:v>
                </c:pt>
                <c:pt idx="3">
                  <c:v>10732794326</c:v>
                </c:pt>
                <c:pt idx="4">
                  <c:v>12359880169</c:v>
                </c:pt>
              </c:numCache>
            </c:numRef>
          </c:val>
          <c:smooth val="0"/>
          <c:extLst>
            <c:ext xmlns:c16="http://schemas.microsoft.com/office/drawing/2014/chart" uri="{C3380CC4-5D6E-409C-BE32-E72D297353CC}">
              <c16:uniqueId val="{00000000-D143-4C12-8E2C-1CD7F2E7AF0B}"/>
            </c:ext>
          </c:extLst>
        </c:ser>
        <c:ser>
          <c:idx val="1"/>
          <c:order val="1"/>
          <c:tx>
            <c:strRef>
              <c:f>'Завдання 2 по РТУ'!$D$33</c:f>
              <c:strCache>
                <c:ptCount val="1"/>
                <c:pt idx="0">
                  <c:v>Росія, Import Value (US$)</c:v>
                </c:pt>
              </c:strCache>
            </c:strRef>
          </c:tx>
          <c:spPr>
            <a:ln w="28575" cap="rnd">
              <a:solidFill>
                <a:schemeClr val="accent2"/>
              </a:solidFill>
              <a:round/>
            </a:ln>
            <a:effectLst/>
          </c:spPr>
          <c:marker>
            <c:symbol val="none"/>
          </c:marker>
          <c:cat>
            <c:multiLvlStrRef>
              <c:f>'Завдання 2 по РТУ'!$A$34:$B$38</c:f>
              <c:multiLvlStrCache>
                <c:ptCount val="5"/>
                <c:lvl>
                  <c:pt idx="0">
                    <c:v>Import</c:v>
                  </c:pt>
                  <c:pt idx="1">
                    <c:v>Import</c:v>
                  </c:pt>
                  <c:pt idx="2">
                    <c:v>Import</c:v>
                  </c:pt>
                  <c:pt idx="3">
                    <c:v>Import</c:v>
                  </c:pt>
                  <c:pt idx="4">
                    <c:v>Import</c:v>
                  </c:pt>
                </c:lvl>
                <c:lvl>
                  <c:pt idx="0">
                    <c:v>2014</c:v>
                  </c:pt>
                  <c:pt idx="1">
                    <c:v>2015</c:v>
                  </c:pt>
                  <c:pt idx="2">
                    <c:v>2016</c:v>
                  </c:pt>
                  <c:pt idx="3">
                    <c:v>2017</c:v>
                  </c:pt>
                  <c:pt idx="4">
                    <c:v>2018</c:v>
                  </c:pt>
                </c:lvl>
              </c:multiLvlStrCache>
            </c:multiLvlStrRef>
          </c:cat>
          <c:val>
            <c:numRef>
              <c:f>'Завдання 2 по РТУ'!$D$34:$D$38</c:f>
              <c:numCache>
                <c:formatCode>#,##0</c:formatCode>
                <c:ptCount val="5"/>
                <c:pt idx="0">
                  <c:v>30588070148</c:v>
                </c:pt>
                <c:pt idx="1">
                  <c:v>18144330340</c:v>
                </c:pt>
                <c:pt idx="2">
                  <c:v>18610831777</c:v>
                </c:pt>
                <c:pt idx="3">
                  <c:v>24402965839</c:v>
                </c:pt>
                <c:pt idx="4">
                  <c:v>24541631889</c:v>
                </c:pt>
              </c:numCache>
            </c:numRef>
          </c:val>
          <c:smooth val="0"/>
          <c:extLst>
            <c:ext xmlns:c16="http://schemas.microsoft.com/office/drawing/2014/chart" uri="{C3380CC4-5D6E-409C-BE32-E72D297353CC}">
              <c16:uniqueId val="{00000001-D143-4C12-8E2C-1CD7F2E7AF0B}"/>
            </c:ext>
          </c:extLst>
        </c:ser>
        <c:ser>
          <c:idx val="2"/>
          <c:order val="2"/>
          <c:tx>
            <c:strRef>
              <c:f>'Завдання 2 по РТУ'!$E$33</c:f>
              <c:strCache>
                <c:ptCount val="1"/>
                <c:pt idx="0">
                  <c:v>Білорусь, Import Value (US$)</c:v>
                </c:pt>
              </c:strCache>
            </c:strRef>
          </c:tx>
          <c:spPr>
            <a:ln w="28575" cap="rnd">
              <a:solidFill>
                <a:schemeClr val="accent3"/>
              </a:solidFill>
              <a:round/>
            </a:ln>
            <a:effectLst/>
          </c:spPr>
          <c:marker>
            <c:symbol val="none"/>
          </c:marker>
          <c:cat>
            <c:multiLvlStrRef>
              <c:f>'Завдання 2 по РТУ'!$A$34:$B$38</c:f>
              <c:multiLvlStrCache>
                <c:ptCount val="5"/>
                <c:lvl>
                  <c:pt idx="0">
                    <c:v>Import</c:v>
                  </c:pt>
                  <c:pt idx="1">
                    <c:v>Import</c:v>
                  </c:pt>
                  <c:pt idx="2">
                    <c:v>Import</c:v>
                  </c:pt>
                  <c:pt idx="3">
                    <c:v>Import</c:v>
                  </c:pt>
                  <c:pt idx="4">
                    <c:v>Import</c:v>
                  </c:pt>
                </c:lvl>
                <c:lvl>
                  <c:pt idx="0">
                    <c:v>2014</c:v>
                  </c:pt>
                  <c:pt idx="1">
                    <c:v>2015</c:v>
                  </c:pt>
                  <c:pt idx="2">
                    <c:v>2016</c:v>
                  </c:pt>
                  <c:pt idx="3">
                    <c:v>2017</c:v>
                  </c:pt>
                  <c:pt idx="4">
                    <c:v>2018</c:v>
                  </c:pt>
                </c:lvl>
              </c:multiLvlStrCache>
            </c:multiLvlStrRef>
          </c:cat>
          <c:val>
            <c:numRef>
              <c:f>'Завдання 2 по РТУ'!$E$34:$E$38</c:f>
              <c:numCache>
                <c:formatCode>#,##0</c:formatCode>
                <c:ptCount val="5"/>
                <c:pt idx="0">
                  <c:v>23745277100</c:v>
                </c:pt>
                <c:pt idx="1">
                  <c:v>17898317100</c:v>
                </c:pt>
                <c:pt idx="2">
                  <c:v>16017069600</c:v>
                </c:pt>
                <c:pt idx="3">
                  <c:v>20686656900</c:v>
                </c:pt>
                <c:pt idx="4">
                  <c:v>23952545100</c:v>
                </c:pt>
              </c:numCache>
            </c:numRef>
          </c:val>
          <c:smooth val="0"/>
          <c:extLst>
            <c:ext xmlns:c16="http://schemas.microsoft.com/office/drawing/2014/chart" uri="{C3380CC4-5D6E-409C-BE32-E72D297353CC}">
              <c16:uniqueId val="{00000002-D143-4C12-8E2C-1CD7F2E7AF0B}"/>
            </c:ext>
          </c:extLst>
        </c:ser>
        <c:ser>
          <c:idx val="3"/>
          <c:order val="3"/>
          <c:tx>
            <c:strRef>
              <c:f>'Завдання 2 по РТУ'!$F$33</c:f>
              <c:strCache>
                <c:ptCount val="1"/>
                <c:pt idx="0">
                  <c:v>Казахстан, Import Value (US$)</c:v>
                </c:pt>
              </c:strCache>
            </c:strRef>
          </c:tx>
          <c:spPr>
            <a:ln w="28575" cap="rnd">
              <a:solidFill>
                <a:schemeClr val="accent4"/>
              </a:solidFill>
              <a:round/>
            </a:ln>
            <a:effectLst/>
          </c:spPr>
          <c:marker>
            <c:symbol val="none"/>
          </c:marker>
          <c:cat>
            <c:multiLvlStrRef>
              <c:f>'Завдання 2 по РТУ'!$A$34:$B$38</c:f>
              <c:multiLvlStrCache>
                <c:ptCount val="5"/>
                <c:lvl>
                  <c:pt idx="0">
                    <c:v>Import</c:v>
                  </c:pt>
                  <c:pt idx="1">
                    <c:v>Import</c:v>
                  </c:pt>
                  <c:pt idx="2">
                    <c:v>Import</c:v>
                  </c:pt>
                  <c:pt idx="3">
                    <c:v>Import</c:v>
                  </c:pt>
                  <c:pt idx="4">
                    <c:v>Import</c:v>
                  </c:pt>
                </c:lvl>
                <c:lvl>
                  <c:pt idx="0">
                    <c:v>2014</c:v>
                  </c:pt>
                  <c:pt idx="1">
                    <c:v>2015</c:v>
                  </c:pt>
                  <c:pt idx="2">
                    <c:v>2016</c:v>
                  </c:pt>
                  <c:pt idx="3">
                    <c:v>2017</c:v>
                  </c:pt>
                  <c:pt idx="4">
                    <c:v>2018</c:v>
                  </c:pt>
                </c:lvl>
              </c:multiLvlStrCache>
            </c:multiLvlStrRef>
          </c:cat>
          <c:val>
            <c:numRef>
              <c:f>'Завдання 2 по РТУ'!$F$34:$F$38</c:f>
              <c:numCache>
                <c:formatCode>#,##0</c:formatCode>
                <c:ptCount val="5"/>
                <c:pt idx="0">
                  <c:v>16149269401</c:v>
                </c:pt>
                <c:pt idx="1">
                  <c:v>12031409178</c:v>
                </c:pt>
                <c:pt idx="2">
                  <c:v>10101441902</c:v>
                </c:pt>
                <c:pt idx="3">
                  <c:v>12980379964</c:v>
                </c:pt>
                <c:pt idx="4">
                  <c:v>14485825287</c:v>
                </c:pt>
              </c:numCache>
            </c:numRef>
          </c:val>
          <c:smooth val="0"/>
          <c:extLst>
            <c:ext xmlns:c16="http://schemas.microsoft.com/office/drawing/2014/chart" uri="{C3380CC4-5D6E-409C-BE32-E72D297353CC}">
              <c16:uniqueId val="{00000003-D143-4C12-8E2C-1CD7F2E7AF0B}"/>
            </c:ext>
          </c:extLst>
        </c:ser>
        <c:ser>
          <c:idx val="4"/>
          <c:order val="4"/>
          <c:tx>
            <c:strRef>
              <c:f>'Завдання 2 по РТУ'!$G$33</c:f>
              <c:strCache>
                <c:ptCount val="1"/>
                <c:pt idx="0">
                  <c:v>Арменія, Import Value (US$)</c:v>
                </c:pt>
              </c:strCache>
            </c:strRef>
          </c:tx>
          <c:marker>
            <c:symbol val="none"/>
          </c:marker>
          <c:cat>
            <c:multiLvlStrRef>
              <c:f>'Завдання 2 по РТУ'!$A$34:$B$38</c:f>
              <c:multiLvlStrCache>
                <c:ptCount val="5"/>
                <c:lvl>
                  <c:pt idx="0">
                    <c:v>Import</c:v>
                  </c:pt>
                  <c:pt idx="1">
                    <c:v>Import</c:v>
                  </c:pt>
                  <c:pt idx="2">
                    <c:v>Import</c:v>
                  </c:pt>
                  <c:pt idx="3">
                    <c:v>Import</c:v>
                  </c:pt>
                  <c:pt idx="4">
                    <c:v>Import</c:v>
                  </c:pt>
                </c:lvl>
                <c:lvl>
                  <c:pt idx="0">
                    <c:v>2014</c:v>
                  </c:pt>
                  <c:pt idx="1">
                    <c:v>2015</c:v>
                  </c:pt>
                  <c:pt idx="2">
                    <c:v>2016</c:v>
                  </c:pt>
                  <c:pt idx="3">
                    <c:v>2017</c:v>
                  </c:pt>
                  <c:pt idx="4">
                    <c:v>2018</c:v>
                  </c:pt>
                </c:lvl>
              </c:multiLvlStrCache>
            </c:multiLvlStrRef>
          </c:cat>
          <c:val>
            <c:numRef>
              <c:f>'Завдання 2 по РТУ'!$G$34:$G$38</c:f>
              <c:numCache>
                <c:formatCode>#,##0</c:formatCode>
                <c:ptCount val="5"/>
                <c:pt idx="0">
                  <c:v>1302731080</c:v>
                </c:pt>
                <c:pt idx="1">
                  <c:v>1149941804</c:v>
                </c:pt>
                <c:pt idx="2">
                  <c:v>1113424573</c:v>
                </c:pt>
                <c:pt idx="3">
                  <c:v>1322821225</c:v>
                </c:pt>
                <c:pt idx="4">
                  <c:v>1455428514</c:v>
                </c:pt>
              </c:numCache>
            </c:numRef>
          </c:val>
          <c:smooth val="0"/>
          <c:extLst>
            <c:ext xmlns:c16="http://schemas.microsoft.com/office/drawing/2014/chart" uri="{C3380CC4-5D6E-409C-BE32-E72D297353CC}">
              <c16:uniqueId val="{00000004-D143-4C12-8E2C-1CD7F2E7AF0B}"/>
            </c:ext>
          </c:extLst>
        </c:ser>
        <c:ser>
          <c:idx val="5"/>
          <c:order val="5"/>
          <c:tx>
            <c:strRef>
              <c:f>'Завдання 2 по РТУ'!$H$33</c:f>
              <c:strCache>
                <c:ptCount val="1"/>
                <c:pt idx="0">
                  <c:v>Киргистан , Import Value (US$)</c:v>
                </c:pt>
              </c:strCache>
            </c:strRef>
          </c:tx>
          <c:marker>
            <c:symbol val="none"/>
          </c:marker>
          <c:cat>
            <c:multiLvlStrRef>
              <c:f>'Завдання 2 по РТУ'!$A$34:$B$38</c:f>
              <c:multiLvlStrCache>
                <c:ptCount val="5"/>
                <c:lvl>
                  <c:pt idx="0">
                    <c:v>Import</c:v>
                  </c:pt>
                  <c:pt idx="1">
                    <c:v>Import</c:v>
                  </c:pt>
                  <c:pt idx="2">
                    <c:v>Import</c:v>
                  </c:pt>
                  <c:pt idx="3">
                    <c:v>Import</c:v>
                  </c:pt>
                  <c:pt idx="4">
                    <c:v>Import</c:v>
                  </c:pt>
                </c:lvl>
                <c:lvl>
                  <c:pt idx="0">
                    <c:v>2014</c:v>
                  </c:pt>
                  <c:pt idx="1">
                    <c:v>2015</c:v>
                  </c:pt>
                  <c:pt idx="2">
                    <c:v>2016</c:v>
                  </c:pt>
                  <c:pt idx="3">
                    <c:v>2017</c:v>
                  </c:pt>
                  <c:pt idx="4">
                    <c:v>2018</c:v>
                  </c:pt>
                </c:lvl>
              </c:multiLvlStrCache>
            </c:multiLvlStrRef>
          </c:cat>
          <c:val>
            <c:numRef>
              <c:f>'Завдання 2 по РТУ'!$H$34:$H$38</c:f>
              <c:numCache>
                <c:formatCode>#,##0</c:formatCode>
                <c:ptCount val="5"/>
                <c:pt idx="0">
                  <c:v>2579999164</c:v>
                </c:pt>
                <c:pt idx="1">
                  <c:v>2092300356</c:v>
                </c:pt>
                <c:pt idx="2">
                  <c:v>1511348819</c:v>
                </c:pt>
                <c:pt idx="3">
                  <c:v>1902136980</c:v>
                </c:pt>
                <c:pt idx="4">
                  <c:v>2190937974</c:v>
                </c:pt>
              </c:numCache>
            </c:numRef>
          </c:val>
          <c:smooth val="0"/>
          <c:extLst>
            <c:ext xmlns:c16="http://schemas.microsoft.com/office/drawing/2014/chart" uri="{C3380CC4-5D6E-409C-BE32-E72D297353CC}">
              <c16:uniqueId val="{00000005-D143-4C12-8E2C-1CD7F2E7AF0B}"/>
            </c:ext>
          </c:extLst>
        </c:ser>
        <c:dLbls>
          <c:showLegendKey val="0"/>
          <c:showVal val="0"/>
          <c:showCatName val="0"/>
          <c:showSerName val="0"/>
          <c:showPercent val="0"/>
          <c:showBubbleSize val="0"/>
        </c:dLbls>
        <c:smooth val="0"/>
        <c:axId val="911692159"/>
        <c:axId val="1"/>
      </c:lineChart>
      <c:catAx>
        <c:axId val="91169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ru-RU"/>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ru-RU"/>
          </a:p>
        </c:txPr>
        <c:crossAx val="911692159"/>
        <c:crosses val="autoZero"/>
        <c:crossBetween val="between"/>
      </c:valAx>
      <c:spPr>
        <a:noFill/>
        <a:ln w="25400">
          <a:noFill/>
        </a:ln>
      </c:spPr>
    </c:plotArea>
    <c:legend>
      <c:legendPos val="b"/>
      <c:layout/>
      <c:overlay val="0"/>
      <c:spPr>
        <a:noFill/>
        <a:ln w="25400">
          <a:noFill/>
        </a:ln>
      </c:spPr>
      <c:txPr>
        <a:bodyPr/>
        <a:lstStyle/>
        <a:p>
          <a:pPr>
            <a:defRPr sz="825" b="0" i="0" u="none" strike="noStrike" baseline="0">
              <a:solidFill>
                <a:srgbClr val="333333"/>
              </a:solidFill>
              <a:latin typeface="Calibri"/>
              <a:ea typeface="Calibri"/>
              <a:cs typeface="Calibri"/>
            </a:defRPr>
          </a:pPr>
          <a:endParaRPr lang="ru-RU"/>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ru-RU"/>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B8C72-E45B-435B-84E2-1F2013C86A55}" type="datetimeFigureOut">
              <a:rPr lang="ru-RU" smtClean="0"/>
              <a:t>20.12.2020</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83A5F6-2B4E-4ADE-AB3B-26C2559F243E}" type="slidenum">
              <a:rPr lang="ru-RU" smtClean="0"/>
              <a:t>‹#›</a:t>
            </a:fld>
            <a:endParaRPr lang="ru-RU" dirty="0"/>
          </a:p>
        </p:txBody>
      </p:sp>
    </p:spTree>
    <p:extLst>
      <p:ext uri="{BB962C8B-B14F-4D97-AF65-F5344CB8AC3E}">
        <p14:creationId xmlns:p14="http://schemas.microsoft.com/office/powerpoint/2010/main" val="2044266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183A5F6-2B4E-4ADE-AB3B-26C2559F243E}" type="slidenum">
              <a:rPr lang="ru-RU" smtClean="0"/>
              <a:t>14</a:t>
            </a:fld>
            <a:endParaRPr lang="ru-RU" dirty="0"/>
          </a:p>
        </p:txBody>
      </p:sp>
    </p:spTree>
    <p:extLst>
      <p:ext uri="{BB962C8B-B14F-4D97-AF65-F5344CB8AC3E}">
        <p14:creationId xmlns:p14="http://schemas.microsoft.com/office/powerpoint/2010/main" val="2074893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23878"/>
            <a:ext cx="9144000" cy="517545"/>
          </a:xfrm>
          <a:prstGeom prst="rect">
            <a:avLst/>
          </a:prstGeom>
        </p:spPr>
        <p:txBody>
          <a:bodyPr anchor="ctr"/>
          <a:lstStyle>
            <a:lvl1pPr marL="0" indent="0" algn="ctr">
              <a:lnSpc>
                <a:spcPct val="100000"/>
              </a:lnSpc>
              <a:buNone/>
              <a:defRPr sz="3600" b="1" baseline="0">
                <a:latin typeface="+mn-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241422"/>
            <a:ext cx="9144000" cy="432048"/>
          </a:xfrm>
          <a:prstGeom prst="rect">
            <a:avLst/>
          </a:prstGeom>
        </p:spPr>
        <p:txBody>
          <a:bodyPr anchor="ctr"/>
          <a:lstStyle>
            <a:lvl1pPr marL="0" indent="0" algn="ctr">
              <a:lnSpc>
                <a:spcPct val="100000"/>
              </a:lnSpc>
              <a:buNone/>
              <a:defRPr sz="1400" b="1" baseline="0">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pic>
        <p:nvPicPr>
          <p:cNvPr id="1027" name="Picture 3" descr="G:\002-KIMS BUSINESS\007-02-Googleslidesppt\02-GSppt-Contents-Kim\20170429\07-\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97442" y="310690"/>
            <a:ext cx="6414918" cy="32545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2366" y="5048249"/>
            <a:ext cx="9141634" cy="105933"/>
            <a:chOff x="2267744" y="4865360"/>
            <a:chExt cx="8064896" cy="154663"/>
          </a:xfrm>
        </p:grpSpPr>
        <p:sp>
          <p:nvSpPr>
            <p:cNvPr id="2" name="Rectangle 1"/>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Pentagon 6"/>
          <p:cNvSpPr/>
          <p:nvPr userDrawn="1"/>
        </p:nvSpPr>
        <p:spPr>
          <a:xfrm>
            <a:off x="3563888" y="1459377"/>
            <a:ext cx="3312127" cy="360000"/>
          </a:xfrm>
          <a:prstGeom prst="homePlate">
            <a:avLst>
              <a:gd name="adj" fmla="val 58282"/>
            </a:avLst>
          </a:prstGeom>
          <a:solidFill>
            <a:schemeClr val="accent4">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entagon 7"/>
          <p:cNvSpPr/>
          <p:nvPr userDrawn="1"/>
        </p:nvSpPr>
        <p:spPr>
          <a:xfrm>
            <a:off x="3563888" y="1963541"/>
            <a:ext cx="3672128" cy="360000"/>
          </a:xfrm>
          <a:prstGeom prst="homePlate">
            <a:avLst>
              <a:gd name="adj" fmla="val 58282"/>
            </a:avLst>
          </a:prstGeom>
          <a:solidFill>
            <a:schemeClr val="accent3">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Pentagon 8"/>
          <p:cNvSpPr/>
          <p:nvPr userDrawn="1"/>
        </p:nvSpPr>
        <p:spPr>
          <a:xfrm>
            <a:off x="3563888" y="2467705"/>
            <a:ext cx="4032128" cy="360000"/>
          </a:xfrm>
          <a:prstGeom prst="homePlate">
            <a:avLst>
              <a:gd name="adj" fmla="val 58282"/>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Pentagon 11"/>
          <p:cNvSpPr/>
          <p:nvPr userDrawn="1"/>
        </p:nvSpPr>
        <p:spPr>
          <a:xfrm>
            <a:off x="3563888" y="2947558"/>
            <a:ext cx="4392128" cy="360000"/>
          </a:xfrm>
          <a:prstGeom prst="homePlate">
            <a:avLst>
              <a:gd name="adj" fmla="val 58282"/>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552" y="1140705"/>
            <a:ext cx="5218080" cy="265400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1021006" y="1483269"/>
            <a:ext cx="2501783" cy="18494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30" name="Group 2">
            <a:extLst>
              <a:ext uri="{FF2B5EF4-FFF2-40B4-BE49-F238E27FC236}">
                <a16:creationId xmlns:a16="http://schemas.microsoft.com/office/drawing/2014/main" id="{C13A72D2-F464-40AB-BCA5-8F0F28F9501E}"/>
              </a:ext>
            </a:extLst>
          </p:cNvPr>
          <p:cNvGrpSpPr/>
          <p:nvPr userDrawn="1"/>
        </p:nvGrpSpPr>
        <p:grpSpPr>
          <a:xfrm>
            <a:off x="2366" y="5048249"/>
            <a:ext cx="9141634" cy="105933"/>
            <a:chOff x="2267744" y="4865360"/>
            <a:chExt cx="8064896" cy="154663"/>
          </a:xfrm>
        </p:grpSpPr>
        <p:sp>
          <p:nvSpPr>
            <p:cNvPr id="31" name="Rectangle 1">
              <a:extLst>
                <a:ext uri="{FF2B5EF4-FFF2-40B4-BE49-F238E27FC236}">
                  <a16:creationId xmlns:a16="http://schemas.microsoft.com/office/drawing/2014/main" id="{438FFFA1-D809-4F75-91E8-41D5DE88B0CA}"/>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6">
              <a:extLst>
                <a:ext uri="{FF2B5EF4-FFF2-40B4-BE49-F238E27FC236}">
                  <a16:creationId xmlns:a16="http://schemas.microsoft.com/office/drawing/2014/main" id="{6E9E44BF-838A-43E0-8C09-A63C02F7A596}"/>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7">
              <a:extLst>
                <a:ext uri="{FF2B5EF4-FFF2-40B4-BE49-F238E27FC236}">
                  <a16:creationId xmlns:a16="http://schemas.microsoft.com/office/drawing/2014/main" id="{A0F4344E-487C-4B76-A89D-090E9073C6F4}"/>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8">
              <a:extLst>
                <a:ext uri="{FF2B5EF4-FFF2-40B4-BE49-F238E27FC236}">
                  <a16:creationId xmlns:a16="http://schemas.microsoft.com/office/drawing/2014/main" id="{49C60A68-D099-48B9-9B3C-CA487F566FFB}"/>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11">
              <a:extLst>
                <a:ext uri="{FF2B5EF4-FFF2-40B4-BE49-F238E27FC236}">
                  <a16:creationId xmlns:a16="http://schemas.microsoft.com/office/drawing/2014/main" id="{1E673706-38E3-4D83-B2E4-D892E800DBB5}"/>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12">
              <a:extLst>
                <a:ext uri="{FF2B5EF4-FFF2-40B4-BE49-F238E27FC236}">
                  <a16:creationId xmlns:a16="http://schemas.microsoft.com/office/drawing/2014/main" id="{B2B00D80-B95E-42E5-9669-A63EE75AB1E6}"/>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13">
              <a:extLst>
                <a:ext uri="{FF2B5EF4-FFF2-40B4-BE49-F238E27FC236}">
                  <a16:creationId xmlns:a16="http://schemas.microsoft.com/office/drawing/2014/main" id="{3BF28E8B-36EF-45A4-B19C-E3FB3C308892}"/>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14">
              <a:extLst>
                <a:ext uri="{FF2B5EF4-FFF2-40B4-BE49-F238E27FC236}">
                  <a16:creationId xmlns:a16="http://schemas.microsoft.com/office/drawing/2014/main" id="{06219DF2-62AF-47A5-A922-5121B833BBD8}"/>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15">
              <a:extLst>
                <a:ext uri="{FF2B5EF4-FFF2-40B4-BE49-F238E27FC236}">
                  <a16:creationId xmlns:a16="http://schemas.microsoft.com/office/drawing/2014/main" id="{2FE4491E-50BC-4C05-BE33-62624D5A1DBD}"/>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16">
              <a:extLst>
                <a:ext uri="{FF2B5EF4-FFF2-40B4-BE49-F238E27FC236}">
                  <a16:creationId xmlns:a16="http://schemas.microsoft.com/office/drawing/2014/main" id="{D644C7C2-1E32-4F96-8E37-5EF1C7B510B0}"/>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17">
              <a:extLst>
                <a:ext uri="{FF2B5EF4-FFF2-40B4-BE49-F238E27FC236}">
                  <a16:creationId xmlns:a16="http://schemas.microsoft.com/office/drawing/2014/main" id="{251340D8-5710-48BB-8D79-70178F6A3652}"/>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18">
              <a:extLst>
                <a:ext uri="{FF2B5EF4-FFF2-40B4-BE49-F238E27FC236}">
                  <a16:creationId xmlns:a16="http://schemas.microsoft.com/office/drawing/2014/main" id="{852D8D65-05B6-45C6-B11C-EFB134B1BFD4}"/>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19">
              <a:extLst>
                <a:ext uri="{FF2B5EF4-FFF2-40B4-BE49-F238E27FC236}">
                  <a16:creationId xmlns:a16="http://schemas.microsoft.com/office/drawing/2014/main" id="{676FE479-DB62-4E58-A30D-E949E480A1B8}"/>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20">
              <a:extLst>
                <a:ext uri="{FF2B5EF4-FFF2-40B4-BE49-F238E27FC236}">
                  <a16:creationId xmlns:a16="http://schemas.microsoft.com/office/drawing/2014/main" id="{14E3D49C-E692-4267-9F43-814CD90ADF47}"/>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21">
              <a:extLst>
                <a:ext uri="{FF2B5EF4-FFF2-40B4-BE49-F238E27FC236}">
                  <a16:creationId xmlns:a16="http://schemas.microsoft.com/office/drawing/2014/main" id="{B7A4AE3C-8634-40A6-8134-C80DE28633AC}"/>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22">
              <a:extLst>
                <a:ext uri="{FF2B5EF4-FFF2-40B4-BE49-F238E27FC236}">
                  <a16:creationId xmlns:a16="http://schemas.microsoft.com/office/drawing/2014/main" id="{8D838F89-BC9F-49BF-A2E3-527CFE6E254B}"/>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68434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0" y="0"/>
            <a:ext cx="9144000" cy="2571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77798"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516216"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30" name="Group 2">
            <a:extLst>
              <a:ext uri="{FF2B5EF4-FFF2-40B4-BE49-F238E27FC236}">
                <a16:creationId xmlns:a16="http://schemas.microsoft.com/office/drawing/2014/main" id="{8B87355E-D241-4F84-8E34-F12EFC8C5311}"/>
              </a:ext>
            </a:extLst>
          </p:cNvPr>
          <p:cNvGrpSpPr/>
          <p:nvPr userDrawn="1"/>
        </p:nvGrpSpPr>
        <p:grpSpPr>
          <a:xfrm>
            <a:off x="2366" y="5048249"/>
            <a:ext cx="9141634" cy="105933"/>
            <a:chOff x="2267744" y="4865360"/>
            <a:chExt cx="8064896" cy="154663"/>
          </a:xfrm>
        </p:grpSpPr>
        <p:sp>
          <p:nvSpPr>
            <p:cNvPr id="31" name="Rectangle 1">
              <a:extLst>
                <a:ext uri="{FF2B5EF4-FFF2-40B4-BE49-F238E27FC236}">
                  <a16:creationId xmlns:a16="http://schemas.microsoft.com/office/drawing/2014/main" id="{8A80B83A-8DB6-4419-B9E6-5F4B7AD8250B}"/>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6">
              <a:extLst>
                <a:ext uri="{FF2B5EF4-FFF2-40B4-BE49-F238E27FC236}">
                  <a16:creationId xmlns:a16="http://schemas.microsoft.com/office/drawing/2014/main" id="{43C72C95-08A5-4AE8-AA2B-7F0F1D15237D}"/>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7">
              <a:extLst>
                <a:ext uri="{FF2B5EF4-FFF2-40B4-BE49-F238E27FC236}">
                  <a16:creationId xmlns:a16="http://schemas.microsoft.com/office/drawing/2014/main" id="{F744013E-0792-4E51-B21F-CE2E88A9BDF0}"/>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8">
              <a:extLst>
                <a:ext uri="{FF2B5EF4-FFF2-40B4-BE49-F238E27FC236}">
                  <a16:creationId xmlns:a16="http://schemas.microsoft.com/office/drawing/2014/main" id="{5048D8BC-6BEB-40DA-A91D-AE076BF3D670}"/>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11">
              <a:extLst>
                <a:ext uri="{FF2B5EF4-FFF2-40B4-BE49-F238E27FC236}">
                  <a16:creationId xmlns:a16="http://schemas.microsoft.com/office/drawing/2014/main" id="{80C6D9FC-EAE8-4EFC-AD4C-7A54C93E55DE}"/>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12">
              <a:extLst>
                <a:ext uri="{FF2B5EF4-FFF2-40B4-BE49-F238E27FC236}">
                  <a16:creationId xmlns:a16="http://schemas.microsoft.com/office/drawing/2014/main" id="{8CA4EF62-C0AE-487F-99C8-557E9C34CF58}"/>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13">
              <a:extLst>
                <a:ext uri="{FF2B5EF4-FFF2-40B4-BE49-F238E27FC236}">
                  <a16:creationId xmlns:a16="http://schemas.microsoft.com/office/drawing/2014/main" id="{C99470B5-F69C-47A6-A008-A055BC5A021B}"/>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14">
              <a:extLst>
                <a:ext uri="{FF2B5EF4-FFF2-40B4-BE49-F238E27FC236}">
                  <a16:creationId xmlns:a16="http://schemas.microsoft.com/office/drawing/2014/main" id="{0B0E86D1-5B0C-4381-A5AE-15D3B0AA4D84}"/>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15">
              <a:extLst>
                <a:ext uri="{FF2B5EF4-FFF2-40B4-BE49-F238E27FC236}">
                  <a16:creationId xmlns:a16="http://schemas.microsoft.com/office/drawing/2014/main" id="{87B717A4-B04E-47EF-9C2D-21FC12E3AC70}"/>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16">
              <a:extLst>
                <a:ext uri="{FF2B5EF4-FFF2-40B4-BE49-F238E27FC236}">
                  <a16:creationId xmlns:a16="http://schemas.microsoft.com/office/drawing/2014/main" id="{08993359-6EE8-4F9B-A1B6-07CADFE356A7}"/>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17">
              <a:extLst>
                <a:ext uri="{FF2B5EF4-FFF2-40B4-BE49-F238E27FC236}">
                  <a16:creationId xmlns:a16="http://schemas.microsoft.com/office/drawing/2014/main" id="{28BBF0BD-20A1-4BE9-8F51-98ACCA87025F}"/>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18">
              <a:extLst>
                <a:ext uri="{FF2B5EF4-FFF2-40B4-BE49-F238E27FC236}">
                  <a16:creationId xmlns:a16="http://schemas.microsoft.com/office/drawing/2014/main" id="{E5999C32-E7D0-45EA-9ED9-5C3EBEF6D1A2}"/>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19">
              <a:extLst>
                <a:ext uri="{FF2B5EF4-FFF2-40B4-BE49-F238E27FC236}">
                  <a16:creationId xmlns:a16="http://schemas.microsoft.com/office/drawing/2014/main" id="{493FEA4D-D2EC-42FF-815F-E1C62644F9D6}"/>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20">
              <a:extLst>
                <a:ext uri="{FF2B5EF4-FFF2-40B4-BE49-F238E27FC236}">
                  <a16:creationId xmlns:a16="http://schemas.microsoft.com/office/drawing/2014/main" id="{DD68CD7F-C635-4A31-91AE-B21DDAD2D667}"/>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21">
              <a:extLst>
                <a:ext uri="{FF2B5EF4-FFF2-40B4-BE49-F238E27FC236}">
                  <a16:creationId xmlns:a16="http://schemas.microsoft.com/office/drawing/2014/main" id="{7EBF13E9-9DF3-4DA7-870E-B2463BDBB2FD}"/>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22">
              <a:extLst>
                <a:ext uri="{FF2B5EF4-FFF2-40B4-BE49-F238E27FC236}">
                  <a16:creationId xmlns:a16="http://schemas.microsoft.com/office/drawing/2014/main" id="{DFA2D170-A948-4315-9FB0-2033E3DE34DA}"/>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47361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Rectangle 22"/>
          <p:cNvSpPr/>
          <p:nvPr userDrawn="1"/>
        </p:nvSpPr>
        <p:spPr>
          <a:xfrm>
            <a:off x="107504" y="123478"/>
            <a:ext cx="8928992" cy="489654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195486"/>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71550"/>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9755" y="1131590"/>
            <a:ext cx="3312368" cy="294369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4" hasCustomPrompt="1"/>
          </p:nvPr>
        </p:nvSpPr>
        <p:spPr>
          <a:xfrm>
            <a:off x="1154419" y="1237310"/>
            <a:ext cx="3043041" cy="184202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64171" y="1117462"/>
            <a:ext cx="3312368" cy="2943690"/>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5" hasCustomPrompt="1"/>
          </p:nvPr>
        </p:nvSpPr>
        <p:spPr>
          <a:xfrm>
            <a:off x="4898835" y="1223182"/>
            <a:ext cx="3043041" cy="184202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63647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0" y="0"/>
            <a:ext cx="457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4572000" y="1715444"/>
            <a:ext cx="457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0" y="3433500"/>
            <a:ext cx="457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71326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3923928" y="0"/>
            <a:ext cx="5220072" cy="31478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 hasCustomPrompt="1"/>
          </p:nvPr>
        </p:nvSpPr>
        <p:spPr>
          <a:xfrm>
            <a:off x="611560" y="2787774"/>
            <a:ext cx="2880320" cy="20162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32264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9144000" cy="329183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36079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82525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5" name="그림 개체 틀 14">
            <a:extLst>
              <a:ext uri="{FF2B5EF4-FFF2-40B4-BE49-F238E27FC236}">
                <a16:creationId xmlns:a16="http://schemas.microsoft.com/office/drawing/2014/main" id="{9ECFE99B-B579-4A3C-A87A-75084AC09EE1}"/>
              </a:ext>
            </a:extLst>
          </p:cNvPr>
          <p:cNvSpPr>
            <a:spLocks noGrp="1"/>
          </p:cNvSpPr>
          <p:nvPr>
            <p:ph type="pic" idx="13" hasCustomPrompt="1"/>
          </p:nvPr>
        </p:nvSpPr>
        <p:spPr>
          <a:xfrm>
            <a:off x="0" y="0"/>
            <a:ext cx="4499992" cy="2499742"/>
          </a:xfrm>
          <a:custGeom>
            <a:avLst/>
            <a:gdLst>
              <a:gd name="connsiteX0" fmla="*/ 0 w 4499992"/>
              <a:gd name="connsiteY0" fmla="*/ 0 h 2499742"/>
              <a:gd name="connsiteX1" fmla="*/ 4499992 w 4499992"/>
              <a:gd name="connsiteY1" fmla="*/ 0 h 2499742"/>
              <a:gd name="connsiteX2" fmla="*/ 4499992 w 4499992"/>
              <a:gd name="connsiteY2" fmla="*/ 1368152 h 2499742"/>
              <a:gd name="connsiteX3" fmla="*/ 3372247 w 4499992"/>
              <a:gd name="connsiteY3" fmla="*/ 1368152 h 2499742"/>
              <a:gd name="connsiteX4" fmla="*/ 3372247 w 4499992"/>
              <a:gd name="connsiteY4" fmla="*/ 2499742 h 2499742"/>
              <a:gd name="connsiteX5" fmla="*/ 0 w 4499992"/>
              <a:gd name="connsiteY5" fmla="*/ 2499742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0" y="0"/>
                </a:moveTo>
                <a:lnTo>
                  <a:pt x="4499992" y="0"/>
                </a:lnTo>
                <a:lnTo>
                  <a:pt x="4499992" y="1368152"/>
                </a:lnTo>
                <a:lnTo>
                  <a:pt x="3372247" y="1368152"/>
                </a:lnTo>
                <a:lnTo>
                  <a:pt x="3372247" y="2499742"/>
                </a:lnTo>
                <a:lnTo>
                  <a:pt x="0" y="249974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F4858D0D-29DA-4F26-AF18-C0DEB17ABC84}"/>
              </a:ext>
            </a:extLst>
          </p:cNvPr>
          <p:cNvSpPr>
            <a:spLocks noGrp="1"/>
          </p:cNvSpPr>
          <p:nvPr>
            <p:ph type="pic" idx="15" hasCustomPrompt="1"/>
          </p:nvPr>
        </p:nvSpPr>
        <p:spPr>
          <a:xfrm>
            <a:off x="4644008" y="0"/>
            <a:ext cx="4499992" cy="2499742"/>
          </a:xfrm>
          <a:custGeom>
            <a:avLst/>
            <a:gdLst>
              <a:gd name="connsiteX0" fmla="*/ 0 w 4499992"/>
              <a:gd name="connsiteY0" fmla="*/ 0 h 2499742"/>
              <a:gd name="connsiteX1" fmla="*/ 4499992 w 4499992"/>
              <a:gd name="connsiteY1" fmla="*/ 0 h 2499742"/>
              <a:gd name="connsiteX2" fmla="*/ 4499992 w 4499992"/>
              <a:gd name="connsiteY2" fmla="*/ 2499742 h 2499742"/>
              <a:gd name="connsiteX3" fmla="*/ 1137667 w 4499992"/>
              <a:gd name="connsiteY3" fmla="*/ 2499742 h 2499742"/>
              <a:gd name="connsiteX4" fmla="*/ 1137667 w 4499992"/>
              <a:gd name="connsiteY4" fmla="*/ 1368152 h 2499742"/>
              <a:gd name="connsiteX5" fmla="*/ 0 w 4499992"/>
              <a:gd name="connsiteY5" fmla="*/ 1368152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0" y="0"/>
                </a:moveTo>
                <a:lnTo>
                  <a:pt x="4499992" y="0"/>
                </a:lnTo>
                <a:lnTo>
                  <a:pt x="4499992" y="2499742"/>
                </a:lnTo>
                <a:lnTo>
                  <a:pt x="1137667" y="2499742"/>
                </a:lnTo>
                <a:lnTo>
                  <a:pt x="1137667" y="1368152"/>
                </a:lnTo>
                <a:lnTo>
                  <a:pt x="0" y="136815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400095AA-D917-4540-B014-EEDB5478D0D8}"/>
              </a:ext>
            </a:extLst>
          </p:cNvPr>
          <p:cNvSpPr>
            <a:spLocks noGrp="1"/>
          </p:cNvSpPr>
          <p:nvPr>
            <p:ph type="pic" idx="16" hasCustomPrompt="1"/>
          </p:nvPr>
        </p:nvSpPr>
        <p:spPr>
          <a:xfrm>
            <a:off x="4644008" y="2643759"/>
            <a:ext cx="4499992" cy="2499742"/>
          </a:xfrm>
          <a:custGeom>
            <a:avLst/>
            <a:gdLst>
              <a:gd name="connsiteX0" fmla="*/ 1137667 w 4499992"/>
              <a:gd name="connsiteY0" fmla="*/ 0 h 2499742"/>
              <a:gd name="connsiteX1" fmla="*/ 4499992 w 4499992"/>
              <a:gd name="connsiteY1" fmla="*/ 0 h 2499742"/>
              <a:gd name="connsiteX2" fmla="*/ 4499992 w 4499992"/>
              <a:gd name="connsiteY2" fmla="*/ 2499742 h 2499742"/>
              <a:gd name="connsiteX3" fmla="*/ 0 w 4499992"/>
              <a:gd name="connsiteY3" fmla="*/ 2499742 h 2499742"/>
              <a:gd name="connsiteX4" fmla="*/ 0 w 4499992"/>
              <a:gd name="connsiteY4" fmla="*/ 1118616 h 2499742"/>
              <a:gd name="connsiteX5" fmla="*/ 1137667 w 4499992"/>
              <a:gd name="connsiteY5" fmla="*/ 1118616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1137667" y="0"/>
                </a:moveTo>
                <a:lnTo>
                  <a:pt x="4499992" y="0"/>
                </a:lnTo>
                <a:lnTo>
                  <a:pt x="4499992" y="2499742"/>
                </a:lnTo>
                <a:lnTo>
                  <a:pt x="0" y="2499742"/>
                </a:lnTo>
                <a:lnTo>
                  <a:pt x="0" y="1118616"/>
                </a:lnTo>
                <a:lnTo>
                  <a:pt x="1137667" y="1118616"/>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그림 개체 틀 15">
            <a:extLst>
              <a:ext uri="{FF2B5EF4-FFF2-40B4-BE49-F238E27FC236}">
                <a16:creationId xmlns:a16="http://schemas.microsoft.com/office/drawing/2014/main" id="{E797F658-C176-47C2-AEB4-F20B23921179}"/>
              </a:ext>
            </a:extLst>
          </p:cNvPr>
          <p:cNvSpPr>
            <a:spLocks noGrp="1"/>
          </p:cNvSpPr>
          <p:nvPr>
            <p:ph type="pic" idx="17" hasCustomPrompt="1"/>
          </p:nvPr>
        </p:nvSpPr>
        <p:spPr>
          <a:xfrm>
            <a:off x="0" y="2643759"/>
            <a:ext cx="4499992" cy="2499742"/>
          </a:xfrm>
          <a:custGeom>
            <a:avLst/>
            <a:gdLst>
              <a:gd name="connsiteX0" fmla="*/ 0 w 4499992"/>
              <a:gd name="connsiteY0" fmla="*/ 0 h 2499742"/>
              <a:gd name="connsiteX1" fmla="*/ 3372247 w 4499992"/>
              <a:gd name="connsiteY1" fmla="*/ 0 h 2499742"/>
              <a:gd name="connsiteX2" fmla="*/ 3372247 w 4499992"/>
              <a:gd name="connsiteY2" fmla="*/ 1118616 h 2499742"/>
              <a:gd name="connsiteX3" fmla="*/ 4499992 w 4499992"/>
              <a:gd name="connsiteY3" fmla="*/ 1118616 h 2499742"/>
              <a:gd name="connsiteX4" fmla="*/ 4499992 w 4499992"/>
              <a:gd name="connsiteY4" fmla="*/ 2499742 h 2499742"/>
              <a:gd name="connsiteX5" fmla="*/ 0 w 4499992"/>
              <a:gd name="connsiteY5" fmla="*/ 2499742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0" y="0"/>
                </a:moveTo>
                <a:lnTo>
                  <a:pt x="3372247" y="0"/>
                </a:lnTo>
                <a:lnTo>
                  <a:pt x="3372247" y="1118616"/>
                </a:lnTo>
                <a:lnTo>
                  <a:pt x="4499992" y="1118616"/>
                </a:lnTo>
                <a:lnTo>
                  <a:pt x="4499992" y="2499742"/>
                </a:lnTo>
                <a:lnTo>
                  <a:pt x="0" y="249974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54550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3491880" y="2571750"/>
            <a:ext cx="2160240" cy="25717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0">
              <a:solidFill>
                <a:schemeClr val="tx1">
                  <a:lumMod val="75000"/>
                  <a:lumOff val="25000"/>
                </a:schemeClr>
              </a:solidFill>
              <a:latin typeface="+mn-lt"/>
            </a:endParaRPr>
          </a:p>
        </p:txBody>
      </p:sp>
      <p:sp>
        <p:nvSpPr>
          <p:cNvPr id="6" name="Picture Placeholder 2"/>
          <p:cNvSpPr>
            <a:spLocks noGrp="1"/>
          </p:cNvSpPr>
          <p:nvPr>
            <p:ph type="pic" idx="14" hasCustomPrompt="1"/>
          </p:nvPr>
        </p:nvSpPr>
        <p:spPr>
          <a:xfrm>
            <a:off x="5652120" y="2571750"/>
            <a:ext cx="3491880" cy="257175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5" hasCustomPrompt="1"/>
          </p:nvPr>
        </p:nvSpPr>
        <p:spPr>
          <a:xfrm>
            <a:off x="0" y="2561481"/>
            <a:ext cx="1740797" cy="1296144"/>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6" hasCustomPrompt="1"/>
          </p:nvPr>
        </p:nvSpPr>
        <p:spPr>
          <a:xfrm>
            <a:off x="1739834" y="2561481"/>
            <a:ext cx="1752046" cy="1296144"/>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7" hasCustomPrompt="1"/>
          </p:nvPr>
        </p:nvSpPr>
        <p:spPr>
          <a:xfrm>
            <a:off x="0" y="3857625"/>
            <a:ext cx="3491880" cy="1296144"/>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3" hasCustomPrompt="1"/>
          </p:nvPr>
        </p:nvSpPr>
        <p:spPr>
          <a:xfrm>
            <a:off x="0" y="0"/>
            <a:ext cx="4572000" cy="257175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8" hasCustomPrompt="1"/>
          </p:nvPr>
        </p:nvSpPr>
        <p:spPr>
          <a:xfrm>
            <a:off x="4572000" y="0"/>
            <a:ext cx="4572000" cy="257175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34214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grpSp>
        <p:nvGrpSpPr>
          <p:cNvPr id="5" name="Group 4"/>
          <p:cNvGrpSpPr/>
          <p:nvPr userDrawn="1"/>
        </p:nvGrpSpPr>
        <p:grpSpPr>
          <a:xfrm>
            <a:off x="2267744" y="0"/>
            <a:ext cx="4608512" cy="5143500"/>
            <a:chOff x="0" y="1347614"/>
            <a:chExt cx="9144000" cy="2448272"/>
          </a:xfrm>
          <a:solidFill>
            <a:srgbClr val="649941">
              <a:alpha val="85000"/>
            </a:srgbClr>
          </a:solidFill>
        </p:grpSpPr>
        <p:sp>
          <p:nvSpPr>
            <p:cNvPr id="6" name="Rectangle 5"/>
            <p:cNvSpPr/>
            <p:nvPr userDrawn="1"/>
          </p:nvSpPr>
          <p:spPr>
            <a:xfrm>
              <a:off x="0" y="1347614"/>
              <a:ext cx="9144000" cy="244827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286000" y="1347614"/>
              <a:ext cx="4572000" cy="2448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
        <p:nvSpPr>
          <p:cNvPr id="10" name="Text Placeholder 9"/>
          <p:cNvSpPr>
            <a:spLocks noGrp="1"/>
          </p:cNvSpPr>
          <p:nvPr>
            <p:ph type="body" sz="quarter" idx="10" hasCustomPrompt="1"/>
          </p:nvPr>
        </p:nvSpPr>
        <p:spPr>
          <a:xfrm>
            <a:off x="0" y="3363838"/>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93990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Layout">
    <p:spTree>
      <p:nvGrpSpPr>
        <p:cNvPr id="1" name=""/>
        <p:cNvGrpSpPr/>
        <p:nvPr/>
      </p:nvGrpSpPr>
      <p:grpSpPr>
        <a:xfrm>
          <a:off x="0" y="0"/>
          <a:ext cx="0" cy="0"/>
          <a:chOff x="0" y="0"/>
          <a:chExt cx="0" cy="0"/>
        </a:xfrm>
      </p:grpSpPr>
      <p:grpSp>
        <p:nvGrpSpPr>
          <p:cNvPr id="4" name="Group 3"/>
          <p:cNvGrpSpPr/>
          <p:nvPr userDrawn="1"/>
        </p:nvGrpSpPr>
        <p:grpSpPr>
          <a:xfrm>
            <a:off x="0" y="1347614"/>
            <a:ext cx="9144000" cy="2448272"/>
            <a:chOff x="0" y="1347614"/>
            <a:chExt cx="9144000" cy="2448272"/>
          </a:xfrm>
          <a:solidFill>
            <a:srgbClr val="649941">
              <a:alpha val="85000"/>
            </a:srgbClr>
          </a:solidFill>
        </p:grpSpPr>
        <p:sp>
          <p:nvSpPr>
            <p:cNvPr id="2" name="Rectangle 1"/>
            <p:cNvSpPr/>
            <p:nvPr userDrawn="1"/>
          </p:nvSpPr>
          <p:spPr>
            <a:xfrm>
              <a:off x="0" y="1347614"/>
              <a:ext cx="9144000" cy="244827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0" y="1923678"/>
              <a:ext cx="9144000" cy="1224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Text Placeholder 9"/>
          <p:cNvSpPr>
            <a:spLocks noGrp="1"/>
          </p:cNvSpPr>
          <p:nvPr>
            <p:ph type="body" sz="quarter" idx="10" hasCustomPrompt="1"/>
          </p:nvPr>
        </p:nvSpPr>
        <p:spPr>
          <a:xfrm>
            <a:off x="4263027" y="2155604"/>
            <a:ext cx="4880973"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63027" y="2629180"/>
            <a:ext cx="4880973"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338121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grpSp>
        <p:nvGrpSpPr>
          <p:cNvPr id="4" name="Group 3"/>
          <p:cNvGrpSpPr/>
          <p:nvPr userDrawn="1"/>
        </p:nvGrpSpPr>
        <p:grpSpPr>
          <a:xfrm>
            <a:off x="0" y="1347614"/>
            <a:ext cx="9144000" cy="2448272"/>
            <a:chOff x="0" y="1347614"/>
            <a:chExt cx="9144000" cy="2448272"/>
          </a:xfrm>
          <a:solidFill>
            <a:srgbClr val="649941">
              <a:alpha val="85000"/>
            </a:srgbClr>
          </a:solidFill>
        </p:grpSpPr>
        <p:sp>
          <p:nvSpPr>
            <p:cNvPr id="2" name="Rectangle 1"/>
            <p:cNvSpPr/>
            <p:nvPr userDrawn="1"/>
          </p:nvSpPr>
          <p:spPr>
            <a:xfrm>
              <a:off x="0" y="1347614"/>
              <a:ext cx="9144000" cy="244827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0" y="1923678"/>
              <a:ext cx="9144000" cy="1224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
        <p:nvSpPr>
          <p:cNvPr id="10" name="Text Placeholder 9"/>
          <p:cNvSpPr>
            <a:spLocks noGrp="1"/>
          </p:cNvSpPr>
          <p:nvPr>
            <p:ph type="body" sz="quarter" idx="10" hasCustomPrompt="1"/>
          </p:nvPr>
        </p:nvSpPr>
        <p:spPr>
          <a:xfrm>
            <a:off x="4263027" y="2155604"/>
            <a:ext cx="4880973"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63027" y="2629180"/>
            <a:ext cx="4880973"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Basic Layou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3" name="Group 2">
            <a:extLst>
              <a:ext uri="{FF2B5EF4-FFF2-40B4-BE49-F238E27FC236}">
                <a16:creationId xmlns:a16="http://schemas.microsoft.com/office/drawing/2014/main" id="{75A1F0C8-ADE8-49C0-9621-BADA30C5AA62}"/>
              </a:ext>
            </a:extLst>
          </p:cNvPr>
          <p:cNvGrpSpPr/>
          <p:nvPr userDrawn="1"/>
        </p:nvGrpSpPr>
        <p:grpSpPr>
          <a:xfrm>
            <a:off x="2366" y="5048249"/>
            <a:ext cx="9141634" cy="105933"/>
            <a:chOff x="2267744" y="4865360"/>
            <a:chExt cx="8064896" cy="154663"/>
          </a:xfrm>
        </p:grpSpPr>
        <p:sp>
          <p:nvSpPr>
            <p:cNvPr id="24" name="Rectangle 1">
              <a:extLst>
                <a:ext uri="{FF2B5EF4-FFF2-40B4-BE49-F238E27FC236}">
                  <a16:creationId xmlns:a16="http://schemas.microsoft.com/office/drawing/2014/main" id="{F8E22D68-A56D-46FD-BC42-93B4EAE80021}"/>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6">
              <a:extLst>
                <a:ext uri="{FF2B5EF4-FFF2-40B4-BE49-F238E27FC236}">
                  <a16:creationId xmlns:a16="http://schemas.microsoft.com/office/drawing/2014/main" id="{8D24A598-D874-4C08-BEA7-301F153CADDB}"/>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7">
              <a:extLst>
                <a:ext uri="{FF2B5EF4-FFF2-40B4-BE49-F238E27FC236}">
                  <a16:creationId xmlns:a16="http://schemas.microsoft.com/office/drawing/2014/main" id="{53A13DC6-0EDF-4A8E-8E4D-81768F1DF80B}"/>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8">
              <a:extLst>
                <a:ext uri="{FF2B5EF4-FFF2-40B4-BE49-F238E27FC236}">
                  <a16:creationId xmlns:a16="http://schemas.microsoft.com/office/drawing/2014/main" id="{F2E441BD-7BE9-4A75-9DB5-735EC46026C2}"/>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1">
              <a:extLst>
                <a:ext uri="{FF2B5EF4-FFF2-40B4-BE49-F238E27FC236}">
                  <a16:creationId xmlns:a16="http://schemas.microsoft.com/office/drawing/2014/main" id="{C0BF37B3-A371-4645-A8AB-6294FA0012B1}"/>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2">
              <a:extLst>
                <a:ext uri="{FF2B5EF4-FFF2-40B4-BE49-F238E27FC236}">
                  <a16:creationId xmlns:a16="http://schemas.microsoft.com/office/drawing/2014/main" id="{D1F581C4-49C2-4733-8878-B70E3BB3F716}"/>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13">
              <a:extLst>
                <a:ext uri="{FF2B5EF4-FFF2-40B4-BE49-F238E27FC236}">
                  <a16:creationId xmlns:a16="http://schemas.microsoft.com/office/drawing/2014/main" id="{0562264D-B2F2-4788-B47F-5919F0A03323}"/>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4">
              <a:extLst>
                <a:ext uri="{FF2B5EF4-FFF2-40B4-BE49-F238E27FC236}">
                  <a16:creationId xmlns:a16="http://schemas.microsoft.com/office/drawing/2014/main" id="{1D2413AA-E9C9-4063-A40F-31C3653DDF8F}"/>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5">
              <a:extLst>
                <a:ext uri="{FF2B5EF4-FFF2-40B4-BE49-F238E27FC236}">
                  <a16:creationId xmlns:a16="http://schemas.microsoft.com/office/drawing/2014/main" id="{98EE8A88-944E-4EAF-802A-76F8CA0050AD}"/>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16">
              <a:extLst>
                <a:ext uri="{FF2B5EF4-FFF2-40B4-BE49-F238E27FC236}">
                  <a16:creationId xmlns:a16="http://schemas.microsoft.com/office/drawing/2014/main" id="{0A2BE1D3-6B9D-4BA7-AAC7-928A6AA44D80}"/>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17">
              <a:extLst>
                <a:ext uri="{FF2B5EF4-FFF2-40B4-BE49-F238E27FC236}">
                  <a16:creationId xmlns:a16="http://schemas.microsoft.com/office/drawing/2014/main" id="{576E8FCF-68A2-4B49-93A1-8F3AE723DA83}"/>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18">
              <a:extLst>
                <a:ext uri="{FF2B5EF4-FFF2-40B4-BE49-F238E27FC236}">
                  <a16:creationId xmlns:a16="http://schemas.microsoft.com/office/drawing/2014/main" id="{E38FF078-492E-46D5-B6EE-4FF39A801B41}"/>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19">
              <a:extLst>
                <a:ext uri="{FF2B5EF4-FFF2-40B4-BE49-F238E27FC236}">
                  <a16:creationId xmlns:a16="http://schemas.microsoft.com/office/drawing/2014/main" id="{CE554615-93B8-4E75-BBD0-67603689B6A1}"/>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20">
              <a:extLst>
                <a:ext uri="{FF2B5EF4-FFF2-40B4-BE49-F238E27FC236}">
                  <a16:creationId xmlns:a16="http://schemas.microsoft.com/office/drawing/2014/main" id="{AC36994E-976C-4B08-8784-AAC20FDF60E3}"/>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21">
              <a:extLst>
                <a:ext uri="{FF2B5EF4-FFF2-40B4-BE49-F238E27FC236}">
                  <a16:creationId xmlns:a16="http://schemas.microsoft.com/office/drawing/2014/main" id="{7EEBE4CE-D8B6-495B-ACCE-C188E8DF4878}"/>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22">
              <a:extLst>
                <a:ext uri="{FF2B5EF4-FFF2-40B4-BE49-F238E27FC236}">
                  <a16:creationId xmlns:a16="http://schemas.microsoft.com/office/drawing/2014/main" id="{FD50BD70-C637-458B-8952-261DED7CC717}"/>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9909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pic>
        <p:nvPicPr>
          <p:cNvPr id="2052" name="Picture 4" descr="G:\002-KIMS BUSINESS\007-02-Googleslidesppt\02-GSppt-Contents-Kim\20170429\07-\item0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5536" y="1628162"/>
            <a:ext cx="2527764" cy="2527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3" name="Group 2">
            <a:extLst>
              <a:ext uri="{FF2B5EF4-FFF2-40B4-BE49-F238E27FC236}">
                <a16:creationId xmlns:a16="http://schemas.microsoft.com/office/drawing/2014/main" id="{75A1F0C8-ADE8-49C0-9621-BADA30C5AA62}"/>
              </a:ext>
            </a:extLst>
          </p:cNvPr>
          <p:cNvGrpSpPr/>
          <p:nvPr userDrawn="1"/>
        </p:nvGrpSpPr>
        <p:grpSpPr>
          <a:xfrm>
            <a:off x="2366" y="5048249"/>
            <a:ext cx="9141634" cy="105933"/>
            <a:chOff x="2267744" y="4865360"/>
            <a:chExt cx="8064896" cy="154663"/>
          </a:xfrm>
        </p:grpSpPr>
        <p:sp>
          <p:nvSpPr>
            <p:cNvPr id="24" name="Rectangle 1">
              <a:extLst>
                <a:ext uri="{FF2B5EF4-FFF2-40B4-BE49-F238E27FC236}">
                  <a16:creationId xmlns:a16="http://schemas.microsoft.com/office/drawing/2014/main" id="{F8E22D68-A56D-46FD-BC42-93B4EAE80021}"/>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6">
              <a:extLst>
                <a:ext uri="{FF2B5EF4-FFF2-40B4-BE49-F238E27FC236}">
                  <a16:creationId xmlns:a16="http://schemas.microsoft.com/office/drawing/2014/main" id="{8D24A598-D874-4C08-BEA7-301F153CADDB}"/>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7">
              <a:extLst>
                <a:ext uri="{FF2B5EF4-FFF2-40B4-BE49-F238E27FC236}">
                  <a16:creationId xmlns:a16="http://schemas.microsoft.com/office/drawing/2014/main" id="{53A13DC6-0EDF-4A8E-8E4D-81768F1DF80B}"/>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8">
              <a:extLst>
                <a:ext uri="{FF2B5EF4-FFF2-40B4-BE49-F238E27FC236}">
                  <a16:creationId xmlns:a16="http://schemas.microsoft.com/office/drawing/2014/main" id="{F2E441BD-7BE9-4A75-9DB5-735EC46026C2}"/>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1">
              <a:extLst>
                <a:ext uri="{FF2B5EF4-FFF2-40B4-BE49-F238E27FC236}">
                  <a16:creationId xmlns:a16="http://schemas.microsoft.com/office/drawing/2014/main" id="{C0BF37B3-A371-4645-A8AB-6294FA0012B1}"/>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2">
              <a:extLst>
                <a:ext uri="{FF2B5EF4-FFF2-40B4-BE49-F238E27FC236}">
                  <a16:creationId xmlns:a16="http://schemas.microsoft.com/office/drawing/2014/main" id="{D1F581C4-49C2-4733-8878-B70E3BB3F716}"/>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13">
              <a:extLst>
                <a:ext uri="{FF2B5EF4-FFF2-40B4-BE49-F238E27FC236}">
                  <a16:creationId xmlns:a16="http://schemas.microsoft.com/office/drawing/2014/main" id="{0562264D-B2F2-4788-B47F-5919F0A03323}"/>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4">
              <a:extLst>
                <a:ext uri="{FF2B5EF4-FFF2-40B4-BE49-F238E27FC236}">
                  <a16:creationId xmlns:a16="http://schemas.microsoft.com/office/drawing/2014/main" id="{1D2413AA-E9C9-4063-A40F-31C3653DDF8F}"/>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5">
              <a:extLst>
                <a:ext uri="{FF2B5EF4-FFF2-40B4-BE49-F238E27FC236}">
                  <a16:creationId xmlns:a16="http://schemas.microsoft.com/office/drawing/2014/main" id="{98EE8A88-944E-4EAF-802A-76F8CA0050AD}"/>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16">
              <a:extLst>
                <a:ext uri="{FF2B5EF4-FFF2-40B4-BE49-F238E27FC236}">
                  <a16:creationId xmlns:a16="http://schemas.microsoft.com/office/drawing/2014/main" id="{0A2BE1D3-6B9D-4BA7-AAC7-928A6AA44D80}"/>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17">
              <a:extLst>
                <a:ext uri="{FF2B5EF4-FFF2-40B4-BE49-F238E27FC236}">
                  <a16:creationId xmlns:a16="http://schemas.microsoft.com/office/drawing/2014/main" id="{576E8FCF-68A2-4B49-93A1-8F3AE723DA83}"/>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18">
              <a:extLst>
                <a:ext uri="{FF2B5EF4-FFF2-40B4-BE49-F238E27FC236}">
                  <a16:creationId xmlns:a16="http://schemas.microsoft.com/office/drawing/2014/main" id="{E38FF078-492E-46D5-B6EE-4FF39A801B41}"/>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19">
              <a:extLst>
                <a:ext uri="{FF2B5EF4-FFF2-40B4-BE49-F238E27FC236}">
                  <a16:creationId xmlns:a16="http://schemas.microsoft.com/office/drawing/2014/main" id="{CE554615-93B8-4E75-BBD0-67603689B6A1}"/>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20">
              <a:extLst>
                <a:ext uri="{FF2B5EF4-FFF2-40B4-BE49-F238E27FC236}">
                  <a16:creationId xmlns:a16="http://schemas.microsoft.com/office/drawing/2014/main" id="{AC36994E-976C-4B08-8784-AAC20FDF60E3}"/>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21">
              <a:extLst>
                <a:ext uri="{FF2B5EF4-FFF2-40B4-BE49-F238E27FC236}">
                  <a16:creationId xmlns:a16="http://schemas.microsoft.com/office/drawing/2014/main" id="{7EEBE4CE-D8B6-495B-ACCE-C188E8DF4878}"/>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22">
              <a:extLst>
                <a:ext uri="{FF2B5EF4-FFF2-40B4-BE49-F238E27FC236}">
                  <a16:creationId xmlns:a16="http://schemas.microsoft.com/office/drawing/2014/main" id="{FD50BD70-C637-458B-8952-261DED7CC717}"/>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2132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gradFill>
          <a:gsLst>
            <a:gs pos="0">
              <a:schemeClr val="bg1"/>
            </a:gs>
            <a:gs pos="100000">
              <a:schemeClr val="accent1">
                <a:tint val="23500"/>
                <a:satMod val="160000"/>
                <a:alpha val="0"/>
              </a:schemeClr>
            </a:gs>
          </a:gsLst>
          <a:lin ang="5400000" scaled="0"/>
        </a:gra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2498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Rectangle 22"/>
          <p:cNvSpPr/>
          <p:nvPr userDrawn="1"/>
        </p:nvSpPr>
        <p:spPr>
          <a:xfrm>
            <a:off x="107504" y="123478"/>
            <a:ext cx="8928992" cy="489654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195486"/>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71550"/>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51170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107504" y="1131590"/>
            <a:ext cx="8928992" cy="388843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504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4" name="Picture Placeholder 2"/>
          <p:cNvSpPr>
            <a:spLocks noGrp="1"/>
          </p:cNvSpPr>
          <p:nvPr>
            <p:ph type="pic" idx="1" hasCustomPrompt="1"/>
          </p:nvPr>
        </p:nvSpPr>
        <p:spPr>
          <a:xfrm>
            <a:off x="683568" y="1335357"/>
            <a:ext cx="1296144" cy="1011595"/>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5" name="Picture Placeholder 2"/>
          <p:cNvSpPr>
            <a:spLocks noGrp="1"/>
          </p:cNvSpPr>
          <p:nvPr>
            <p:ph type="pic" idx="12" hasCustomPrompt="1"/>
          </p:nvPr>
        </p:nvSpPr>
        <p:spPr>
          <a:xfrm>
            <a:off x="683568" y="2527876"/>
            <a:ext cx="1296144" cy="1011595"/>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6" name="Picture Placeholder 2"/>
          <p:cNvSpPr>
            <a:spLocks noGrp="1"/>
          </p:cNvSpPr>
          <p:nvPr>
            <p:ph type="pic" idx="13" hasCustomPrompt="1"/>
          </p:nvPr>
        </p:nvSpPr>
        <p:spPr>
          <a:xfrm>
            <a:off x="683568" y="3720395"/>
            <a:ext cx="1296144" cy="1011595"/>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7" name="Rectangle 26"/>
          <p:cNvSpPr/>
          <p:nvPr userDrawn="1"/>
        </p:nvSpPr>
        <p:spPr>
          <a:xfrm>
            <a:off x="2166260" y="1335357"/>
            <a:ext cx="6977740" cy="1011600"/>
          </a:xfrm>
          <a:prstGeom prst="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userDrawn="1"/>
        </p:nvSpPr>
        <p:spPr>
          <a:xfrm>
            <a:off x="2166260" y="2527876"/>
            <a:ext cx="6977740" cy="1011600"/>
          </a:xfrm>
          <a:prstGeom prst="rect">
            <a:avLst/>
          </a:prstGeom>
          <a:solidFill>
            <a:schemeClr val="accent2">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userDrawn="1"/>
        </p:nvSpPr>
        <p:spPr>
          <a:xfrm>
            <a:off x="2166260" y="3720395"/>
            <a:ext cx="6977740" cy="1011600"/>
          </a:xfrm>
          <a:prstGeom prst="rect">
            <a:avLst/>
          </a:prstGeom>
          <a:solidFill>
            <a:schemeClr val="accent3">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9"/>
          <p:cNvSpPr/>
          <p:nvPr userDrawn="1"/>
        </p:nvSpPr>
        <p:spPr>
          <a:xfrm>
            <a:off x="0" y="1335357"/>
            <a:ext cx="511906" cy="101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30"/>
          <p:cNvSpPr/>
          <p:nvPr userDrawn="1"/>
        </p:nvSpPr>
        <p:spPr>
          <a:xfrm>
            <a:off x="0" y="2527876"/>
            <a:ext cx="511906" cy="101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ectangle 31"/>
          <p:cNvSpPr/>
          <p:nvPr userDrawn="1"/>
        </p:nvSpPr>
        <p:spPr>
          <a:xfrm>
            <a:off x="0" y="3720395"/>
            <a:ext cx="511906" cy="1011600"/>
          </a:xfrm>
          <a:prstGeom prst="rect">
            <a:avLst/>
          </a:prstGeom>
          <a:solidFill>
            <a:schemeClr val="accent3">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Group 2">
            <a:extLst>
              <a:ext uri="{FF2B5EF4-FFF2-40B4-BE49-F238E27FC236}">
                <a16:creationId xmlns:a16="http://schemas.microsoft.com/office/drawing/2014/main" id="{6E3CB9E0-2383-4255-9EF1-8268A614EEEE}"/>
              </a:ext>
            </a:extLst>
          </p:cNvPr>
          <p:cNvGrpSpPr/>
          <p:nvPr userDrawn="1"/>
        </p:nvGrpSpPr>
        <p:grpSpPr>
          <a:xfrm>
            <a:off x="2366" y="5048249"/>
            <a:ext cx="9141634" cy="105933"/>
            <a:chOff x="2267744" y="4865360"/>
            <a:chExt cx="8064896" cy="154663"/>
          </a:xfrm>
        </p:grpSpPr>
        <p:sp>
          <p:nvSpPr>
            <p:cNvPr id="34" name="Rectangle 1">
              <a:extLst>
                <a:ext uri="{FF2B5EF4-FFF2-40B4-BE49-F238E27FC236}">
                  <a16:creationId xmlns:a16="http://schemas.microsoft.com/office/drawing/2014/main" id="{4B0CF6BD-3392-4544-A141-29F47B1CE57E}"/>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6">
              <a:extLst>
                <a:ext uri="{FF2B5EF4-FFF2-40B4-BE49-F238E27FC236}">
                  <a16:creationId xmlns:a16="http://schemas.microsoft.com/office/drawing/2014/main" id="{622324D8-4779-4A27-9B32-A15B60CA1E3F}"/>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7">
              <a:extLst>
                <a:ext uri="{FF2B5EF4-FFF2-40B4-BE49-F238E27FC236}">
                  <a16:creationId xmlns:a16="http://schemas.microsoft.com/office/drawing/2014/main" id="{70D2B963-189F-4326-8718-BF324BCA16CC}"/>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8">
              <a:extLst>
                <a:ext uri="{FF2B5EF4-FFF2-40B4-BE49-F238E27FC236}">
                  <a16:creationId xmlns:a16="http://schemas.microsoft.com/office/drawing/2014/main" id="{7759F427-4CFF-402D-BAC9-E6272942E259}"/>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11">
              <a:extLst>
                <a:ext uri="{FF2B5EF4-FFF2-40B4-BE49-F238E27FC236}">
                  <a16:creationId xmlns:a16="http://schemas.microsoft.com/office/drawing/2014/main" id="{21B2D139-E4A6-4AA1-9E91-EB0C320C9588}"/>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12">
              <a:extLst>
                <a:ext uri="{FF2B5EF4-FFF2-40B4-BE49-F238E27FC236}">
                  <a16:creationId xmlns:a16="http://schemas.microsoft.com/office/drawing/2014/main" id="{E22D69FE-AEE2-458A-BB65-4421D40B3C1E}"/>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13">
              <a:extLst>
                <a:ext uri="{FF2B5EF4-FFF2-40B4-BE49-F238E27FC236}">
                  <a16:creationId xmlns:a16="http://schemas.microsoft.com/office/drawing/2014/main" id="{3E9B7D25-0B74-47AD-A341-CC17CE7D3CF2}"/>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14">
              <a:extLst>
                <a:ext uri="{FF2B5EF4-FFF2-40B4-BE49-F238E27FC236}">
                  <a16:creationId xmlns:a16="http://schemas.microsoft.com/office/drawing/2014/main" id="{18243A91-A937-4727-AA0C-64F7155E171A}"/>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15">
              <a:extLst>
                <a:ext uri="{FF2B5EF4-FFF2-40B4-BE49-F238E27FC236}">
                  <a16:creationId xmlns:a16="http://schemas.microsoft.com/office/drawing/2014/main" id="{DB98DEF8-FADC-4903-9196-0628B7FF4D70}"/>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16">
              <a:extLst>
                <a:ext uri="{FF2B5EF4-FFF2-40B4-BE49-F238E27FC236}">
                  <a16:creationId xmlns:a16="http://schemas.microsoft.com/office/drawing/2014/main" id="{476076CE-F29A-4765-BAB5-55EF8812AA28}"/>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17">
              <a:extLst>
                <a:ext uri="{FF2B5EF4-FFF2-40B4-BE49-F238E27FC236}">
                  <a16:creationId xmlns:a16="http://schemas.microsoft.com/office/drawing/2014/main" id="{7564AFBA-D0EF-48DA-A6B6-20BBAB6A51EF}"/>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18">
              <a:extLst>
                <a:ext uri="{FF2B5EF4-FFF2-40B4-BE49-F238E27FC236}">
                  <a16:creationId xmlns:a16="http://schemas.microsoft.com/office/drawing/2014/main" id="{95C98BE3-6F7D-4D6D-A2E6-A7DCB674C51A}"/>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19">
              <a:extLst>
                <a:ext uri="{FF2B5EF4-FFF2-40B4-BE49-F238E27FC236}">
                  <a16:creationId xmlns:a16="http://schemas.microsoft.com/office/drawing/2014/main" id="{9654DC83-FBA6-4C1B-8A2E-CCDCC688FEE7}"/>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20">
              <a:extLst>
                <a:ext uri="{FF2B5EF4-FFF2-40B4-BE49-F238E27FC236}">
                  <a16:creationId xmlns:a16="http://schemas.microsoft.com/office/drawing/2014/main" id="{09B23FBB-894F-4244-A484-4FA3442C3C2D}"/>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21">
              <a:extLst>
                <a:ext uri="{FF2B5EF4-FFF2-40B4-BE49-F238E27FC236}">
                  <a16:creationId xmlns:a16="http://schemas.microsoft.com/office/drawing/2014/main" id="{04F25DA4-74DC-4F1B-9ACF-4FA301DEEDD5}"/>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22">
              <a:extLst>
                <a:ext uri="{FF2B5EF4-FFF2-40B4-BE49-F238E27FC236}">
                  <a16:creationId xmlns:a16="http://schemas.microsoft.com/office/drawing/2014/main" id="{47C35BF7-5E1C-4341-8835-40B8D75CE509}"/>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4" r:id="rId2"/>
    <p:sldLayoutId id="2147483671" r:id="rId3"/>
    <p:sldLayoutId id="2147483661" r:id="rId4"/>
    <p:sldLayoutId id="2147483660" r:id="rId5"/>
    <p:sldLayoutId id="2147483655" r:id="rId6"/>
    <p:sldLayoutId id="2147483662" r:id="rId7"/>
    <p:sldLayoutId id="2147483663" r:id="rId8"/>
    <p:sldLayoutId id="2147483673" r:id="rId9"/>
    <p:sldLayoutId id="2147483665" r:id="rId10"/>
    <p:sldLayoutId id="2147483666" r:id="rId11"/>
    <p:sldLayoutId id="2147483667" r:id="rId12"/>
    <p:sldLayoutId id="2147483672" r:id="rId13"/>
    <p:sldLayoutId id="2147483668" r:id="rId14"/>
    <p:sldLayoutId id="2147483669" r:id="rId15"/>
    <p:sldLayoutId id="2147483656" r:id="rId16"/>
    <p:sldLayoutId id="2147483677"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6482" y="96611"/>
            <a:ext cx="8921070" cy="576063"/>
          </a:xfrm>
        </p:spPr>
        <p:txBody>
          <a:bodyPr/>
          <a:lstStyle/>
          <a:p>
            <a:r>
              <a:rPr lang="ru-RU" sz="2800" b="1" i="1" dirty="0" smtClean="0">
                <a:ln w="12700">
                  <a:solidFill>
                    <a:schemeClr val="accent1">
                      <a:lumMod val="50000"/>
                    </a:schemeClr>
                  </a:solidFill>
                  <a:prstDash val="solid"/>
                </a:ln>
                <a:solidFill>
                  <a:schemeClr val="accent6">
                    <a:lumMod val="20000"/>
                    <a:lumOff val="80000"/>
                  </a:schemeClr>
                </a:solidFill>
                <a:effectLst>
                  <a:outerShdw dist="38100" dir="2640000" algn="bl" rotWithShape="0">
                    <a:schemeClr val="tx2">
                      <a:lumMod val="75000"/>
                    </a:schemeClr>
                  </a:outerShdw>
                </a:effectLst>
              </a:rPr>
              <a:t>"</a:t>
            </a:r>
            <a:r>
              <a:rPr lang="ru-RU" sz="2700" b="1" i="1" dirty="0" smtClean="0">
                <a:ln w="12700">
                  <a:solidFill>
                    <a:schemeClr val="accent1">
                      <a:lumMod val="50000"/>
                    </a:schemeClr>
                  </a:solidFill>
                  <a:prstDash val="solid"/>
                </a:ln>
                <a:solidFill>
                  <a:schemeClr val="accent6">
                    <a:lumMod val="20000"/>
                    <a:lumOff val="80000"/>
                  </a:schemeClr>
                </a:solidFill>
                <a:effectLst>
                  <a:outerShdw dist="38100" dir="2640000" algn="bl" rotWithShape="0">
                    <a:schemeClr val="tx2">
                      <a:lumMod val="75000"/>
                    </a:schemeClr>
                  </a:outerShdw>
                </a:effectLst>
              </a:rPr>
              <a:t>Міжнародні регіональні економічні об'єднання.    </a:t>
            </a:r>
            <a:r>
              <a:rPr lang="en-US" sz="2700" b="1" i="1" dirty="0" smtClean="0">
                <a:ln w="12700">
                  <a:solidFill>
                    <a:schemeClr val="accent1">
                      <a:lumMod val="50000"/>
                    </a:schemeClr>
                  </a:solidFill>
                  <a:prstDash val="solid"/>
                </a:ln>
                <a:solidFill>
                  <a:schemeClr val="accent6">
                    <a:lumMod val="20000"/>
                    <a:lumOff val="80000"/>
                  </a:schemeClr>
                </a:solidFill>
                <a:effectLst>
                  <a:outerShdw dist="38100" dir="2640000" algn="bl" rotWithShape="0">
                    <a:schemeClr val="tx2">
                      <a:lumMod val="75000"/>
                    </a:schemeClr>
                  </a:outerShdw>
                </a:effectLst>
              </a:rPr>
              <a:t> </a:t>
            </a:r>
            <a:r>
              <a:rPr lang="ru-RU" sz="2700" b="1" i="1" dirty="0" smtClean="0">
                <a:ln w="12700">
                  <a:solidFill>
                    <a:schemeClr val="accent1">
                      <a:lumMod val="50000"/>
                    </a:schemeClr>
                  </a:solidFill>
                  <a:prstDash val="solid"/>
                </a:ln>
                <a:solidFill>
                  <a:schemeClr val="accent6">
                    <a:lumMod val="20000"/>
                    <a:lumOff val="80000"/>
                  </a:schemeClr>
                </a:solidFill>
                <a:effectLst>
                  <a:outerShdw dist="38100" dir="2640000" algn="bl" rotWithShape="0">
                    <a:schemeClr val="tx2">
                      <a:lumMod val="75000"/>
                    </a:schemeClr>
                  </a:outerShdw>
                </a:effectLst>
              </a:rPr>
              <a:t>Регіональні торговельні угоди“</a:t>
            </a:r>
            <a:r>
              <a:rPr lang="uk-UA" sz="2700" b="1" i="1" dirty="0" smtClean="0">
                <a:ln w="12700">
                  <a:solidFill>
                    <a:schemeClr val="accent1">
                      <a:lumMod val="50000"/>
                    </a:schemeClr>
                  </a:solidFill>
                  <a:prstDash val="solid"/>
                </a:ln>
                <a:solidFill>
                  <a:schemeClr val="accent6">
                    <a:lumMod val="20000"/>
                    <a:lumOff val="80000"/>
                  </a:schemeClr>
                </a:solidFill>
                <a:effectLst>
                  <a:outerShdw dist="38100" dir="2640000" algn="bl" rotWithShape="0">
                    <a:schemeClr val="tx2">
                      <a:lumMod val="75000"/>
                    </a:schemeClr>
                  </a:outerShdw>
                </a:effectLst>
              </a:rPr>
              <a:t>.</a:t>
            </a:r>
            <a:endParaRPr lang="ko-KR" altLang="en-US" sz="2700" b="1" dirty="0">
              <a:ln w="12700">
                <a:solidFill>
                  <a:schemeClr val="accent1">
                    <a:lumMod val="50000"/>
                  </a:schemeClr>
                </a:solidFill>
                <a:prstDash val="solid"/>
              </a:ln>
              <a:solidFill>
                <a:schemeClr val="accent6">
                  <a:lumMod val="20000"/>
                  <a:lumOff val="80000"/>
                </a:schemeClr>
              </a:solidFill>
              <a:effectLst>
                <a:outerShdw dist="38100" dir="2640000" algn="bl" rotWithShape="0">
                  <a:schemeClr val="tx2">
                    <a:lumMod val="75000"/>
                  </a:schemeClr>
                </a:outerShdw>
              </a:effectLst>
            </a:endParaRPr>
          </a:p>
        </p:txBody>
      </p:sp>
      <p:grpSp>
        <p:nvGrpSpPr>
          <p:cNvPr id="5" name="그룹 315">
            <a:extLst>
              <a:ext uri="{FF2B5EF4-FFF2-40B4-BE49-F238E27FC236}">
                <a16:creationId xmlns:a16="http://schemas.microsoft.com/office/drawing/2014/main" id="{6937C4F8-533A-4E51-A4C0-509EE14035BC}"/>
              </a:ext>
            </a:extLst>
          </p:cNvPr>
          <p:cNvGrpSpPr/>
          <p:nvPr/>
        </p:nvGrpSpPr>
        <p:grpSpPr>
          <a:xfrm>
            <a:off x="1115616" y="1192335"/>
            <a:ext cx="7488832" cy="3827687"/>
            <a:chOff x="635000" y="1382713"/>
            <a:chExt cx="7869238" cy="4572000"/>
          </a:xfrm>
          <a:solidFill>
            <a:schemeClr val="bg1"/>
          </a:solidFill>
        </p:grpSpPr>
        <p:sp>
          <p:nvSpPr>
            <p:cNvPr id="6" name="Freeform 8">
              <a:extLst>
                <a:ext uri="{FF2B5EF4-FFF2-40B4-BE49-F238E27FC236}">
                  <a16:creationId xmlns:a16="http://schemas.microsoft.com/office/drawing/2014/main" id="{34B83E7E-0E89-4CC8-9137-066F8F452376}"/>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 name="Freeform 9">
              <a:extLst>
                <a:ext uri="{FF2B5EF4-FFF2-40B4-BE49-F238E27FC236}">
                  <a16:creationId xmlns:a16="http://schemas.microsoft.com/office/drawing/2014/main" id="{764D2098-AC1D-4964-B491-6651980C4741}"/>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 name="Freeform 10">
              <a:extLst>
                <a:ext uri="{FF2B5EF4-FFF2-40B4-BE49-F238E27FC236}">
                  <a16:creationId xmlns:a16="http://schemas.microsoft.com/office/drawing/2014/main" id="{E50827A2-A057-460E-864B-86A83328F720}"/>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 name="Freeform 11">
              <a:extLst>
                <a:ext uri="{FF2B5EF4-FFF2-40B4-BE49-F238E27FC236}">
                  <a16:creationId xmlns:a16="http://schemas.microsoft.com/office/drawing/2014/main" id="{C6F2254E-530C-4801-B2BA-CA2A5861EF5D}"/>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11" name="TextBox 10"/>
          <p:cNvSpPr txBox="1"/>
          <p:nvPr/>
        </p:nvSpPr>
        <p:spPr>
          <a:xfrm>
            <a:off x="179512" y="4121099"/>
            <a:ext cx="2783676" cy="1138773"/>
          </a:xfrm>
          <a:prstGeom prst="rect">
            <a:avLst/>
          </a:prstGeom>
          <a:noFill/>
        </p:spPr>
        <p:txBody>
          <a:bodyPr wrap="square" rtlCol="0">
            <a:spAutoFit/>
          </a:bodyPr>
          <a:lstStyle/>
          <a:p>
            <a:r>
              <a:rPr lang="ru-RU" sz="1600" b="1" dirty="0">
                <a:ln w="12700">
                  <a:solidFill>
                    <a:schemeClr val="accent5">
                      <a:lumMod val="50000"/>
                    </a:schemeClr>
                  </a:solidFill>
                  <a:prstDash val="solid"/>
                </a:ln>
                <a:solidFill>
                  <a:schemeClr val="bg1"/>
                </a:solidFill>
                <a:effectLst>
                  <a:outerShdw dist="38100" dir="2640000" algn="bl" rotWithShape="0">
                    <a:schemeClr val="tx2">
                      <a:lumMod val="75000"/>
                    </a:schemeClr>
                  </a:outerShdw>
                </a:effectLst>
                <a:latin typeface="Comic Sans MS" panose="030F0702030302020204" pitchFamily="66" charset="0"/>
              </a:rPr>
              <a:t>Роботу виконав</a:t>
            </a:r>
          </a:p>
          <a:p>
            <a:r>
              <a:rPr lang="ru-RU" sz="1600" b="1" dirty="0">
                <a:ln w="12700">
                  <a:solidFill>
                    <a:schemeClr val="accent5">
                      <a:lumMod val="50000"/>
                    </a:schemeClr>
                  </a:solidFill>
                  <a:prstDash val="solid"/>
                </a:ln>
                <a:solidFill>
                  <a:schemeClr val="bg1"/>
                </a:solidFill>
                <a:effectLst>
                  <a:outerShdw dist="38100" dir="2640000" algn="bl" rotWithShape="0">
                    <a:schemeClr val="tx2">
                      <a:lumMod val="75000"/>
                    </a:schemeClr>
                  </a:outerShdw>
                </a:effectLst>
                <a:latin typeface="Comic Sans MS" panose="030F0702030302020204" pitchFamily="66" charset="0"/>
              </a:rPr>
              <a:t>Студент групи РК-202</a:t>
            </a:r>
          </a:p>
          <a:p>
            <a:r>
              <a:rPr lang="ru-RU" sz="1600" b="1" dirty="0">
                <a:ln w="12700">
                  <a:solidFill>
                    <a:schemeClr val="accent5">
                      <a:lumMod val="50000"/>
                    </a:schemeClr>
                  </a:solidFill>
                  <a:prstDash val="solid"/>
                </a:ln>
                <a:solidFill>
                  <a:schemeClr val="bg1"/>
                </a:solidFill>
                <a:effectLst>
                  <a:outerShdw dist="38100" dir="2640000" algn="bl" rotWithShape="0">
                    <a:schemeClr val="tx2">
                      <a:lumMod val="75000"/>
                    </a:schemeClr>
                  </a:outerShdw>
                </a:effectLst>
                <a:latin typeface="Comic Sans MS" panose="030F0702030302020204" pitchFamily="66" charset="0"/>
              </a:rPr>
              <a:t>Неверковський М.</a:t>
            </a:r>
          </a:p>
          <a:p>
            <a:endParaRPr lang="ru-RU" b="1" dirty="0">
              <a:ln w="12700">
                <a:solidFill>
                  <a:schemeClr val="accent5">
                    <a:lumMod val="50000"/>
                  </a:schemeClr>
                </a:solidFill>
                <a:prstDash val="solid"/>
              </a:ln>
              <a:solidFill>
                <a:schemeClr val="bg1"/>
              </a:solidFill>
              <a:effectLst>
                <a:outerShdw dist="38100" dir="2640000" algn="bl" rotWithShape="0">
                  <a:schemeClr val="tx2">
                    <a:lumMod val="75000"/>
                  </a:schemeClr>
                </a:outerShdw>
              </a:effectLst>
            </a:endParaRPr>
          </a:p>
        </p:txBody>
      </p:sp>
      <p:sp>
        <p:nvSpPr>
          <p:cNvPr id="4" name="TextBox 3"/>
          <p:cNvSpPr txBox="1"/>
          <p:nvPr/>
        </p:nvSpPr>
        <p:spPr>
          <a:xfrm>
            <a:off x="0" y="823003"/>
            <a:ext cx="9397552" cy="369332"/>
          </a:xfrm>
          <a:prstGeom prst="rect">
            <a:avLst/>
          </a:prstGeom>
          <a:noFill/>
        </p:spPr>
        <p:txBody>
          <a:bodyPr wrap="square" rtlCol="0">
            <a:spAutoFit/>
          </a:bodyPr>
          <a:lstStyle/>
          <a:p>
            <a:r>
              <a:rPr lang="uk-UA" b="1" dirty="0" smtClean="0">
                <a:ln w="12700">
                  <a:solidFill>
                    <a:schemeClr val="accent3">
                      <a:lumMod val="50000"/>
                    </a:schemeClr>
                  </a:solidFill>
                  <a:prstDash val="solid"/>
                </a:ln>
                <a:solidFill>
                  <a:schemeClr val="accent6">
                    <a:lumMod val="20000"/>
                    <a:lumOff val="80000"/>
                  </a:schemeClr>
                </a:solidFill>
                <a:effectLst>
                  <a:innerShdw blurRad="177800">
                    <a:schemeClr val="accent3">
                      <a:lumMod val="50000"/>
                    </a:schemeClr>
                  </a:innerShdw>
                </a:effectLst>
              </a:rPr>
              <a:t>Євразійський економічний союз (ЄАЕС) </a:t>
            </a:r>
            <a:r>
              <a:rPr lang="ru-RU" b="1" dirty="0">
                <a:ln w="12700">
                  <a:solidFill>
                    <a:schemeClr val="accent3">
                      <a:lumMod val="50000"/>
                    </a:schemeClr>
                  </a:solidFill>
                  <a:prstDash val="solid"/>
                </a:ln>
                <a:solidFill>
                  <a:schemeClr val="accent6">
                    <a:lumMod val="20000"/>
                    <a:lumOff val="80000"/>
                  </a:schemeClr>
                </a:solidFill>
                <a:effectLst>
                  <a:innerShdw blurRad="177800">
                    <a:schemeClr val="accent3">
                      <a:lumMod val="50000"/>
                    </a:schemeClr>
                  </a:innerShdw>
                </a:effectLst>
              </a:rPr>
              <a:t>та його торговельні зв'язки з Україною</a:t>
            </a:r>
          </a:p>
        </p:txBody>
      </p:sp>
    </p:spTree>
    <p:extLst>
      <p:ext uri="{BB962C8B-B14F-4D97-AF65-F5344CB8AC3E}">
        <p14:creationId xmlns:p14="http://schemas.microsoft.com/office/powerpoint/2010/main" val="6145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43176" y="123478"/>
            <a:ext cx="8900824" cy="504056"/>
          </a:xfrm>
        </p:spPr>
        <p:txBody>
          <a:bodyPr/>
          <a:lstStyle/>
          <a:p>
            <a:r>
              <a:rPr lang="ru-RU" sz="20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Аналіз </a:t>
            </a:r>
            <a:r>
              <a:rPr lang="ru-RU" sz="2000" b="1" i="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торговельних потоків (експорту та імпорту) між країнами РТУ </a:t>
            </a:r>
            <a:r>
              <a:rPr lang="ru-RU" sz="20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стосовно загальгого обсягу торгівлі РТУ з Україною</a:t>
            </a:r>
            <a:endParaRPr lang="ru-RU" sz="20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graphicFrame>
        <p:nvGraphicFramePr>
          <p:cNvPr id="8" name="Таблица 7"/>
          <p:cNvGraphicFramePr>
            <a:graphicFrameLocks noGrp="1"/>
          </p:cNvGraphicFramePr>
          <p:nvPr>
            <p:extLst>
              <p:ext uri="{D42A27DB-BD31-4B8C-83A1-F6EECF244321}">
                <p14:modId xmlns:p14="http://schemas.microsoft.com/office/powerpoint/2010/main" val="2325236692"/>
              </p:ext>
            </p:extLst>
          </p:nvPr>
        </p:nvGraphicFramePr>
        <p:xfrm>
          <a:off x="243176" y="697736"/>
          <a:ext cx="4320480" cy="1756121"/>
        </p:xfrm>
        <a:graphic>
          <a:graphicData uri="http://schemas.openxmlformats.org/drawingml/2006/table">
            <a:tbl>
              <a:tblPr/>
              <a:tblGrid>
                <a:gridCol w="504056">
                  <a:extLst>
                    <a:ext uri="{9D8B030D-6E8A-4147-A177-3AD203B41FA5}">
                      <a16:colId xmlns:a16="http://schemas.microsoft.com/office/drawing/2014/main" val="2743874768"/>
                    </a:ext>
                  </a:extLst>
                </a:gridCol>
                <a:gridCol w="648072">
                  <a:extLst>
                    <a:ext uri="{9D8B030D-6E8A-4147-A177-3AD203B41FA5}">
                      <a16:colId xmlns:a16="http://schemas.microsoft.com/office/drawing/2014/main" val="4257370060"/>
                    </a:ext>
                  </a:extLst>
                </a:gridCol>
                <a:gridCol w="576064">
                  <a:extLst>
                    <a:ext uri="{9D8B030D-6E8A-4147-A177-3AD203B41FA5}">
                      <a16:colId xmlns:a16="http://schemas.microsoft.com/office/drawing/2014/main" val="698155399"/>
                    </a:ext>
                  </a:extLst>
                </a:gridCol>
                <a:gridCol w="648072">
                  <a:extLst>
                    <a:ext uri="{9D8B030D-6E8A-4147-A177-3AD203B41FA5}">
                      <a16:colId xmlns:a16="http://schemas.microsoft.com/office/drawing/2014/main" val="3230512050"/>
                    </a:ext>
                  </a:extLst>
                </a:gridCol>
                <a:gridCol w="1080120">
                  <a:extLst>
                    <a:ext uri="{9D8B030D-6E8A-4147-A177-3AD203B41FA5}">
                      <a16:colId xmlns:a16="http://schemas.microsoft.com/office/drawing/2014/main" val="1226481697"/>
                    </a:ext>
                  </a:extLst>
                </a:gridCol>
                <a:gridCol w="864096">
                  <a:extLst>
                    <a:ext uri="{9D8B030D-6E8A-4147-A177-3AD203B41FA5}">
                      <a16:colId xmlns:a16="http://schemas.microsoft.com/office/drawing/2014/main" val="1194681614"/>
                    </a:ext>
                  </a:extLst>
                </a:gridCol>
              </a:tblGrid>
              <a:tr h="264833">
                <a:tc>
                  <a:txBody>
                    <a:bodyPr/>
                    <a:lstStyle/>
                    <a:p>
                      <a:pPr algn="l" fontAlgn="ctr"/>
                      <a:r>
                        <a:rPr lang="en-US" sz="900" b="1" i="0" u="none" strike="noStrike" dirty="0">
                          <a:solidFill>
                            <a:srgbClr val="333333"/>
                          </a:solidFill>
                          <a:effectLst/>
                          <a:latin typeface="Arial" panose="020B0604020202020204" pitchFamily="34" charset="0"/>
                        </a:rPr>
                        <a:t>Period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333333"/>
                          </a:solidFill>
                          <a:effectLst/>
                          <a:latin typeface="Arial" panose="020B0604020202020204" pitchFamily="34" charset="0"/>
                        </a:rPr>
                        <a:t>Trade Flow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333333"/>
                          </a:solidFill>
                          <a:effectLst/>
                          <a:latin typeface="Arial" panose="020B0604020202020204" pitchFamily="34" charset="0"/>
                        </a:rPr>
                        <a:t>Reporter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333333"/>
                          </a:solidFill>
                          <a:effectLst/>
                          <a:latin typeface="Arial" panose="020B0604020202020204" pitchFamily="34" charset="0"/>
                        </a:rPr>
                        <a:t>Partner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333333"/>
                          </a:solidFill>
                          <a:effectLst/>
                          <a:latin typeface="Arial" panose="020B0604020202020204" pitchFamily="34" charset="0"/>
                        </a:rPr>
                        <a:t>Trade Value (US$)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900" b="1" i="0" u="none" strike="noStrike" dirty="0">
                          <a:solidFill>
                            <a:srgbClr val="333333"/>
                          </a:solidFill>
                          <a:effectLst/>
                          <a:latin typeface="Arial" panose="020B0604020202020204" pitchFamily="34" charset="0"/>
                        </a:rPr>
                        <a:t>Питома вага,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16582815"/>
                  </a:ext>
                </a:extLst>
              </a:tr>
              <a:tr h="16552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Export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Росія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3 652 428 495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66,43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38932053"/>
                  </a:ext>
                </a:extLst>
              </a:tr>
              <a:tr h="16552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Export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Білорусь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1 304 196 400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23,72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97160652"/>
                  </a:ext>
                </a:extLst>
              </a:tr>
              <a:tr h="25457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Export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Казахстан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376 507 679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6,85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740834"/>
                  </a:ext>
                </a:extLst>
              </a:tr>
              <a:tr h="25457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Export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Киргизстан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28 605 728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0,52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29703818"/>
                  </a:ext>
                </a:extLst>
              </a:tr>
              <a:tr h="16552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Export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Вірменія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136 697 131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2,49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39853355"/>
                  </a:ext>
                </a:extLst>
              </a:tr>
              <a:tr h="466576">
                <a:tc>
                  <a:txBody>
                    <a:bodyPr/>
                    <a:lstStyle/>
                    <a:p>
                      <a:pPr algn="l" fontAlgn="b"/>
                      <a:r>
                        <a:rPr lang="ru-RU" sz="9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ru-RU"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ru-RU"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ru-RU" sz="900" b="0" i="0" u="none" strike="noStrike" dirty="0">
                          <a:solidFill>
                            <a:srgbClr val="333333"/>
                          </a:solidFill>
                          <a:effectLst/>
                          <a:latin typeface="Arial" panose="020B0604020202020204" pitchFamily="34" charset="0"/>
                        </a:rPr>
                        <a:t>Обсяг експорту країни 1 в РТУ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ctr" fontAlgn="ctr"/>
                      <a:r>
                        <a:rPr lang="ru-RU" sz="900" b="0" i="0" u="none" strike="noStrike" dirty="0">
                          <a:solidFill>
                            <a:srgbClr val="000000"/>
                          </a:solidFill>
                          <a:effectLst/>
                          <a:latin typeface="Calibri" panose="020F0502020204030204" pitchFamily="34" charset="0"/>
                        </a:rPr>
                        <a:t>5 498 435 433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ru-RU" sz="9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2132967"/>
                  </a:ext>
                </a:extLst>
              </a:tr>
            </a:tbl>
          </a:graphicData>
        </a:graphic>
      </p:graphicFrame>
      <p:graphicFrame>
        <p:nvGraphicFramePr>
          <p:cNvPr id="10" name="Таблица 9"/>
          <p:cNvGraphicFramePr>
            <a:graphicFrameLocks noGrp="1"/>
          </p:cNvGraphicFramePr>
          <p:nvPr>
            <p:extLst>
              <p:ext uri="{D42A27DB-BD31-4B8C-83A1-F6EECF244321}">
                <p14:modId xmlns:p14="http://schemas.microsoft.com/office/powerpoint/2010/main" val="3651447086"/>
              </p:ext>
            </p:extLst>
          </p:nvPr>
        </p:nvGraphicFramePr>
        <p:xfrm>
          <a:off x="4667549" y="697736"/>
          <a:ext cx="4392488" cy="1803811"/>
        </p:xfrm>
        <a:graphic>
          <a:graphicData uri="http://schemas.openxmlformats.org/drawingml/2006/table">
            <a:tbl>
              <a:tblPr/>
              <a:tblGrid>
                <a:gridCol w="423788">
                  <a:extLst>
                    <a:ext uri="{9D8B030D-6E8A-4147-A177-3AD203B41FA5}">
                      <a16:colId xmlns:a16="http://schemas.microsoft.com/office/drawing/2014/main" val="941579289"/>
                    </a:ext>
                  </a:extLst>
                </a:gridCol>
                <a:gridCol w="648072">
                  <a:extLst>
                    <a:ext uri="{9D8B030D-6E8A-4147-A177-3AD203B41FA5}">
                      <a16:colId xmlns:a16="http://schemas.microsoft.com/office/drawing/2014/main" val="547460887"/>
                    </a:ext>
                  </a:extLst>
                </a:gridCol>
                <a:gridCol w="576064">
                  <a:extLst>
                    <a:ext uri="{9D8B030D-6E8A-4147-A177-3AD203B41FA5}">
                      <a16:colId xmlns:a16="http://schemas.microsoft.com/office/drawing/2014/main" val="360682136"/>
                    </a:ext>
                  </a:extLst>
                </a:gridCol>
                <a:gridCol w="720080">
                  <a:extLst>
                    <a:ext uri="{9D8B030D-6E8A-4147-A177-3AD203B41FA5}">
                      <a16:colId xmlns:a16="http://schemas.microsoft.com/office/drawing/2014/main" val="636093847"/>
                    </a:ext>
                  </a:extLst>
                </a:gridCol>
                <a:gridCol w="1080120">
                  <a:extLst>
                    <a:ext uri="{9D8B030D-6E8A-4147-A177-3AD203B41FA5}">
                      <a16:colId xmlns:a16="http://schemas.microsoft.com/office/drawing/2014/main" val="4275807343"/>
                    </a:ext>
                  </a:extLst>
                </a:gridCol>
                <a:gridCol w="944364">
                  <a:extLst>
                    <a:ext uri="{9D8B030D-6E8A-4147-A177-3AD203B41FA5}">
                      <a16:colId xmlns:a16="http://schemas.microsoft.com/office/drawing/2014/main" val="3117982564"/>
                    </a:ext>
                  </a:extLst>
                </a:gridCol>
              </a:tblGrid>
              <a:tr h="304800">
                <a:tc>
                  <a:txBody>
                    <a:bodyPr/>
                    <a:lstStyle/>
                    <a:p>
                      <a:pPr algn="l" fontAlgn="ctr"/>
                      <a:r>
                        <a:rPr lang="en-US" sz="900" b="1" i="0" u="none" strike="noStrike" dirty="0">
                          <a:solidFill>
                            <a:srgbClr val="333333"/>
                          </a:solidFill>
                          <a:effectLst/>
                          <a:latin typeface="Arial" panose="020B0604020202020204" pitchFamily="34" charset="0"/>
                        </a:rPr>
                        <a:t>Period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333333"/>
                          </a:solidFill>
                          <a:effectLst/>
                          <a:latin typeface="Arial" panose="020B0604020202020204" pitchFamily="34" charset="0"/>
                        </a:rPr>
                        <a:t>Trade Flow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333333"/>
                          </a:solidFill>
                          <a:effectLst/>
                          <a:latin typeface="Arial" panose="020B0604020202020204" pitchFamily="34" charset="0"/>
                        </a:rPr>
                        <a:t>Reporter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333333"/>
                          </a:solidFill>
                          <a:effectLst/>
                          <a:latin typeface="Arial" panose="020B0604020202020204" pitchFamily="34" charset="0"/>
                        </a:rPr>
                        <a:t>Partner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333333"/>
                          </a:solidFill>
                          <a:effectLst/>
                          <a:latin typeface="Arial" panose="020B0604020202020204" pitchFamily="34" charset="0"/>
                        </a:rPr>
                        <a:t>Trade Value (US$)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900" b="1" i="0" u="none" strike="noStrike" dirty="0">
                          <a:solidFill>
                            <a:srgbClr val="333333"/>
                          </a:solidFill>
                          <a:effectLst/>
                          <a:latin typeface="Arial" panose="020B0604020202020204" pitchFamily="34" charset="0"/>
                        </a:rPr>
                        <a:t>Питома вага,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843007906"/>
                  </a:ext>
                </a:extLst>
              </a:tr>
              <a:tr h="19050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Import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Росія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8 090 391 281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65,46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2653337"/>
                  </a:ext>
                </a:extLst>
              </a:tr>
              <a:tr h="19050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Import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Білорусь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3 786 928 980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30,64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285766060"/>
                  </a:ext>
                </a:extLst>
              </a:tr>
              <a:tr h="19050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Import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Казахстан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459 955 285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3,72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38339826"/>
                  </a:ext>
                </a:extLst>
              </a:tr>
              <a:tr h="19050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Import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Киргизстан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1 521 234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94141819"/>
                  </a:ext>
                </a:extLst>
              </a:tr>
              <a:tr h="19050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Import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Вірменія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21 083 389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786445"/>
                  </a:ext>
                </a:extLst>
              </a:tr>
              <a:tr h="546511">
                <a:tc>
                  <a:txBody>
                    <a:bodyPr/>
                    <a:lstStyle/>
                    <a:p>
                      <a:pPr algn="l" fontAlgn="b"/>
                      <a:r>
                        <a:rPr lang="ru-RU" sz="9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ru-RU"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ru-RU"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ru-RU" sz="900" b="0" i="0" u="none" strike="noStrike" dirty="0">
                          <a:solidFill>
                            <a:srgbClr val="333333"/>
                          </a:solidFill>
                          <a:effectLst/>
                          <a:latin typeface="Arial" panose="020B0604020202020204" pitchFamily="34" charset="0"/>
                        </a:rPr>
                        <a:t>Обсяг імпорту країни 1 з РТУ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ctr" fontAlgn="ctr"/>
                      <a:r>
                        <a:rPr lang="ru-RU" sz="900" b="0" i="0" u="none" strike="noStrike" dirty="0">
                          <a:solidFill>
                            <a:srgbClr val="000000"/>
                          </a:solidFill>
                          <a:effectLst/>
                          <a:latin typeface="Calibri" panose="020F0502020204030204" pitchFamily="34" charset="0"/>
                        </a:rPr>
                        <a:t>12 359 880 169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ru-RU" sz="9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3567733"/>
                  </a:ext>
                </a:extLst>
              </a:tr>
            </a:tbl>
          </a:graphicData>
        </a:graphic>
      </p:graphicFrame>
      <p:sp>
        <p:nvSpPr>
          <p:cNvPr id="11" name="TextBox 10"/>
          <p:cNvSpPr txBox="1"/>
          <p:nvPr/>
        </p:nvSpPr>
        <p:spPr>
          <a:xfrm>
            <a:off x="194757" y="2483874"/>
            <a:ext cx="8784976" cy="2908489"/>
          </a:xfrm>
          <a:prstGeom prst="rect">
            <a:avLst/>
          </a:prstGeom>
          <a:noFill/>
        </p:spPr>
        <p:txBody>
          <a:bodyPr wrap="square" rtlCol="0">
            <a:spAutoFit/>
          </a:bodyPr>
          <a:lstStyle/>
          <a:p>
            <a:pPr indent="457200" algn="just"/>
            <a:r>
              <a:rPr lang="ru-RU" sz="1100" dirty="0">
                <a:latin typeface="Comic Sans MS" panose="030F0702030302020204" pitchFamily="66" charset="0"/>
              </a:rPr>
              <a:t>Відповідно розрахунків про ємність обсягів торгівлі України та країн-партнерів РТУ можна сказати , що і за імпортом і за експортом львову долю займає саме Росія, відповідно питомою ваги цих показників вона має більше 65 відсотків, це пов’язано з її безмежною кількістю ресурсів, а також близьким географічним положенням, з цією країною Україна має від’ємне сальдо торгівельного балансу, що говорить про те, що Україна експортує менше ,чим імпортує, а саме в 2,2 рази (365242849 $ проти 8090391281$), тобто для Росії це дуже вигідний торгівельний партнер і величезний ринок, для України відповідно також.</a:t>
            </a:r>
          </a:p>
          <a:p>
            <a:pPr indent="457200" algn="just"/>
            <a:r>
              <a:rPr lang="ru-RU" sz="1100" dirty="0">
                <a:latin typeface="Comic Sans MS" panose="030F0702030302020204" pitchFamily="66" charset="0"/>
              </a:rPr>
              <a:t>Друге місце за питомою ваги експорту та імпорту займає Білорусь, а саме експорт- 24%(1304196400$), імпорт-31%(3786928980$), що також значний характерів відповідно даної РТУ, це зумовлено , на мій погляд, географічним положенням, відповідно цих показників Україна з Білоруссю також має від’ємне сальдо торгівельного балансу, взагалі для Білорусі це також великий ринок, який відіграє значну роль в її економіці.</a:t>
            </a:r>
          </a:p>
          <a:p>
            <a:pPr indent="457200" algn="just"/>
            <a:r>
              <a:rPr lang="ru-RU" sz="1100" dirty="0">
                <a:latin typeface="Comic Sans MS" panose="030F0702030302020204" pitchFamily="66" charset="0"/>
              </a:rPr>
              <a:t>Всі інші країни, а саме: Казахстан (питома вага експорту-6,85% ( 376507679$), імпорту-3,72%( 459955285$)), Вірменія (питома вага експорту-2,5% ( 136697131$), імпорту-0,17%( 21083389$)), Киргистан (питома вага експорту-0,52% ( 28605728$), імпорту-0,01%( 1521234$)) не мають значного впливу на економічний стан України, на мою думку, просто ці країни досить далеко знаходяться від України, лише Казахстан більш-менш близько знаходиться, але всі ресурси, які вона може експортувати до України, має і Росія, яка пропонує ціни нижче. Загалом ці країни не представляють якогось фундаментального значення на розвиток України. </a:t>
            </a:r>
          </a:p>
          <a:p>
            <a:endParaRPr lang="ru-RU" dirty="0"/>
          </a:p>
        </p:txBody>
      </p:sp>
    </p:spTree>
    <p:extLst>
      <p:ext uri="{BB962C8B-B14F-4D97-AF65-F5344CB8AC3E}">
        <p14:creationId xmlns:p14="http://schemas.microsoft.com/office/powerpoint/2010/main" val="646388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75935" y="51470"/>
            <a:ext cx="8775442" cy="504056"/>
          </a:xfrm>
        </p:spPr>
        <p:txBody>
          <a:bodyPr/>
          <a:lstStyle/>
          <a:p>
            <a:r>
              <a:rPr lang="ru-RU" sz="17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Аналіз </a:t>
            </a:r>
            <a:r>
              <a:rPr lang="ru-RU" sz="1700" b="1" i="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торговельних потоків (експорту та імпорту) між країнами РТУ </a:t>
            </a:r>
            <a:r>
              <a:rPr lang="ru-RU" sz="17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стосовно </a:t>
            </a:r>
            <a:r>
              <a:rPr lang="en-US" sz="17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c</a:t>
            </a:r>
            <a:r>
              <a:rPr lang="uk-UA" sz="17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вітового обсягу торгівлі України та порівняння з обсягами з РТУ.</a:t>
            </a:r>
            <a:endParaRPr lang="ru-RU" sz="17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sp>
        <p:nvSpPr>
          <p:cNvPr id="11" name="TextBox 10"/>
          <p:cNvSpPr txBox="1"/>
          <p:nvPr/>
        </p:nvSpPr>
        <p:spPr>
          <a:xfrm>
            <a:off x="194757" y="2604334"/>
            <a:ext cx="8784976" cy="2231380"/>
          </a:xfrm>
          <a:prstGeom prst="rect">
            <a:avLst/>
          </a:prstGeom>
          <a:noFill/>
        </p:spPr>
        <p:txBody>
          <a:bodyPr wrap="square" rtlCol="0">
            <a:spAutoFit/>
          </a:bodyPr>
          <a:lstStyle/>
          <a:p>
            <a:pPr indent="457200" algn="just"/>
            <a:r>
              <a:rPr lang="ru-RU" sz="1100" dirty="0">
                <a:latin typeface="Comic Sans MS" panose="030F0702030302020204" pitchFamily="66" charset="0"/>
              </a:rPr>
              <a:t>Якщо говорити про питому вагу країн-партнерів РТУ в контексті загального світового експорту- імпорту України можна прийти до висновку, що лише Росія та Білорусь має значний вплив на економіку України, а саме питома вага експорту  в Росію - 7,72%(3652428495$) ,а імпорту з Росії – 14.2%(8090391281$), </a:t>
            </a:r>
            <a:r>
              <a:rPr lang="ru-RU" sz="1100" dirty="0" err="1">
                <a:latin typeface="Comic Sans MS" panose="030F0702030302020204" pitchFamily="66" charset="0"/>
              </a:rPr>
              <a:t>якщо</a:t>
            </a:r>
            <a:r>
              <a:rPr lang="ru-RU" sz="1100" dirty="0">
                <a:latin typeface="Comic Sans MS" panose="030F0702030302020204" pitchFamily="66" charset="0"/>
              </a:rPr>
              <a:t> говорити про Білорусь, то питома вага експорту 2,76%(1304196400$), імпорту- 6,62%(3786928980$). Інші країни РТУ мають показники нижче 1%, тому вони не є значними.</a:t>
            </a:r>
          </a:p>
          <a:p>
            <a:pPr indent="457200" algn="just"/>
            <a:r>
              <a:rPr lang="ru-RU" sz="1100" dirty="0">
                <a:latin typeface="Comic Sans MS" panose="030F0702030302020204" pitchFamily="66" charset="0"/>
              </a:rPr>
              <a:t>Порівнюючи ємність обсягів торгівлі </a:t>
            </a:r>
            <a:r>
              <a:rPr lang="ru-RU" sz="1100" dirty="0" smtClean="0">
                <a:latin typeface="Comic Sans MS" panose="030F0702030302020204" pitchFamily="66" charset="0"/>
              </a:rPr>
              <a:t>України </a:t>
            </a:r>
            <a:r>
              <a:rPr lang="ru-RU" sz="1100" dirty="0">
                <a:latin typeface="Comic Sans MS" panose="030F0702030302020204" pitchFamily="66" charset="0"/>
              </a:rPr>
              <a:t>з країнами- партнерами РТУ в контексті РТУ та в контексті світового експорту та імпорту можна сказати, що економічна взаємодія України та країн РТУ не мають якогось фундаментального значення стосовно експорту (сумарно 12% світового експорту України), але імпорт має значення (сумарно 22% імпорту), в цих показниках львову долю займає саме Росія та Білорусь, тобто сумарний експорт до цих країн- 11%, а імпорт – 21%, тобто Казахстан, Киргистан та Вірменія сумарно відповідно мають 1% імпорту та експорту, відповідно не мають видимого впливу на економіку України. </a:t>
            </a:r>
          </a:p>
          <a:p>
            <a:pPr indent="457200" algn="just"/>
            <a:r>
              <a:rPr lang="ru-RU" sz="1100" dirty="0">
                <a:latin typeface="Comic Sans MS" panose="030F0702030302020204" pitchFamily="66" charset="0"/>
              </a:rPr>
              <a:t>Підбиваючи підсумки, можна сказати, що Україна здатна спокійно інтегруватися в ЄС,  бо країни Євразійського союзу не мають такого впливу на економіку, що без нього вона не могла розвиватися.</a:t>
            </a:r>
          </a:p>
          <a:p>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282175882"/>
              </p:ext>
            </p:extLst>
          </p:nvPr>
        </p:nvGraphicFramePr>
        <p:xfrm>
          <a:off x="134577" y="627534"/>
          <a:ext cx="4305235" cy="1931670"/>
        </p:xfrm>
        <a:graphic>
          <a:graphicData uri="http://schemas.openxmlformats.org/drawingml/2006/table">
            <a:tbl>
              <a:tblPr/>
              <a:tblGrid>
                <a:gridCol w="432048">
                  <a:extLst>
                    <a:ext uri="{9D8B030D-6E8A-4147-A177-3AD203B41FA5}">
                      <a16:colId xmlns:a16="http://schemas.microsoft.com/office/drawing/2014/main" val="2625610414"/>
                    </a:ext>
                  </a:extLst>
                </a:gridCol>
                <a:gridCol w="648072">
                  <a:extLst>
                    <a:ext uri="{9D8B030D-6E8A-4147-A177-3AD203B41FA5}">
                      <a16:colId xmlns:a16="http://schemas.microsoft.com/office/drawing/2014/main" val="1995745147"/>
                    </a:ext>
                  </a:extLst>
                </a:gridCol>
                <a:gridCol w="504056">
                  <a:extLst>
                    <a:ext uri="{9D8B030D-6E8A-4147-A177-3AD203B41FA5}">
                      <a16:colId xmlns:a16="http://schemas.microsoft.com/office/drawing/2014/main" val="2408156582"/>
                    </a:ext>
                  </a:extLst>
                </a:gridCol>
                <a:gridCol w="648072">
                  <a:extLst>
                    <a:ext uri="{9D8B030D-6E8A-4147-A177-3AD203B41FA5}">
                      <a16:colId xmlns:a16="http://schemas.microsoft.com/office/drawing/2014/main" val="404278778"/>
                    </a:ext>
                  </a:extLst>
                </a:gridCol>
                <a:gridCol w="1008112">
                  <a:extLst>
                    <a:ext uri="{9D8B030D-6E8A-4147-A177-3AD203B41FA5}">
                      <a16:colId xmlns:a16="http://schemas.microsoft.com/office/drawing/2014/main" val="3096326269"/>
                    </a:ext>
                  </a:extLst>
                </a:gridCol>
                <a:gridCol w="1064875">
                  <a:extLst>
                    <a:ext uri="{9D8B030D-6E8A-4147-A177-3AD203B41FA5}">
                      <a16:colId xmlns:a16="http://schemas.microsoft.com/office/drawing/2014/main" val="1086436851"/>
                    </a:ext>
                  </a:extLst>
                </a:gridCol>
              </a:tblGrid>
              <a:tr h="537592">
                <a:tc>
                  <a:txBody>
                    <a:bodyPr/>
                    <a:lstStyle/>
                    <a:p>
                      <a:pPr algn="l" fontAlgn="ctr"/>
                      <a:r>
                        <a:rPr lang="en-US" sz="900" b="1" i="0" u="none" strike="noStrike" dirty="0">
                          <a:solidFill>
                            <a:srgbClr val="333333"/>
                          </a:solidFill>
                          <a:effectLst/>
                          <a:latin typeface="Arial" panose="020B0604020202020204" pitchFamily="34" charset="0"/>
                        </a:rPr>
                        <a:t>Period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333333"/>
                          </a:solidFill>
                          <a:effectLst/>
                          <a:latin typeface="Arial" panose="020B0604020202020204" pitchFamily="34" charset="0"/>
                        </a:rPr>
                        <a:t>Trade Flow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333333"/>
                          </a:solidFill>
                          <a:effectLst/>
                          <a:latin typeface="Arial" panose="020B0604020202020204" pitchFamily="34" charset="0"/>
                        </a:rPr>
                        <a:t>Reporter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333333"/>
                          </a:solidFill>
                          <a:effectLst/>
                          <a:latin typeface="Arial" panose="020B0604020202020204" pitchFamily="34" charset="0"/>
                        </a:rPr>
                        <a:t>Partner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333333"/>
                          </a:solidFill>
                          <a:effectLst/>
                          <a:latin typeface="Arial" panose="020B0604020202020204" pitchFamily="34" charset="0"/>
                        </a:rPr>
                        <a:t>Trade Value (US$)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900" b="1" i="0" u="none" strike="noStrike" dirty="0">
                          <a:solidFill>
                            <a:srgbClr val="333333"/>
                          </a:solidFill>
                          <a:effectLst/>
                          <a:latin typeface="Arial" panose="020B0604020202020204" pitchFamily="34" charset="0"/>
                        </a:rPr>
                        <a:t>Питома вага експорту країни в країну-партнер від її експорту в світ,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2085878300"/>
                  </a:ext>
                </a:extLst>
              </a:tr>
              <a:tr h="19050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Export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Росія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3 652 428 495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7,72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186862458"/>
                  </a:ext>
                </a:extLst>
              </a:tr>
              <a:tr h="19050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Export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Білорусь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1 304 196 400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2,76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75742242"/>
                  </a:ext>
                </a:extLst>
              </a:tr>
              <a:tr h="19050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Export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Казахстан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376 507 679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0,80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945744129"/>
                  </a:ext>
                </a:extLst>
              </a:tr>
              <a:tr h="19050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Export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Киргизстан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28 605 728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670168353"/>
                  </a:ext>
                </a:extLst>
              </a:tr>
              <a:tr h="19050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Export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Вірменія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136 697 131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0,29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303018383"/>
                  </a:ext>
                </a:extLst>
              </a:tr>
              <a:tr h="382116">
                <a:tc>
                  <a:txBody>
                    <a:bodyPr/>
                    <a:lstStyle/>
                    <a:p>
                      <a:pPr algn="l" fontAlgn="b"/>
                      <a:r>
                        <a:rPr lang="ru-RU" sz="9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ru-RU"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ru-RU"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ru-RU" sz="900" b="0" i="0" u="none" strike="noStrike" dirty="0">
                          <a:solidFill>
                            <a:srgbClr val="333333"/>
                          </a:solidFill>
                          <a:effectLst/>
                          <a:latin typeface="Arial" panose="020B0604020202020204" pitchFamily="34" charset="0"/>
                        </a:rPr>
                        <a:t>обяг експорту країни 1 в світ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ctr" fontAlgn="ctr"/>
                      <a:r>
                        <a:rPr lang="ru-RU" sz="900" b="0" i="0" u="none" strike="noStrike" dirty="0">
                          <a:solidFill>
                            <a:srgbClr val="000000"/>
                          </a:solidFill>
                          <a:effectLst/>
                          <a:latin typeface="Calibri" panose="020F0502020204030204" pitchFamily="34" charset="0"/>
                        </a:rPr>
                        <a:t>47 334 679 853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ru-RU" sz="9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2969138192"/>
                  </a:ext>
                </a:extLst>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val="1160299577"/>
              </p:ext>
            </p:extLst>
          </p:nvPr>
        </p:nvGraphicFramePr>
        <p:xfrm>
          <a:off x="4602490" y="614095"/>
          <a:ext cx="4377243" cy="1931670"/>
        </p:xfrm>
        <a:graphic>
          <a:graphicData uri="http://schemas.openxmlformats.org/drawingml/2006/table">
            <a:tbl>
              <a:tblPr/>
              <a:tblGrid>
                <a:gridCol w="504056">
                  <a:extLst>
                    <a:ext uri="{9D8B030D-6E8A-4147-A177-3AD203B41FA5}">
                      <a16:colId xmlns:a16="http://schemas.microsoft.com/office/drawing/2014/main" val="901502171"/>
                    </a:ext>
                  </a:extLst>
                </a:gridCol>
                <a:gridCol w="657766">
                  <a:extLst>
                    <a:ext uri="{9D8B030D-6E8A-4147-A177-3AD203B41FA5}">
                      <a16:colId xmlns:a16="http://schemas.microsoft.com/office/drawing/2014/main" val="2045007827"/>
                    </a:ext>
                  </a:extLst>
                </a:gridCol>
                <a:gridCol w="504056">
                  <a:extLst>
                    <a:ext uri="{9D8B030D-6E8A-4147-A177-3AD203B41FA5}">
                      <a16:colId xmlns:a16="http://schemas.microsoft.com/office/drawing/2014/main" val="1837120505"/>
                    </a:ext>
                  </a:extLst>
                </a:gridCol>
                <a:gridCol w="648072">
                  <a:extLst>
                    <a:ext uri="{9D8B030D-6E8A-4147-A177-3AD203B41FA5}">
                      <a16:colId xmlns:a16="http://schemas.microsoft.com/office/drawing/2014/main" val="4129728172"/>
                    </a:ext>
                  </a:extLst>
                </a:gridCol>
                <a:gridCol w="1008112">
                  <a:extLst>
                    <a:ext uri="{9D8B030D-6E8A-4147-A177-3AD203B41FA5}">
                      <a16:colId xmlns:a16="http://schemas.microsoft.com/office/drawing/2014/main" val="2592599461"/>
                    </a:ext>
                  </a:extLst>
                </a:gridCol>
                <a:gridCol w="1055181">
                  <a:extLst>
                    <a:ext uri="{9D8B030D-6E8A-4147-A177-3AD203B41FA5}">
                      <a16:colId xmlns:a16="http://schemas.microsoft.com/office/drawing/2014/main" val="3092557129"/>
                    </a:ext>
                  </a:extLst>
                </a:gridCol>
              </a:tblGrid>
              <a:tr h="462886">
                <a:tc>
                  <a:txBody>
                    <a:bodyPr/>
                    <a:lstStyle/>
                    <a:p>
                      <a:pPr algn="l" fontAlgn="ctr"/>
                      <a:r>
                        <a:rPr lang="en-US" sz="900" b="1" i="0" u="none" strike="noStrike" dirty="0">
                          <a:solidFill>
                            <a:srgbClr val="333333"/>
                          </a:solidFill>
                          <a:effectLst/>
                          <a:latin typeface="Arial" panose="020B0604020202020204" pitchFamily="34" charset="0"/>
                        </a:rPr>
                        <a:t>Period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333333"/>
                          </a:solidFill>
                          <a:effectLst/>
                          <a:latin typeface="Arial" panose="020B0604020202020204" pitchFamily="34" charset="0"/>
                        </a:rPr>
                        <a:t>Trade Flow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333333"/>
                          </a:solidFill>
                          <a:effectLst/>
                          <a:latin typeface="Arial" panose="020B0604020202020204" pitchFamily="34" charset="0"/>
                        </a:rPr>
                        <a:t>Reporter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333333"/>
                          </a:solidFill>
                          <a:effectLst/>
                          <a:latin typeface="Arial" panose="020B0604020202020204" pitchFamily="34" charset="0"/>
                        </a:rPr>
                        <a:t>Partner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333333"/>
                          </a:solidFill>
                          <a:effectLst/>
                          <a:latin typeface="Arial" panose="020B0604020202020204" pitchFamily="34" charset="0"/>
                        </a:rPr>
                        <a:t>Trade Value (US$)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900" b="1" i="0" u="none" strike="noStrike" dirty="0">
                          <a:solidFill>
                            <a:srgbClr val="333333"/>
                          </a:solidFill>
                          <a:effectLst/>
                          <a:latin typeface="Arial" panose="020B0604020202020204" pitchFamily="34" charset="0"/>
                        </a:rPr>
                        <a:t>Питома вага імпорту країни з країни-партнера від її імпорту зі світу,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264574888"/>
                  </a:ext>
                </a:extLst>
              </a:tr>
              <a:tr h="19050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Import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Росія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8 090 391 281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14,15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245317121"/>
                  </a:ext>
                </a:extLst>
              </a:tr>
              <a:tr h="19050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Import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Білорусь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3 786 928 980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6,62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644518302"/>
                  </a:ext>
                </a:extLst>
              </a:tr>
              <a:tr h="19050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Import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Казахстан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459 955 285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0,80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64409808"/>
                  </a:ext>
                </a:extLst>
              </a:tr>
              <a:tr h="19050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Import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Киргизстан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1 521 234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747656308"/>
                  </a:ext>
                </a:extLst>
              </a:tr>
              <a:tr h="190500">
                <a:tc>
                  <a:txBody>
                    <a:bodyPr/>
                    <a:lstStyle/>
                    <a:p>
                      <a:pPr algn="r" fontAlgn="ctr"/>
                      <a:r>
                        <a:rPr lang="ru-RU" sz="900" b="0" i="0" u="none" strike="noStrike" dirty="0">
                          <a:solidFill>
                            <a:srgbClr val="333333"/>
                          </a:solidFill>
                          <a:effectLst/>
                          <a:latin typeface="Arial" panose="020B060402020202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en-US" sz="900" b="0" i="0" u="none" strike="noStrike" dirty="0">
                          <a:solidFill>
                            <a:srgbClr val="333333"/>
                          </a:solidFill>
                          <a:effectLst/>
                          <a:latin typeface="Arial" panose="020B0604020202020204" pitchFamily="34" charset="0"/>
                        </a:rPr>
                        <a:t>Import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Україна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l" fontAlgn="ctr"/>
                      <a:r>
                        <a:rPr lang="ru-RU" sz="900" b="0" i="0" u="none" strike="noStrike" dirty="0">
                          <a:solidFill>
                            <a:srgbClr val="333333"/>
                          </a:solidFill>
                          <a:effectLst/>
                          <a:latin typeface="Arial" panose="020B0604020202020204" pitchFamily="34" charset="0"/>
                        </a:rPr>
                        <a:t>Вірменія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ctr"/>
                      <a:r>
                        <a:rPr lang="ru-RU" sz="900" b="0" i="0" u="none" strike="noStrike" dirty="0">
                          <a:solidFill>
                            <a:srgbClr val="333333"/>
                          </a:solidFill>
                          <a:effectLst/>
                          <a:latin typeface="Arial" panose="020B0604020202020204" pitchFamily="34" charset="0"/>
                        </a:rPr>
                        <a:t>21 083 389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r" fontAlgn="b"/>
                      <a:r>
                        <a:rPr lang="ru-RU" sz="900" b="0" i="0" u="none" strike="noStrike" dirty="0">
                          <a:solidFill>
                            <a:srgbClr val="000000"/>
                          </a:solidFill>
                          <a:effectLst/>
                          <a:latin typeface="Calibri" panose="020F0502020204030204" pitchFamily="34" charset="0"/>
                        </a:rPr>
                        <a:t>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584895647"/>
                  </a:ext>
                </a:extLst>
              </a:tr>
              <a:tr h="224383">
                <a:tc>
                  <a:txBody>
                    <a:bodyPr/>
                    <a:lstStyle/>
                    <a:p>
                      <a:pPr algn="l" fontAlgn="b"/>
                      <a:r>
                        <a:rPr lang="ru-RU" sz="9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ru-RU" sz="9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ru-RU" sz="9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ru-RU" sz="900" b="0" i="0" u="none" strike="noStrike" dirty="0">
                          <a:solidFill>
                            <a:srgbClr val="333333"/>
                          </a:solidFill>
                          <a:effectLst/>
                          <a:latin typeface="Arial" panose="020B0604020202020204" pitchFamily="34" charset="0"/>
                        </a:rPr>
                        <a:t>обяг імпорту країни 1 зі світу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4FF"/>
                    </a:solidFill>
                  </a:tcPr>
                </a:tc>
                <a:tc>
                  <a:txBody>
                    <a:bodyPr/>
                    <a:lstStyle/>
                    <a:p>
                      <a:pPr algn="ctr" fontAlgn="ctr"/>
                      <a:r>
                        <a:rPr lang="ru-RU" sz="900" b="0" i="0" u="none" strike="noStrike" dirty="0">
                          <a:solidFill>
                            <a:srgbClr val="000000"/>
                          </a:solidFill>
                          <a:effectLst/>
                          <a:latin typeface="Calibri" panose="020F0502020204030204" pitchFamily="34" charset="0"/>
                        </a:rPr>
                        <a:t>57 187 093 429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ru-RU" sz="9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372071201"/>
                  </a:ext>
                </a:extLst>
              </a:tr>
            </a:tbl>
          </a:graphicData>
        </a:graphic>
      </p:graphicFrame>
    </p:spTree>
    <p:extLst>
      <p:ext uri="{BB962C8B-B14F-4D97-AF65-F5344CB8AC3E}">
        <p14:creationId xmlns:p14="http://schemas.microsoft.com/office/powerpoint/2010/main" val="7147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75935" y="51470"/>
            <a:ext cx="8775442" cy="504056"/>
          </a:xfrm>
        </p:spPr>
        <p:txBody>
          <a:bodyPr/>
          <a:lstStyle/>
          <a:p>
            <a:r>
              <a:rPr lang="ru-RU" sz="17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Аналіз </a:t>
            </a:r>
            <a:r>
              <a:rPr lang="ru-RU" sz="1700" b="1" i="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торговельних потоків (експорту та імпорту) між країнами </a:t>
            </a:r>
            <a:r>
              <a:rPr lang="ru-RU" sz="17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РТУ</a:t>
            </a:r>
            <a:r>
              <a:rPr lang="uk-UA" sz="17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 в динаміці за їх світовими показниками.</a:t>
            </a:r>
            <a:endParaRPr lang="ru-RU" sz="17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sp>
        <p:nvSpPr>
          <p:cNvPr id="11" name="TextBox 10"/>
          <p:cNvSpPr txBox="1"/>
          <p:nvPr/>
        </p:nvSpPr>
        <p:spPr>
          <a:xfrm>
            <a:off x="359024" y="3291830"/>
            <a:ext cx="8784976" cy="1615827"/>
          </a:xfrm>
          <a:prstGeom prst="rect">
            <a:avLst/>
          </a:prstGeom>
          <a:noFill/>
        </p:spPr>
        <p:txBody>
          <a:bodyPr wrap="square" rtlCol="0">
            <a:spAutoFit/>
          </a:bodyPr>
          <a:lstStyle/>
          <a:p>
            <a:pPr indent="457200" algn="just"/>
            <a:r>
              <a:rPr lang="ru-RU" sz="1100" dirty="0">
                <a:latin typeface="Comic Sans MS" panose="030F0702030302020204" pitchFamily="66" charset="0"/>
              </a:rPr>
              <a:t>Загалом відповідно динаміки експорту країн РТУ та України в світ, можна сказати, що всі країни мали спад в 2015 році, в 2016 році всі окрім Вірменії продовжили свій спад, і лише в 2017 всі країн показали значний ріст, і 2018 році Вірменія та Киргистан перевершили показники 2014 року, а всі інші </a:t>
            </a:r>
            <a:r>
              <a:rPr lang="ru-RU" sz="1100" dirty="0" smtClean="0">
                <a:latin typeface="Comic Sans MS" panose="030F0702030302020204" pitchFamily="66" charset="0"/>
              </a:rPr>
              <a:t>хоч і </a:t>
            </a:r>
            <a:r>
              <a:rPr lang="ru-RU" sz="1100" dirty="0">
                <a:latin typeface="Comic Sans MS" panose="030F0702030302020204" pitchFamily="66" charset="0"/>
              </a:rPr>
              <a:t>показали ріст, але не досягли колишніх результатів. Про імпорт можна сказати дещо  схоже: в 2015 всі країни мали значний спад, в 2016 році лише Україна та Росія показали ріст, а всі інші країни –спад. Відповідно  лише в  з 2017 почався стрімки ріст імпорту. Я пов’язую це стрімке падіння з війною на сході України, внаслідок якої було накладено санкції на Росію, і , будучи флагманом Євразійського союзу, це не могло не зачіпити інших країн-партнерів, тобто це пов’язано з політичними мотивами. Аналізуючи торгівельний баланс цих країн можна сказати, що лише Росія є та Казахстан є  експортоорієнтованими, завдяки їх природним ресурсам,тобто показники динаміки еспорту знаходяться вище показників імпорту, а всі інші є імпортоорієнтованими, відповідно динаміка імпорту вище динаміки експорту. </a:t>
            </a:r>
            <a:endParaRPr lang="ru-RU" dirty="0"/>
          </a:p>
        </p:txBody>
      </p:sp>
      <p:graphicFrame>
        <p:nvGraphicFramePr>
          <p:cNvPr id="8" name="Діаграма 6"/>
          <p:cNvGraphicFramePr>
            <a:graphicFrameLocks/>
          </p:cNvGraphicFramePr>
          <p:nvPr>
            <p:extLst>
              <p:ext uri="{D42A27DB-BD31-4B8C-83A1-F6EECF244321}">
                <p14:modId xmlns:p14="http://schemas.microsoft.com/office/powerpoint/2010/main" val="2444295967"/>
              </p:ext>
            </p:extLst>
          </p:nvPr>
        </p:nvGraphicFramePr>
        <p:xfrm>
          <a:off x="251520" y="627534"/>
          <a:ext cx="4216964" cy="2592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Діаграма 6"/>
          <p:cNvGraphicFramePr>
            <a:graphicFrameLocks/>
          </p:cNvGraphicFramePr>
          <p:nvPr>
            <p:extLst>
              <p:ext uri="{D42A27DB-BD31-4B8C-83A1-F6EECF244321}">
                <p14:modId xmlns:p14="http://schemas.microsoft.com/office/powerpoint/2010/main" val="4288777620"/>
              </p:ext>
            </p:extLst>
          </p:nvPr>
        </p:nvGraphicFramePr>
        <p:xfrm>
          <a:off x="4644008" y="627534"/>
          <a:ext cx="4217844" cy="2592288"/>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30">
            <a:extLst>
              <a:ext uri="{FF2B5EF4-FFF2-40B4-BE49-F238E27FC236}">
                <a16:creationId xmlns:a16="http://schemas.microsoft.com/office/drawing/2014/main" id="{72249F61-5C08-4298-9ECD-C71E3B3507D0}"/>
              </a:ext>
            </a:extLst>
          </p:cNvPr>
          <p:cNvSpPr/>
          <p:nvPr/>
        </p:nvSpPr>
        <p:spPr>
          <a:xfrm>
            <a:off x="89756" y="3435846"/>
            <a:ext cx="323528" cy="38829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57846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75935" y="51470"/>
            <a:ext cx="8775442" cy="504056"/>
          </a:xfrm>
        </p:spPr>
        <p:txBody>
          <a:bodyPr/>
          <a:lstStyle/>
          <a:p>
            <a:r>
              <a:rPr lang="ru-RU" sz="17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Аналіз </a:t>
            </a:r>
            <a:r>
              <a:rPr lang="ru-RU" sz="1700" b="1" i="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торговельних потоків (експорту та імпорту) між країнами </a:t>
            </a:r>
            <a:r>
              <a:rPr lang="ru-RU" sz="17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РТУ</a:t>
            </a:r>
            <a:r>
              <a:rPr lang="uk-UA" sz="17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 в динаміці за їх потоками в рамках РТУ.</a:t>
            </a:r>
            <a:endParaRPr lang="ru-RU" sz="17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sp>
        <p:nvSpPr>
          <p:cNvPr id="11" name="TextBox 10"/>
          <p:cNvSpPr txBox="1"/>
          <p:nvPr/>
        </p:nvSpPr>
        <p:spPr>
          <a:xfrm>
            <a:off x="494225" y="3363838"/>
            <a:ext cx="8498327" cy="1492716"/>
          </a:xfrm>
          <a:prstGeom prst="rect">
            <a:avLst/>
          </a:prstGeom>
          <a:noFill/>
        </p:spPr>
        <p:txBody>
          <a:bodyPr wrap="square" rtlCol="0">
            <a:spAutoFit/>
          </a:bodyPr>
          <a:lstStyle/>
          <a:p>
            <a:pPr indent="457200" algn="just"/>
            <a:r>
              <a:rPr lang="ru-RU" sz="1300" dirty="0">
                <a:latin typeface="Comic Sans MS" panose="030F0702030302020204" pitchFamily="66" charset="0"/>
              </a:rPr>
              <a:t>Відповідно динаміки експорту країн-партнерів РТУ та України в межах економічної взаємодії цих країн проглядається схожа динаміка порівняно з світовими показниками цих країн, тобто в 2015 році всі країни мали значний спад порівняно з 2014, в 2016 році Україна, Казахстан та Киргистан продовжували показувати внизхідну динаміку, а Росія, Білорусь та Вірменія показали ріст, в 2017 всі країни показали значний ріст, а в 2018 цей ріст продовжили всі, окрім України, яка показала спад. Аналізуючи кожну країну можна прийти до висновку, що лише Росія в рамках цієї угоди є експортоорієнтованою(динаміка експорту вище імпорту), а всі інші є імпортоорієнтованими(динаміка імпорту вище експорту).</a:t>
            </a:r>
            <a:endParaRPr lang="ru-RU" sz="1300" dirty="0"/>
          </a:p>
        </p:txBody>
      </p:sp>
      <p:graphicFrame>
        <p:nvGraphicFramePr>
          <p:cNvPr id="7" name="Діаграма 6"/>
          <p:cNvGraphicFramePr>
            <a:graphicFrameLocks/>
          </p:cNvGraphicFramePr>
          <p:nvPr>
            <p:extLst>
              <p:ext uri="{D42A27DB-BD31-4B8C-83A1-F6EECF244321}">
                <p14:modId xmlns:p14="http://schemas.microsoft.com/office/powerpoint/2010/main" val="2389930383"/>
              </p:ext>
            </p:extLst>
          </p:nvPr>
        </p:nvGraphicFramePr>
        <p:xfrm>
          <a:off x="175935" y="627534"/>
          <a:ext cx="4210475" cy="2592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Діаграма 6"/>
          <p:cNvGraphicFramePr>
            <a:graphicFrameLocks/>
          </p:cNvGraphicFramePr>
          <p:nvPr>
            <p:extLst>
              <p:ext uri="{D42A27DB-BD31-4B8C-83A1-F6EECF244321}">
                <p14:modId xmlns:p14="http://schemas.microsoft.com/office/powerpoint/2010/main" val="311164567"/>
              </p:ext>
            </p:extLst>
          </p:nvPr>
        </p:nvGraphicFramePr>
        <p:xfrm>
          <a:off x="4543304" y="627534"/>
          <a:ext cx="4210475" cy="2592287"/>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30">
            <a:extLst>
              <a:ext uri="{FF2B5EF4-FFF2-40B4-BE49-F238E27FC236}">
                <a16:creationId xmlns:a16="http://schemas.microsoft.com/office/drawing/2014/main" id="{72249F61-5C08-4298-9ECD-C71E3B3507D0}"/>
              </a:ext>
            </a:extLst>
          </p:cNvPr>
          <p:cNvSpPr/>
          <p:nvPr/>
        </p:nvSpPr>
        <p:spPr>
          <a:xfrm>
            <a:off x="175935" y="3507854"/>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4086946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75935" y="51470"/>
            <a:ext cx="8775442" cy="504056"/>
          </a:xfrm>
        </p:spPr>
        <p:txBody>
          <a:bodyPr/>
          <a:lstStyle/>
          <a:p>
            <a:r>
              <a:rPr lang="ru-RU" sz="17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Аналіз </a:t>
            </a:r>
            <a:r>
              <a:rPr lang="ru-RU" sz="1700" b="1" i="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торговельних потоків  трьох пар країн-партнерів по </a:t>
            </a:r>
            <a:r>
              <a:rPr lang="ru-RU" sz="17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РТУ </a:t>
            </a:r>
            <a:r>
              <a:rPr lang="ru-RU" sz="1700" b="1" i="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по торговельно-економічних зв’язках  за структурою товарних груп. </a:t>
            </a:r>
            <a:endParaRPr lang="ru-RU" sz="17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sp>
        <p:nvSpPr>
          <p:cNvPr id="11" name="TextBox 10"/>
          <p:cNvSpPr txBox="1"/>
          <p:nvPr/>
        </p:nvSpPr>
        <p:spPr>
          <a:xfrm>
            <a:off x="312616" y="554461"/>
            <a:ext cx="8867896" cy="4401205"/>
          </a:xfrm>
          <a:prstGeom prst="rect">
            <a:avLst/>
          </a:prstGeom>
          <a:noFill/>
        </p:spPr>
        <p:txBody>
          <a:bodyPr wrap="square" rtlCol="0">
            <a:spAutoFit/>
          </a:bodyPr>
          <a:lstStyle/>
          <a:p>
            <a:pPr indent="457200" algn="just"/>
            <a:r>
              <a:rPr lang="ru-RU" sz="800" dirty="0">
                <a:latin typeface="Comic Sans MS" panose="030F0702030302020204" pitchFamily="66" charset="0"/>
              </a:rPr>
              <a:t>Проаналізувавши 40 найбільших товарних груп експорту та 40 найбільших груп імпорту можна сказати, що перехресна торгівля відбувається в групі Україна- Білорусь в таких товарних групах як: не включені до інших категорій вироби з пластмас(893); пруток, катанка, вушка, профілі і сортовий прокат з чорних металів (Включаючи зварювальне залізо) (676); залізничні транспортні засоби (включаючи потяги на повітряній подушці) і пов'язане з ними обладнання (791);  пластмас у формі пластин, листів, плівок і смуг (582). Всього товарних груп, де гіпотетично має місце внутрішньосекторна торгівля, між Україною та  Білоруссю - 4.</a:t>
            </a:r>
          </a:p>
          <a:p>
            <a:pPr indent="457200" algn="just"/>
            <a:r>
              <a:rPr lang="ru-RU" sz="800" dirty="0">
                <a:latin typeface="Comic Sans MS" panose="030F0702030302020204" pitchFamily="66" charset="0"/>
              </a:rPr>
              <a:t>Якщо говорити про групу Україна Росія, то в ній в таких товарних групах відбувається перехресна торгівля як: вироби з чавуну або нелегованої сталі, одержувані плоскою прокаткою, неплакований, без гальванічного або іншого покриття(673); пруток, катанка, вушка, профілі і сортовий прокат з чорних металів (Включаючи зварювальне залізо); папір та картон; залізничні транспортні засоби (включаючи потяги на повітряній подушці) і пов'язане з ними обладнання (791); залишкові нафтопродукти, не включені в інші категорії, і аналогічні матеріали (335); папір і картон, нарізані за розміром або формату, і вироби з паперу або картону; пластмаса у формі пластин, листів, плівок і смуг (582);  деталі й приналежності автомобілів, включених в групи 722, 781, 782 і 783(784); руди та концентрати неблагородних металів, не включені в інші категорії (287); камінь, пісок і гравій (273); полімери етилену в первинній формі (571). Всього товарних груп, де гіпотетично має місце внутрішньосекторна торгівля, між Україною та  Росією - 4.</a:t>
            </a:r>
          </a:p>
          <a:p>
            <a:pPr indent="457200" algn="just"/>
            <a:r>
              <a:rPr lang="ru-RU" sz="800" dirty="0">
                <a:latin typeface="Comic Sans MS" panose="030F0702030302020204" pitchFamily="66" charset="0"/>
              </a:rPr>
              <a:t>До товарних груп ,в яких відбувається перехресна торгівля в групі Україна –Білорусь відносяться: продукти із зернових і продукти з борошна або крохмалю, фруктового або овочевого (48); електричні машини і пристрої, не включені в інші категорії (778);  Нафтові масла і нафтопродукти, отримані з бітумінозних мінералів (крім сирих); продукти, не включені в інші категорії, що містять по вазі 70% або більше таких масел, які є основною складовою частиною цих продуктів; відходи, які містять нафту (334); папір і картон, нарізані за розміром або формату, і вироби з паперу або картону (642). Всього товарних груп, де гіпотетично має місце внутрішньосекторна торгівля, між Україною та  Казахстаном - 4.</a:t>
            </a:r>
          </a:p>
          <a:p>
            <a:pPr indent="457200" algn="just"/>
            <a:r>
              <a:rPr lang="ru-RU" sz="800" dirty="0">
                <a:latin typeface="Comic Sans MS" panose="030F0702030302020204" pitchFamily="66" charset="0"/>
              </a:rPr>
              <a:t>Можна прийти до висновку: більшість товарних груп в 40 найбільших товарних груп експорту та 40 найбільших груп імпорту є між секторними, з 120 товарних груп (загалом за 3 групами країн) лише 19 є внутрішньосекторними, це говорить про наявність міжсекторної торгівлі і країни працюють за принципом порівняльної переваги, тобто відсутня виробничо-торговельна інтеграція між країнами , в контексті Євразійського союзу це не є погано, головне досягнення внутрісекторної торгівлі в ЄС.</a:t>
            </a:r>
          </a:p>
          <a:p>
            <a:pPr indent="457200" algn="just"/>
            <a:r>
              <a:rPr lang="ru-RU" sz="800" dirty="0">
                <a:latin typeface="Comic Sans MS" panose="030F0702030302020204" pitchFamily="66" charset="0"/>
              </a:rPr>
              <a:t>Згідно з 40 товарними груп з найбільшим індексом </a:t>
            </a:r>
            <a:r>
              <a:rPr lang="en-US" sz="800" dirty="0">
                <a:latin typeface="Comic Sans MS" panose="030F0702030302020204" pitchFamily="66" charset="0"/>
              </a:rPr>
              <a:t>RCA </a:t>
            </a:r>
            <a:r>
              <a:rPr lang="ru-RU" sz="800" dirty="0">
                <a:latin typeface="Comic Sans MS" panose="030F0702030302020204" pitchFamily="66" charset="0"/>
              </a:rPr>
              <a:t>та 40 товарниими групуми з найнижчим індексом </a:t>
            </a:r>
            <a:r>
              <a:rPr lang="en-US" sz="800" dirty="0">
                <a:latin typeface="Comic Sans MS" panose="030F0702030302020204" pitchFamily="66" charset="0"/>
              </a:rPr>
              <a:t>RCA, </a:t>
            </a:r>
            <a:r>
              <a:rPr lang="ru-RU" sz="800" dirty="0">
                <a:latin typeface="Comic Sans MS" panose="030F0702030302020204" pitchFamily="66" charset="0"/>
              </a:rPr>
              <a:t>можна сказати, що згідно з теорією Гекшера-Оліна Україна та Білорусь спеціалізується на капіталомітких товарах, а Росія та Казахстан на ресурсомістких.Відповідно індексу Грубеля-Ллойда, група Україна-Білорусь має середній рівень внутрішньосекторної торгівлі (52)  , група Україна-Росія має рівень вище середнього внутрішньосекторної торгівлі (62) , група Україна- Казахстан має маже ідеальний рівень внутрішньосекторної торгівлі (91). Тобто в виробничо-торговельних зв’язках Казахстану та України можна побачити, високий рівень перетину секторинх потоків, що означає високу якість інтеграції даної групи, тобто експорту та імпорту майже знаходяться на рівні балансу. Білорусь та Росія також мають значний рівень інтеграції з Україною, але вони значно більше експортують в Україну, чим імпортують з неї. </a:t>
            </a:r>
          </a:p>
          <a:p>
            <a:pPr indent="457200" algn="just"/>
            <a:r>
              <a:rPr lang="ru-RU" sz="800" dirty="0">
                <a:latin typeface="Comic Sans MS" panose="030F0702030302020204" pitchFamily="66" charset="0"/>
              </a:rPr>
              <a:t>А також можна додати , що до товарних груп, які мають великі вартісні обсяги експорту, але які не збігаються з товарними експортними групами з найвищими </a:t>
            </a:r>
            <a:r>
              <a:rPr lang="en-US" sz="800" dirty="0">
                <a:latin typeface="Comic Sans MS" panose="030F0702030302020204" pitchFamily="66" charset="0"/>
              </a:rPr>
              <a:t>RCA, </a:t>
            </a:r>
            <a:r>
              <a:rPr lang="ru-RU" sz="800" dirty="0">
                <a:latin typeface="Comic Sans MS" panose="030F0702030302020204" pitchFamily="66" charset="0"/>
              </a:rPr>
              <a:t>відповідно мають ознаки внутрішньосекторної торгівлі  відносяться: Деталі й приналежності автомобілів, включених в групи 722, 781, 782 і 783 (784); Інші генераторні установки і їх деталі, не включені в інші категорії (718).</a:t>
            </a:r>
          </a:p>
          <a:p>
            <a:pPr indent="457200" algn="just"/>
            <a:r>
              <a:rPr lang="ru-RU" sz="800" dirty="0">
                <a:latin typeface="Comic Sans MS" panose="030F0702030302020204" pitchFamily="66" charset="0"/>
              </a:rPr>
              <a:t>А до </a:t>
            </a:r>
            <a:r>
              <a:rPr lang="ru-RU" sz="800" dirty="0" smtClean="0">
                <a:latin typeface="Comic Sans MS" panose="030F0702030302020204" pitchFamily="66" charset="0"/>
              </a:rPr>
              <a:t>товарних </a:t>
            </a:r>
            <a:r>
              <a:rPr lang="ru-RU" sz="800" dirty="0">
                <a:latin typeface="Comic Sans MS" panose="030F0702030302020204" pitchFamily="66" charset="0"/>
              </a:rPr>
              <a:t>груп, які мають великими вартісними обсягами імпорту, які не збігаються з товарними імпортними групами з найнижчим  </a:t>
            </a:r>
            <a:r>
              <a:rPr lang="en-US" sz="800" dirty="0">
                <a:latin typeface="Comic Sans MS" panose="030F0702030302020204" pitchFamily="66" charset="0"/>
              </a:rPr>
              <a:t>RCA, </a:t>
            </a:r>
            <a:r>
              <a:rPr lang="ru-RU" sz="800" dirty="0">
                <a:latin typeface="Comic Sans MS" panose="030F0702030302020204" pitchFamily="66" charset="0"/>
              </a:rPr>
              <a:t>відповідно також мають ознаки внутрішньосекторної торгівлі  відносяться: Деталі й приналежності автомобілів, включених в групи 722, 781, 782 і 783 (784); Чи не включені до інших категорій вироби з пластмас (893); Спеціальна пряжа, спеціальні текстильні тканини і аналогічні вироби (657); вироби з неблагородних металів, не включені в інші категорії (699); парфумерні, косметичні та туалетні препарати (крім мила) (533); електророзподільної обладнання, не включене до інших категорій (773); залізничні транспортні засоби (включаючи потяги на повітряній подушці) і пов'язане з ними обладнання (791); автомобілі та інші транспортні засоби з двигуном, призначені в основному для перевезення пасажирів (крім транспортних засобів, призначених для перевезення 10 і більше осіб, включаючи водія), включаючи багатомісні автомобілі з кузовом фургон типу і гоночні автомобілі; харчові продукти та препарати, не включені в інші категорії (98).</a:t>
            </a:r>
          </a:p>
          <a:p>
            <a:pPr indent="457200" algn="just"/>
            <a:r>
              <a:rPr lang="ru-RU" sz="800" dirty="0">
                <a:latin typeface="Comic Sans MS" panose="030F0702030302020204" pitchFamily="66" charset="0"/>
              </a:rPr>
              <a:t>Тобто можна підбити підсумок, що в промисловому та сільсько-господарському секторах має місце внутрішньосекторна торгівля в парі країн-торговельних партнерів.</a:t>
            </a:r>
            <a:endParaRPr lang="ru-RU" sz="1400" dirty="0">
              <a:latin typeface="Comic Sans MS" panose="030F0702030302020204" pitchFamily="66" charset="0"/>
            </a:endParaRPr>
          </a:p>
        </p:txBody>
      </p:sp>
      <p:sp>
        <p:nvSpPr>
          <p:cNvPr id="8" name="Rectangle 69">
            <a:extLst>
              <a:ext uri="{FF2B5EF4-FFF2-40B4-BE49-F238E27FC236}">
                <a16:creationId xmlns:a16="http://schemas.microsoft.com/office/drawing/2014/main" id="{772AF99F-8F72-4705-A128-E039B7F3FECE}"/>
              </a:ext>
            </a:extLst>
          </p:cNvPr>
          <p:cNvSpPr/>
          <p:nvPr/>
        </p:nvSpPr>
        <p:spPr>
          <a:xfrm>
            <a:off x="385568" y="554462"/>
            <a:ext cx="8758432" cy="2233312"/>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 name="Rectangle 70">
            <a:extLst>
              <a:ext uri="{FF2B5EF4-FFF2-40B4-BE49-F238E27FC236}">
                <a16:creationId xmlns:a16="http://schemas.microsoft.com/office/drawing/2014/main" id="{AB1C48F6-F431-41F7-96CA-9D0703600E90}"/>
              </a:ext>
            </a:extLst>
          </p:cNvPr>
          <p:cNvSpPr/>
          <p:nvPr/>
        </p:nvSpPr>
        <p:spPr>
          <a:xfrm>
            <a:off x="91026" y="554460"/>
            <a:ext cx="294831" cy="22333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Rectangle 69">
            <a:extLst>
              <a:ext uri="{FF2B5EF4-FFF2-40B4-BE49-F238E27FC236}">
                <a16:creationId xmlns:a16="http://schemas.microsoft.com/office/drawing/2014/main" id="{772AF99F-8F72-4705-A128-E039B7F3FECE}"/>
              </a:ext>
            </a:extLst>
          </p:cNvPr>
          <p:cNvSpPr/>
          <p:nvPr/>
        </p:nvSpPr>
        <p:spPr>
          <a:xfrm>
            <a:off x="385568" y="2787774"/>
            <a:ext cx="8758432" cy="2167892"/>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Rectangle 70">
            <a:extLst>
              <a:ext uri="{FF2B5EF4-FFF2-40B4-BE49-F238E27FC236}">
                <a16:creationId xmlns:a16="http://schemas.microsoft.com/office/drawing/2014/main" id="{AB1C48F6-F431-41F7-96CA-9D0703600E90}"/>
              </a:ext>
            </a:extLst>
          </p:cNvPr>
          <p:cNvSpPr/>
          <p:nvPr/>
        </p:nvSpPr>
        <p:spPr>
          <a:xfrm>
            <a:off x="91026" y="2787774"/>
            <a:ext cx="306549" cy="21678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4" name="TextBox 13"/>
          <p:cNvSpPr txBox="1"/>
          <p:nvPr/>
        </p:nvSpPr>
        <p:spPr>
          <a:xfrm>
            <a:off x="26406" y="2886664"/>
            <a:ext cx="470527" cy="830997"/>
          </a:xfrm>
          <a:prstGeom prst="rect">
            <a:avLst/>
          </a:prstGeom>
          <a:noFill/>
        </p:spPr>
        <p:txBody>
          <a:bodyPr wrap="square" rtlCol="0">
            <a:spAutoFit/>
          </a:bodyPr>
          <a:lstStyle/>
          <a:p>
            <a:r>
              <a:rPr lang="uk-UA" sz="1600" b="1" dirty="0" smtClean="0">
                <a:solidFill>
                  <a:schemeClr val="bg1"/>
                </a:solidFill>
                <a:latin typeface="Comic Sans MS" panose="030F0702030302020204" pitchFamily="66" charset="0"/>
              </a:rPr>
              <a:t> 9</a:t>
            </a:r>
          </a:p>
          <a:p>
            <a:r>
              <a:rPr lang="uk-UA" sz="1600" b="1" dirty="0" smtClean="0">
                <a:solidFill>
                  <a:schemeClr val="bg1"/>
                </a:solidFill>
                <a:latin typeface="Comic Sans MS" panose="030F0702030302020204" pitchFamily="66" charset="0"/>
              </a:rPr>
              <a:t>-</a:t>
            </a:r>
          </a:p>
          <a:p>
            <a:r>
              <a:rPr lang="uk-UA" sz="1600" b="1" dirty="0" smtClean="0">
                <a:solidFill>
                  <a:schemeClr val="bg1"/>
                </a:solidFill>
                <a:latin typeface="Comic Sans MS" panose="030F0702030302020204" pitchFamily="66" charset="0"/>
              </a:rPr>
              <a:t>11</a:t>
            </a:r>
            <a:endParaRPr lang="ru-RU" sz="1600" b="1" dirty="0">
              <a:solidFill>
                <a:schemeClr val="bg1"/>
              </a:solidFill>
              <a:latin typeface="Comic Sans MS" panose="030F0702030302020204" pitchFamily="66" charset="0"/>
            </a:endParaRPr>
          </a:p>
        </p:txBody>
      </p:sp>
      <p:sp>
        <p:nvSpPr>
          <p:cNvPr id="15" name="TextBox 14"/>
          <p:cNvSpPr txBox="1"/>
          <p:nvPr/>
        </p:nvSpPr>
        <p:spPr>
          <a:xfrm>
            <a:off x="84355" y="1069915"/>
            <a:ext cx="470527" cy="830997"/>
          </a:xfrm>
          <a:prstGeom prst="rect">
            <a:avLst/>
          </a:prstGeom>
          <a:noFill/>
        </p:spPr>
        <p:txBody>
          <a:bodyPr wrap="square" rtlCol="0">
            <a:spAutoFit/>
          </a:bodyPr>
          <a:lstStyle/>
          <a:p>
            <a:r>
              <a:rPr lang="uk-UA" sz="1600" b="1" dirty="0">
                <a:solidFill>
                  <a:schemeClr val="bg1"/>
                </a:solidFill>
                <a:latin typeface="Comic Sans MS" panose="030F0702030302020204" pitchFamily="66" charset="0"/>
              </a:rPr>
              <a:t>4</a:t>
            </a:r>
            <a:endParaRPr lang="uk-UA" sz="1600" b="1" dirty="0" smtClean="0">
              <a:solidFill>
                <a:schemeClr val="bg1"/>
              </a:solidFill>
              <a:latin typeface="Comic Sans MS" panose="030F0702030302020204" pitchFamily="66" charset="0"/>
            </a:endParaRPr>
          </a:p>
          <a:p>
            <a:r>
              <a:rPr lang="uk-UA" sz="1600" b="1" dirty="0" smtClean="0">
                <a:solidFill>
                  <a:schemeClr val="bg1"/>
                </a:solidFill>
                <a:latin typeface="Comic Sans MS" panose="030F0702030302020204" pitchFamily="66" charset="0"/>
              </a:rPr>
              <a:t>-</a:t>
            </a:r>
          </a:p>
          <a:p>
            <a:r>
              <a:rPr lang="uk-UA" sz="1600" b="1" dirty="0">
                <a:solidFill>
                  <a:schemeClr val="bg1"/>
                </a:solidFill>
                <a:latin typeface="Comic Sans MS" panose="030F0702030302020204" pitchFamily="66" charset="0"/>
              </a:rPr>
              <a:t>6</a:t>
            </a:r>
            <a:endParaRPr lang="ru-RU" sz="1600" b="1"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2772349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7504" y="339502"/>
            <a:ext cx="9144000" cy="504056"/>
          </a:xfrm>
        </p:spPr>
        <p:txBody>
          <a:bodyPr/>
          <a:lstStyle/>
          <a:p>
            <a:r>
              <a:rPr lang="en-US" sz="2000" b="1" i="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SWOT</a:t>
            </a:r>
            <a:r>
              <a:rPr lang="uk-UA" sz="2000" b="1" i="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-аналіз. Україна та Євразійський економічний союз</a:t>
            </a:r>
            <a:endParaRPr lang="ru-RU" sz="20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graphicFrame>
        <p:nvGraphicFramePr>
          <p:cNvPr id="523" name="Таблица 522"/>
          <p:cNvGraphicFramePr>
            <a:graphicFrameLocks noGrp="1"/>
          </p:cNvGraphicFramePr>
          <p:nvPr>
            <p:extLst>
              <p:ext uri="{D42A27DB-BD31-4B8C-83A1-F6EECF244321}">
                <p14:modId xmlns:p14="http://schemas.microsoft.com/office/powerpoint/2010/main" val="1294252348"/>
              </p:ext>
            </p:extLst>
          </p:nvPr>
        </p:nvGraphicFramePr>
        <p:xfrm>
          <a:off x="395536" y="915566"/>
          <a:ext cx="8352928" cy="3157866"/>
        </p:xfrm>
        <a:graphic>
          <a:graphicData uri="http://schemas.openxmlformats.org/drawingml/2006/table">
            <a:tbl>
              <a:tblPr firstRow="1" firstCol="1" bandRow="1">
                <a:tableStyleId>{5C22544A-7EE6-4342-B048-85BDC9FD1C3A}</a:tableStyleId>
              </a:tblPr>
              <a:tblGrid>
                <a:gridCol w="4556421">
                  <a:extLst>
                    <a:ext uri="{9D8B030D-6E8A-4147-A177-3AD203B41FA5}">
                      <a16:colId xmlns:a16="http://schemas.microsoft.com/office/drawing/2014/main" val="2021425874"/>
                    </a:ext>
                  </a:extLst>
                </a:gridCol>
                <a:gridCol w="3796507">
                  <a:extLst>
                    <a:ext uri="{9D8B030D-6E8A-4147-A177-3AD203B41FA5}">
                      <a16:colId xmlns:a16="http://schemas.microsoft.com/office/drawing/2014/main" val="3086750894"/>
                    </a:ext>
                  </a:extLst>
                </a:gridCol>
              </a:tblGrid>
              <a:tr h="338144">
                <a:tc>
                  <a:txBody>
                    <a:bodyPr/>
                    <a:lstStyle/>
                    <a:p>
                      <a:pPr>
                        <a:lnSpc>
                          <a:spcPct val="150000"/>
                        </a:lnSpc>
                        <a:spcAft>
                          <a:spcPts val="0"/>
                        </a:spcAft>
                      </a:pPr>
                      <a:r>
                        <a:rPr lang="uk-UA" sz="1000" dirty="0">
                          <a:effectLst/>
                        </a:rPr>
                        <a:t>Сильні сторони</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34" marR="59834" marT="0" marB="0"/>
                </a:tc>
                <a:tc>
                  <a:txBody>
                    <a:bodyPr/>
                    <a:lstStyle/>
                    <a:p>
                      <a:pPr>
                        <a:lnSpc>
                          <a:spcPct val="150000"/>
                        </a:lnSpc>
                        <a:spcAft>
                          <a:spcPts val="0"/>
                        </a:spcAft>
                      </a:pPr>
                      <a:r>
                        <a:rPr lang="uk-UA" sz="1000" dirty="0">
                          <a:solidFill>
                            <a:schemeClr val="tx1"/>
                          </a:solidFill>
                          <a:effectLst/>
                        </a:rPr>
                        <a:t>Слабкі сторони</a:t>
                      </a:r>
                      <a:endParaRPr lang="ru-RU"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9834" marR="59834" marT="0" marB="0">
                    <a:solidFill>
                      <a:schemeClr val="accent1">
                        <a:lumMod val="60000"/>
                        <a:lumOff val="40000"/>
                      </a:schemeClr>
                    </a:solidFill>
                  </a:tcPr>
                </a:tc>
                <a:extLst>
                  <a:ext uri="{0D108BD9-81ED-4DB2-BD59-A6C34878D82A}">
                    <a16:rowId xmlns:a16="http://schemas.microsoft.com/office/drawing/2014/main" val="2606548193"/>
                  </a:ext>
                </a:extLst>
              </a:tr>
              <a:tr h="1102016">
                <a:tc>
                  <a:txBody>
                    <a:bodyPr/>
                    <a:lstStyle/>
                    <a:p>
                      <a:pPr marL="342900" lvl="0" indent="-342900">
                        <a:spcAft>
                          <a:spcPts val="0"/>
                        </a:spcAft>
                        <a:buSzPts val="1400"/>
                        <a:buFont typeface="Times New Roman" panose="02020603050405020304" pitchFamily="18" charset="0"/>
                        <a:buAutoNum type="arabicParenR"/>
                      </a:pPr>
                      <a:r>
                        <a:rPr lang="uk-UA" sz="1200" dirty="0">
                          <a:effectLst/>
                        </a:rPr>
                        <a:t>Великий ресурсний потенціал; </a:t>
                      </a:r>
                      <a:endParaRPr lang="ru-RU" sz="1000" dirty="0">
                        <a:effectLst/>
                      </a:endParaRPr>
                    </a:p>
                    <a:p>
                      <a:pPr marL="342900" lvl="0" indent="-342900">
                        <a:spcAft>
                          <a:spcPts val="0"/>
                        </a:spcAft>
                        <a:buSzPts val="1400"/>
                        <a:buFont typeface="Times New Roman" panose="02020603050405020304" pitchFamily="18" charset="0"/>
                        <a:buAutoNum type="arabicParenR"/>
                      </a:pPr>
                      <a:r>
                        <a:rPr lang="uk-UA" sz="1200" dirty="0">
                          <a:effectLst/>
                        </a:rPr>
                        <a:t>Територіальна близькість; </a:t>
                      </a:r>
                      <a:endParaRPr lang="ru-RU" sz="1000" dirty="0">
                        <a:effectLst/>
                      </a:endParaRPr>
                    </a:p>
                    <a:p>
                      <a:pPr marL="342900" lvl="0" indent="-342900">
                        <a:spcAft>
                          <a:spcPts val="0"/>
                        </a:spcAft>
                        <a:buSzPts val="1400"/>
                        <a:buFont typeface="Times New Roman" panose="02020603050405020304" pitchFamily="18" charset="0"/>
                        <a:buAutoNum type="arabicParenR"/>
                      </a:pPr>
                      <a:r>
                        <a:rPr lang="uk-UA" sz="1200" dirty="0">
                          <a:effectLst/>
                        </a:rPr>
                        <a:t>наявність великого ринку збуту товарів </a:t>
                      </a:r>
                      <a:endParaRPr lang="ru-RU"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834" marR="59834" marT="0" marB="0"/>
                </a:tc>
                <a:tc>
                  <a:txBody>
                    <a:bodyPr/>
                    <a:lstStyle/>
                    <a:p>
                      <a:pPr marL="342900" lvl="0" indent="-342900">
                        <a:spcAft>
                          <a:spcPts val="0"/>
                        </a:spcAft>
                        <a:buFont typeface="+mj-lt"/>
                        <a:buAutoNum type="arabicParenR"/>
                      </a:pPr>
                      <a:r>
                        <a:rPr lang="uk-UA" sz="1200" dirty="0">
                          <a:solidFill>
                            <a:schemeClr val="tx1"/>
                          </a:solidFill>
                          <a:effectLst/>
                        </a:rPr>
                        <a:t> Низька конкурентоспроможність та якість продукції; </a:t>
                      </a:r>
                      <a:endParaRPr lang="ru-RU" sz="1000" dirty="0">
                        <a:solidFill>
                          <a:schemeClr val="tx1"/>
                        </a:solidFill>
                        <a:effectLst/>
                      </a:endParaRPr>
                    </a:p>
                    <a:p>
                      <a:pPr marL="342900" lvl="0" indent="-342900">
                        <a:spcAft>
                          <a:spcPts val="0"/>
                        </a:spcAft>
                        <a:buFont typeface="+mj-lt"/>
                        <a:buAutoNum type="arabicParenR"/>
                      </a:pPr>
                      <a:r>
                        <a:rPr lang="uk-UA" sz="1200" dirty="0">
                          <a:solidFill>
                            <a:schemeClr val="tx1"/>
                          </a:solidFill>
                          <a:effectLst/>
                        </a:rPr>
                        <a:t>Застарілі технології;</a:t>
                      </a:r>
                      <a:endParaRPr lang="ru-RU" sz="1000" dirty="0">
                        <a:solidFill>
                          <a:schemeClr val="tx1"/>
                        </a:solidFill>
                        <a:effectLst/>
                      </a:endParaRPr>
                    </a:p>
                    <a:p>
                      <a:pPr marL="342900" lvl="0" indent="-342900">
                        <a:spcAft>
                          <a:spcPts val="0"/>
                        </a:spcAft>
                        <a:buFont typeface="+mj-lt"/>
                        <a:buAutoNum type="arabicParenR"/>
                      </a:pPr>
                      <a:r>
                        <a:rPr lang="uk-UA" sz="1200" dirty="0">
                          <a:solidFill>
                            <a:schemeClr val="tx1"/>
                          </a:solidFill>
                          <a:effectLst/>
                        </a:rPr>
                        <a:t>Великий рівень безробіття; — висока енергоємність виробництва у країнах Митного союзу</a:t>
                      </a:r>
                      <a:endParaRPr lang="ru-RU"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834" marR="59834" marT="0" marB="0">
                    <a:solidFill>
                      <a:schemeClr val="accent1">
                        <a:lumMod val="60000"/>
                        <a:lumOff val="40000"/>
                      </a:schemeClr>
                    </a:solidFill>
                  </a:tcPr>
                </a:tc>
                <a:extLst>
                  <a:ext uri="{0D108BD9-81ED-4DB2-BD59-A6C34878D82A}">
                    <a16:rowId xmlns:a16="http://schemas.microsoft.com/office/drawing/2014/main" val="3343488781"/>
                  </a:ext>
                </a:extLst>
              </a:tr>
              <a:tr h="281395">
                <a:tc>
                  <a:txBody>
                    <a:bodyPr/>
                    <a:lstStyle/>
                    <a:p>
                      <a:pPr>
                        <a:lnSpc>
                          <a:spcPct val="107000"/>
                        </a:lnSpc>
                        <a:spcAft>
                          <a:spcPts val="0"/>
                        </a:spcAft>
                      </a:pPr>
                      <a:r>
                        <a:rPr lang="uk-UA" sz="1200" dirty="0">
                          <a:effectLst/>
                        </a:rPr>
                        <a:t>Можливості</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34" marR="59834" marT="0" marB="0"/>
                </a:tc>
                <a:tc>
                  <a:txBody>
                    <a:bodyPr/>
                    <a:lstStyle/>
                    <a:p>
                      <a:pPr>
                        <a:lnSpc>
                          <a:spcPct val="107000"/>
                        </a:lnSpc>
                        <a:spcAft>
                          <a:spcPts val="0"/>
                        </a:spcAft>
                      </a:pPr>
                      <a:r>
                        <a:rPr lang="uk-UA" sz="1200" dirty="0">
                          <a:solidFill>
                            <a:schemeClr val="tx1"/>
                          </a:solidFill>
                          <a:effectLst/>
                        </a:rPr>
                        <a:t>Загрози</a:t>
                      </a:r>
                      <a:endParaRPr lang="ru-RU"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9834" marR="59834" marT="0" marB="0">
                    <a:solidFill>
                      <a:schemeClr val="accent1">
                        <a:lumMod val="60000"/>
                        <a:lumOff val="40000"/>
                      </a:schemeClr>
                    </a:solidFill>
                  </a:tcPr>
                </a:tc>
                <a:extLst>
                  <a:ext uri="{0D108BD9-81ED-4DB2-BD59-A6C34878D82A}">
                    <a16:rowId xmlns:a16="http://schemas.microsoft.com/office/drawing/2014/main" val="3324285535"/>
                  </a:ext>
                </a:extLst>
              </a:tr>
              <a:tr h="1436311">
                <a:tc>
                  <a:txBody>
                    <a:bodyPr/>
                    <a:lstStyle/>
                    <a:p>
                      <a:pPr marL="342900" lvl="0" indent="-342900">
                        <a:spcAft>
                          <a:spcPts val="0"/>
                        </a:spcAft>
                        <a:buFont typeface="Times New Roman" panose="02020603050405020304" pitchFamily="18" charset="0"/>
                        <a:buAutoNum type="arabicParenR"/>
                      </a:pPr>
                      <a:r>
                        <a:rPr lang="uk-UA" sz="1200" dirty="0">
                          <a:effectLst/>
                        </a:rPr>
                        <a:t>Розвиток зовнішньоторговельних відносин; </a:t>
                      </a:r>
                      <a:endParaRPr lang="ru-RU" sz="1000" dirty="0">
                        <a:effectLst/>
                      </a:endParaRPr>
                    </a:p>
                    <a:p>
                      <a:pPr marL="342900" lvl="0" indent="-342900">
                        <a:spcAft>
                          <a:spcPts val="0"/>
                        </a:spcAft>
                        <a:buFont typeface="Times New Roman" panose="02020603050405020304" pitchFamily="18" charset="0"/>
                        <a:buAutoNum type="arabicParenR"/>
                      </a:pPr>
                      <a:r>
                        <a:rPr lang="uk-UA" sz="1200" dirty="0">
                          <a:effectLst/>
                        </a:rPr>
                        <a:t>Вирішення проблеми транзиту товарів та послуг через Україну з боку членів Митного союзу; </a:t>
                      </a:r>
                      <a:endParaRPr lang="ru-RU" sz="1000" dirty="0">
                        <a:effectLst/>
                      </a:endParaRPr>
                    </a:p>
                    <a:p>
                      <a:pPr marL="342900" lvl="0" indent="-342900">
                        <a:spcAft>
                          <a:spcPts val="0"/>
                        </a:spcAft>
                        <a:buFont typeface="Times New Roman" panose="02020603050405020304" pitchFamily="18" charset="0"/>
                        <a:buAutoNum type="arabicParenR"/>
                      </a:pPr>
                      <a:r>
                        <a:rPr lang="uk-UA" sz="1200" dirty="0">
                          <a:effectLst/>
                        </a:rPr>
                        <a:t>Скасування митних зборів на імпортовані товари для членів Митного союзу.</a:t>
                      </a:r>
                      <a:endParaRPr lang="ru-RU" sz="1000" dirty="0">
                        <a:effectLst/>
                      </a:endParaRPr>
                    </a:p>
                    <a:p>
                      <a:pPr marL="342900" lvl="0" indent="-342900">
                        <a:spcAft>
                          <a:spcPts val="0"/>
                        </a:spcAft>
                        <a:buFont typeface="Times New Roman" panose="02020603050405020304" pitchFamily="18" charset="0"/>
                        <a:buAutoNum type="arabicParenR"/>
                      </a:pPr>
                      <a:r>
                        <a:rPr lang="uk-UA" sz="1200" dirty="0">
                          <a:effectLst/>
                        </a:rPr>
                        <a:t>Короткочасний приріст економічного розвитку.</a:t>
                      </a:r>
                      <a:endParaRPr lang="ru-RU"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834" marR="59834" marT="0" marB="0"/>
                </a:tc>
                <a:tc>
                  <a:txBody>
                    <a:bodyPr/>
                    <a:lstStyle/>
                    <a:p>
                      <a:pPr marL="342900" lvl="0" indent="-342900">
                        <a:spcAft>
                          <a:spcPts val="0"/>
                        </a:spcAft>
                        <a:buFont typeface="Times New Roman" panose="02020603050405020304" pitchFamily="18" charset="0"/>
                        <a:buAutoNum type="arabicParenR"/>
                      </a:pPr>
                      <a:r>
                        <a:rPr lang="uk-UA" sz="1200" dirty="0">
                          <a:solidFill>
                            <a:schemeClr val="tx1"/>
                          </a:solidFill>
                          <a:effectLst/>
                        </a:rPr>
                        <a:t>Зменшення надходжень до державного бюджету внаслідок незастосування імпортного мита до товарів із країнчленів союзу;</a:t>
                      </a:r>
                      <a:endParaRPr lang="ru-RU" sz="1000" dirty="0">
                        <a:solidFill>
                          <a:schemeClr val="tx1"/>
                        </a:solidFill>
                        <a:effectLst/>
                      </a:endParaRPr>
                    </a:p>
                    <a:p>
                      <a:pPr marL="342900" lvl="0" indent="-342900">
                        <a:spcAft>
                          <a:spcPts val="0"/>
                        </a:spcAft>
                        <a:buFont typeface="Times New Roman" panose="02020603050405020304" pitchFamily="18" charset="0"/>
                        <a:buAutoNum type="arabicParenR"/>
                      </a:pPr>
                      <a:r>
                        <a:rPr lang="uk-UA" sz="1200" dirty="0">
                          <a:solidFill>
                            <a:schemeClr val="tx1"/>
                          </a:solidFill>
                          <a:effectLst/>
                        </a:rPr>
                        <a:t>Енергетична залежність від Росії; </a:t>
                      </a:r>
                      <a:endParaRPr lang="ru-RU" sz="1000" dirty="0">
                        <a:solidFill>
                          <a:schemeClr val="tx1"/>
                        </a:solidFill>
                        <a:effectLst/>
                      </a:endParaRPr>
                    </a:p>
                    <a:p>
                      <a:pPr marL="342900" lvl="0" indent="-342900">
                        <a:spcAft>
                          <a:spcPts val="0"/>
                        </a:spcAft>
                        <a:buFont typeface="Times New Roman" panose="02020603050405020304" pitchFamily="18" charset="0"/>
                        <a:buAutoNum type="arabicParenR"/>
                      </a:pPr>
                      <a:r>
                        <a:rPr lang="uk-UA" sz="1200" dirty="0">
                          <a:solidFill>
                            <a:schemeClr val="tx1"/>
                          </a:solidFill>
                          <a:effectLst/>
                        </a:rPr>
                        <a:t>Розширення політичної сфери впливу Росії; </a:t>
                      </a:r>
                      <a:endParaRPr lang="ru-RU" sz="1000" dirty="0">
                        <a:solidFill>
                          <a:schemeClr val="tx1"/>
                        </a:solidFill>
                        <a:effectLst/>
                      </a:endParaRPr>
                    </a:p>
                    <a:p>
                      <a:pPr marL="342900" lvl="0" indent="-342900">
                        <a:spcAft>
                          <a:spcPts val="0"/>
                        </a:spcAft>
                        <a:buFont typeface="Times New Roman" panose="02020603050405020304" pitchFamily="18" charset="0"/>
                        <a:buAutoNum type="arabicParenR"/>
                      </a:pPr>
                      <a:r>
                        <a:rPr lang="uk-UA" sz="1200" dirty="0">
                          <a:solidFill>
                            <a:schemeClr val="tx1"/>
                          </a:solidFill>
                          <a:effectLst/>
                        </a:rPr>
                        <a:t>Використання України як сировинної бази</a:t>
                      </a:r>
                      <a:endParaRPr lang="ru-RU" sz="1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9834" marR="59834" marT="0" marB="0">
                    <a:solidFill>
                      <a:schemeClr val="accent1">
                        <a:lumMod val="60000"/>
                        <a:lumOff val="40000"/>
                      </a:schemeClr>
                    </a:solidFill>
                  </a:tcPr>
                </a:tc>
                <a:extLst>
                  <a:ext uri="{0D108BD9-81ED-4DB2-BD59-A6C34878D82A}">
                    <a16:rowId xmlns:a16="http://schemas.microsoft.com/office/drawing/2014/main" val="3342726127"/>
                  </a:ext>
                </a:extLst>
              </a:tr>
            </a:tbl>
          </a:graphicData>
        </a:graphic>
      </p:graphicFrame>
    </p:spTree>
    <p:extLst>
      <p:ext uri="{BB962C8B-B14F-4D97-AF65-F5344CB8AC3E}">
        <p14:creationId xmlns:p14="http://schemas.microsoft.com/office/powerpoint/2010/main" val="323940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79512" y="-92546"/>
            <a:ext cx="9144000" cy="504056"/>
          </a:xfrm>
        </p:spPr>
        <p:txBody>
          <a:bodyPr/>
          <a:lstStyle/>
          <a:p>
            <a:r>
              <a:rPr lang="en-US" sz="2000" b="1" i="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SWOT-</a:t>
            </a:r>
            <a:r>
              <a:rPr lang="ru-RU" sz="2000" b="1" i="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аналіз. Євразійський економічний союз.</a:t>
            </a:r>
            <a:endParaRPr lang="ru-RU" sz="20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graphicFrame>
        <p:nvGraphicFramePr>
          <p:cNvPr id="2" name="Таблица 1"/>
          <p:cNvGraphicFramePr>
            <a:graphicFrameLocks noGrp="1"/>
          </p:cNvGraphicFramePr>
          <p:nvPr>
            <p:extLst>
              <p:ext uri="{D42A27DB-BD31-4B8C-83A1-F6EECF244321}">
                <p14:modId xmlns:p14="http://schemas.microsoft.com/office/powerpoint/2010/main" val="92155510"/>
              </p:ext>
            </p:extLst>
          </p:nvPr>
        </p:nvGraphicFramePr>
        <p:xfrm>
          <a:off x="35496" y="339502"/>
          <a:ext cx="9073008" cy="4554538"/>
        </p:xfrm>
        <a:graphic>
          <a:graphicData uri="http://schemas.openxmlformats.org/drawingml/2006/table">
            <a:tbl>
              <a:tblPr firstRow="1" firstCol="1" bandRow="1">
                <a:tableStyleId>{5C22544A-7EE6-4342-B048-85BDC9FD1C3A}</a:tableStyleId>
              </a:tblPr>
              <a:tblGrid>
                <a:gridCol w="4853836">
                  <a:extLst>
                    <a:ext uri="{9D8B030D-6E8A-4147-A177-3AD203B41FA5}">
                      <a16:colId xmlns:a16="http://schemas.microsoft.com/office/drawing/2014/main" val="1065581565"/>
                    </a:ext>
                  </a:extLst>
                </a:gridCol>
                <a:gridCol w="4219172">
                  <a:extLst>
                    <a:ext uri="{9D8B030D-6E8A-4147-A177-3AD203B41FA5}">
                      <a16:colId xmlns:a16="http://schemas.microsoft.com/office/drawing/2014/main" val="4081028927"/>
                    </a:ext>
                  </a:extLst>
                </a:gridCol>
              </a:tblGrid>
              <a:tr h="167077">
                <a:tc>
                  <a:txBody>
                    <a:bodyPr/>
                    <a:lstStyle/>
                    <a:p>
                      <a:pPr>
                        <a:lnSpc>
                          <a:spcPct val="107000"/>
                        </a:lnSpc>
                        <a:spcAft>
                          <a:spcPts val="0"/>
                        </a:spcAft>
                      </a:pPr>
                      <a:r>
                        <a:rPr lang="uk-UA" sz="1100" dirty="0">
                          <a:effectLst/>
                        </a:rPr>
                        <a:t>Сильні сторони</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689" marR="24689" marT="0" marB="0"/>
                </a:tc>
                <a:tc>
                  <a:txBody>
                    <a:bodyPr/>
                    <a:lstStyle/>
                    <a:p>
                      <a:pPr>
                        <a:lnSpc>
                          <a:spcPct val="107000"/>
                        </a:lnSpc>
                        <a:spcAft>
                          <a:spcPts val="0"/>
                        </a:spcAft>
                      </a:pPr>
                      <a:r>
                        <a:rPr lang="uk-UA" sz="1100" dirty="0">
                          <a:solidFill>
                            <a:schemeClr val="tx1"/>
                          </a:solidFill>
                          <a:effectLst/>
                        </a:rPr>
                        <a:t>Слабкі сторони</a:t>
                      </a:r>
                      <a:endParaRPr lang="ru-RU"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4689" marR="24689" marT="0" marB="0"/>
                </a:tc>
                <a:extLst>
                  <a:ext uri="{0D108BD9-81ED-4DB2-BD59-A6C34878D82A}">
                    <a16:rowId xmlns:a16="http://schemas.microsoft.com/office/drawing/2014/main" val="399942118"/>
                  </a:ext>
                </a:extLst>
              </a:tr>
              <a:tr h="1479586">
                <a:tc>
                  <a:txBody>
                    <a:bodyPr/>
                    <a:lstStyle/>
                    <a:p>
                      <a:pPr marL="0" lvl="0" indent="0">
                        <a:spcAft>
                          <a:spcPts val="0"/>
                        </a:spcAft>
                        <a:buFont typeface="+mj-lt"/>
                        <a:buNone/>
                      </a:pPr>
                      <a:r>
                        <a:rPr lang="uk-UA" sz="1100" dirty="0" smtClean="0">
                          <a:effectLst/>
                        </a:rPr>
                        <a:t>1.</a:t>
                      </a:r>
                      <a:r>
                        <a:rPr lang="uk-UA" sz="1100" baseline="0" dirty="0" smtClean="0">
                          <a:effectLst/>
                        </a:rPr>
                        <a:t> </a:t>
                      </a:r>
                      <a:r>
                        <a:rPr lang="uk-UA" sz="1100" dirty="0" smtClean="0">
                          <a:effectLst/>
                        </a:rPr>
                        <a:t>Ринок </a:t>
                      </a:r>
                      <a:r>
                        <a:rPr lang="uk-UA" sz="1100" dirty="0">
                          <a:effectLst/>
                        </a:rPr>
                        <a:t>споживачів (182 млн);</a:t>
                      </a:r>
                      <a:endParaRPr lang="ru-RU" sz="1100" dirty="0">
                        <a:effectLst/>
                      </a:endParaRPr>
                    </a:p>
                    <a:p>
                      <a:pPr marL="0" lvl="0" indent="0">
                        <a:spcAft>
                          <a:spcPts val="0"/>
                        </a:spcAft>
                        <a:buFont typeface="+mj-lt"/>
                        <a:buNone/>
                      </a:pPr>
                      <a:r>
                        <a:rPr lang="uk-UA" sz="1100" dirty="0" smtClean="0">
                          <a:effectLst/>
                        </a:rPr>
                        <a:t>2. Величезні </a:t>
                      </a:r>
                      <a:r>
                        <a:rPr lang="uk-UA" sz="1100" dirty="0">
                          <a:effectLst/>
                        </a:rPr>
                        <a:t>природні ресурси (на території союзу зосереджена значна частина світового запасу корисних копалин); </a:t>
                      </a:r>
                      <a:endParaRPr lang="ru-RU" sz="1100" dirty="0">
                        <a:effectLst/>
                      </a:endParaRPr>
                    </a:p>
                    <a:p>
                      <a:pPr marL="0" lvl="0" indent="0">
                        <a:spcAft>
                          <a:spcPts val="0"/>
                        </a:spcAft>
                        <a:buFont typeface="+mj-lt"/>
                        <a:buNone/>
                      </a:pPr>
                      <a:r>
                        <a:rPr lang="uk-UA" sz="1100" dirty="0" smtClean="0">
                          <a:effectLst/>
                        </a:rPr>
                        <a:t>3. Географічне </a:t>
                      </a:r>
                      <a:r>
                        <a:rPr lang="uk-UA" sz="1100" dirty="0">
                          <a:effectLst/>
                        </a:rPr>
                        <a:t>положенням з виходом на всі чотири сторони світу;</a:t>
                      </a:r>
                      <a:endParaRPr lang="ru-RU" sz="1100" dirty="0">
                        <a:effectLst/>
                      </a:endParaRPr>
                    </a:p>
                    <a:p>
                      <a:pPr marL="0" lvl="0" indent="0">
                        <a:spcAft>
                          <a:spcPts val="0"/>
                        </a:spcAft>
                        <a:buFont typeface="+mj-lt"/>
                        <a:buNone/>
                      </a:pPr>
                      <a:r>
                        <a:rPr lang="uk-UA" sz="1100" dirty="0" smtClean="0">
                          <a:effectLst/>
                        </a:rPr>
                        <a:t>4. Вигідне </a:t>
                      </a:r>
                      <a:r>
                        <a:rPr lang="uk-UA" sz="1100" dirty="0">
                          <a:effectLst/>
                        </a:rPr>
                        <a:t>геостратегічне положення ЄАЕС на світовій арені (між Заходом і Сходом: Китай, Індія, ЄС, Центральна Азія і Близький Схід)</a:t>
                      </a:r>
                      <a:endParaRPr lang="ru-R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689" marR="24689" marT="0" marB="0"/>
                </a:tc>
                <a:tc>
                  <a:txBody>
                    <a:bodyPr/>
                    <a:lstStyle/>
                    <a:p>
                      <a:pPr marL="0" lvl="0" indent="0">
                        <a:spcAft>
                          <a:spcPts val="0"/>
                        </a:spcAft>
                        <a:buFont typeface="+mj-lt"/>
                        <a:buNone/>
                      </a:pPr>
                      <a:r>
                        <a:rPr lang="uk-UA" sz="1100" dirty="0" smtClean="0">
                          <a:effectLst/>
                        </a:rPr>
                        <a:t>1.</a:t>
                      </a:r>
                      <a:r>
                        <a:rPr lang="uk-UA" sz="1100" baseline="0" dirty="0" smtClean="0">
                          <a:effectLst/>
                        </a:rPr>
                        <a:t> </a:t>
                      </a:r>
                      <a:r>
                        <a:rPr lang="uk-UA" sz="1100" dirty="0" smtClean="0">
                          <a:effectLst/>
                        </a:rPr>
                        <a:t>Відсутність </a:t>
                      </a:r>
                      <a:r>
                        <a:rPr lang="uk-UA" sz="1100" dirty="0">
                          <a:effectLst/>
                        </a:rPr>
                        <a:t>союзу ідентичності (збереглися стереотипи і страхи тоталітарного минулого);</a:t>
                      </a:r>
                      <a:endParaRPr lang="ru-RU" sz="1100" dirty="0">
                        <a:effectLst/>
                      </a:endParaRPr>
                    </a:p>
                    <a:p>
                      <a:pPr marL="0" lvl="0" indent="0">
                        <a:spcAft>
                          <a:spcPts val="0"/>
                        </a:spcAft>
                        <a:buFont typeface="+mj-lt"/>
                        <a:buNone/>
                      </a:pPr>
                      <a:r>
                        <a:rPr lang="uk-UA" sz="1100" dirty="0" smtClean="0">
                          <a:effectLst/>
                        </a:rPr>
                        <a:t>2. Слабо </a:t>
                      </a:r>
                      <a:r>
                        <a:rPr lang="uk-UA" sz="1100" dirty="0">
                          <a:effectLst/>
                        </a:rPr>
                        <a:t>розвинений реальний сектор економіки, досліджень і розробок, туризму інновацій, оскільки переважає сировинна економіка;</a:t>
                      </a:r>
                      <a:endParaRPr lang="ru-RU" sz="1100" dirty="0">
                        <a:effectLst/>
                      </a:endParaRPr>
                    </a:p>
                    <a:p>
                      <a:pPr marL="0" lvl="0" indent="0">
                        <a:spcAft>
                          <a:spcPts val="0"/>
                        </a:spcAft>
                        <a:buFont typeface="+mj-lt"/>
                        <a:buNone/>
                      </a:pPr>
                      <a:r>
                        <a:rPr lang="uk-UA" sz="1100" dirty="0" smtClean="0">
                          <a:effectLst/>
                        </a:rPr>
                        <a:t>3. Підвищення </a:t>
                      </a:r>
                      <a:r>
                        <a:rPr lang="uk-UA" sz="1100" dirty="0">
                          <a:effectLst/>
                        </a:rPr>
                        <a:t>рівня корупції, крунізму, бюрократії;</a:t>
                      </a:r>
                      <a:endParaRPr lang="ru-RU" sz="1100" dirty="0">
                        <a:effectLst/>
                      </a:endParaRPr>
                    </a:p>
                    <a:p>
                      <a:pPr marL="0" lvl="0" indent="0">
                        <a:spcAft>
                          <a:spcPts val="0"/>
                        </a:spcAft>
                        <a:buFont typeface="+mj-lt"/>
                        <a:buNone/>
                      </a:pPr>
                      <a:r>
                        <a:rPr lang="uk-UA" sz="1100" dirty="0" smtClean="0">
                          <a:effectLst/>
                        </a:rPr>
                        <a:t>4. Залежність </a:t>
                      </a:r>
                      <a:r>
                        <a:rPr lang="uk-UA" sz="1100" dirty="0">
                          <a:effectLst/>
                        </a:rPr>
                        <a:t>від західних санкцій, валютного курсу;</a:t>
                      </a:r>
                      <a:endParaRPr lang="ru-RU" sz="1100" dirty="0">
                        <a:effectLst/>
                      </a:endParaRPr>
                    </a:p>
                    <a:p>
                      <a:pPr marL="0" lvl="0" indent="0">
                        <a:spcAft>
                          <a:spcPts val="0"/>
                        </a:spcAft>
                        <a:buFont typeface="+mj-lt"/>
                        <a:buNone/>
                      </a:pPr>
                      <a:r>
                        <a:rPr lang="uk-UA" sz="1100" dirty="0" smtClean="0">
                          <a:effectLst/>
                        </a:rPr>
                        <a:t>5. Невідповідність </a:t>
                      </a:r>
                      <a:r>
                        <a:rPr lang="uk-UA" sz="1100" dirty="0">
                          <a:effectLst/>
                        </a:rPr>
                        <a:t>законодавства та міждержавних структур;</a:t>
                      </a:r>
                      <a:endParaRPr lang="ru-RU" sz="1100" dirty="0">
                        <a:effectLst/>
                      </a:endParaRPr>
                    </a:p>
                    <a:p>
                      <a:pPr marL="0" lvl="0" indent="0">
                        <a:spcAft>
                          <a:spcPts val="0"/>
                        </a:spcAft>
                        <a:buFont typeface="+mj-lt"/>
                        <a:buNone/>
                      </a:pPr>
                      <a:r>
                        <a:rPr lang="uk-UA" sz="1100" dirty="0" smtClean="0">
                          <a:effectLst/>
                        </a:rPr>
                        <a:t>6. Розшарування </a:t>
                      </a:r>
                      <a:r>
                        <a:rPr lang="uk-UA" sz="1100" dirty="0">
                          <a:effectLst/>
                        </a:rPr>
                        <a:t>населення за доходами.</a:t>
                      </a:r>
                      <a:endParaRPr lang="ru-R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689" marR="24689" marT="0" marB="0"/>
                </a:tc>
                <a:extLst>
                  <a:ext uri="{0D108BD9-81ED-4DB2-BD59-A6C34878D82A}">
                    <a16:rowId xmlns:a16="http://schemas.microsoft.com/office/drawing/2014/main" val="2883011819"/>
                  </a:ext>
                </a:extLst>
              </a:tr>
              <a:tr h="167077">
                <a:tc>
                  <a:txBody>
                    <a:bodyPr/>
                    <a:lstStyle/>
                    <a:p>
                      <a:pPr>
                        <a:lnSpc>
                          <a:spcPct val="107000"/>
                        </a:lnSpc>
                        <a:spcAft>
                          <a:spcPts val="0"/>
                        </a:spcAft>
                      </a:pPr>
                      <a:r>
                        <a:rPr lang="uk-UA" sz="1100" dirty="0">
                          <a:effectLst/>
                        </a:rPr>
                        <a:t>Можливості</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689" marR="24689" marT="0" marB="0"/>
                </a:tc>
                <a:tc>
                  <a:txBody>
                    <a:bodyPr/>
                    <a:lstStyle/>
                    <a:p>
                      <a:pPr>
                        <a:lnSpc>
                          <a:spcPct val="107000"/>
                        </a:lnSpc>
                        <a:spcAft>
                          <a:spcPts val="0"/>
                        </a:spcAft>
                      </a:pPr>
                      <a:r>
                        <a:rPr lang="uk-UA" sz="1100" b="1" dirty="0">
                          <a:effectLst/>
                        </a:rPr>
                        <a:t>Загрози</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4689" marR="24689" marT="0" marB="0"/>
                </a:tc>
                <a:extLst>
                  <a:ext uri="{0D108BD9-81ED-4DB2-BD59-A6C34878D82A}">
                    <a16:rowId xmlns:a16="http://schemas.microsoft.com/office/drawing/2014/main" val="1081140575"/>
                  </a:ext>
                </a:extLst>
              </a:tr>
              <a:tr h="2687002">
                <a:tc>
                  <a:txBody>
                    <a:bodyPr/>
                    <a:lstStyle/>
                    <a:p>
                      <a:pPr marL="0" lvl="0" indent="0">
                        <a:spcAft>
                          <a:spcPts val="0"/>
                        </a:spcAft>
                        <a:buFont typeface="+mj-lt"/>
                        <a:buNone/>
                      </a:pPr>
                      <a:r>
                        <a:rPr lang="uk-UA" sz="1100" dirty="0" smtClean="0">
                          <a:effectLst/>
                        </a:rPr>
                        <a:t>1. Потенціал </a:t>
                      </a:r>
                      <a:r>
                        <a:rPr lang="uk-UA" sz="1100" dirty="0">
                          <a:effectLst/>
                        </a:rPr>
                        <a:t>розширення за рахунок нових членів спілки;</a:t>
                      </a:r>
                      <a:endParaRPr lang="ru-RU" sz="1100" dirty="0">
                        <a:effectLst/>
                      </a:endParaRPr>
                    </a:p>
                    <a:p>
                      <a:pPr marL="0" lvl="0" indent="0">
                        <a:spcAft>
                          <a:spcPts val="0"/>
                        </a:spcAft>
                        <a:buFont typeface="+mj-lt"/>
                        <a:buNone/>
                      </a:pPr>
                      <a:r>
                        <a:rPr lang="uk-UA" sz="1100" dirty="0" smtClean="0">
                          <a:effectLst/>
                        </a:rPr>
                        <a:t>2. Глобальний </a:t>
                      </a:r>
                      <a:r>
                        <a:rPr lang="uk-UA" sz="1100" dirty="0">
                          <a:effectLst/>
                        </a:rPr>
                        <a:t>постачальник сировини, товарів і послуг при управлінні ресурсами підрозділу;</a:t>
                      </a:r>
                      <a:endParaRPr lang="ru-RU" sz="1100" dirty="0">
                        <a:effectLst/>
                      </a:endParaRPr>
                    </a:p>
                    <a:p>
                      <a:pPr marL="0" lvl="0" indent="0">
                        <a:spcAft>
                          <a:spcPts val="0"/>
                        </a:spcAft>
                        <a:buFont typeface="+mj-lt"/>
                        <a:buNone/>
                      </a:pPr>
                      <a:r>
                        <a:rPr lang="uk-UA" sz="1100" dirty="0" smtClean="0">
                          <a:effectLst/>
                        </a:rPr>
                        <a:t>3. Транзитні </a:t>
                      </a:r>
                      <a:r>
                        <a:rPr lang="uk-UA" sz="1100" dirty="0">
                          <a:effectLst/>
                        </a:rPr>
                        <a:t>можливості високі, особливо з запуском ТКГ Західна Європа-Західний Китай;</a:t>
                      </a:r>
                      <a:endParaRPr lang="ru-RU" sz="1100" dirty="0">
                        <a:effectLst/>
                      </a:endParaRPr>
                    </a:p>
                    <a:p>
                      <a:pPr marL="0" lvl="0" indent="0">
                        <a:spcAft>
                          <a:spcPts val="0"/>
                        </a:spcAft>
                        <a:buFont typeface="+mj-lt"/>
                        <a:buNone/>
                      </a:pPr>
                      <a:r>
                        <a:rPr lang="uk-UA" sz="1100" dirty="0" smtClean="0">
                          <a:effectLst/>
                        </a:rPr>
                        <a:t>4.</a:t>
                      </a:r>
                      <a:r>
                        <a:rPr lang="uk-UA" sz="1100" baseline="0" dirty="0" smtClean="0">
                          <a:effectLst/>
                        </a:rPr>
                        <a:t> </a:t>
                      </a:r>
                      <a:r>
                        <a:rPr lang="uk-UA" sz="1100" dirty="0" smtClean="0">
                          <a:effectLst/>
                        </a:rPr>
                        <a:t>Фінансовий </a:t>
                      </a:r>
                      <a:r>
                        <a:rPr lang="uk-UA" sz="1100" dirty="0">
                          <a:effectLst/>
                        </a:rPr>
                        <a:t>центр з розвиненою економічною зоною та сприятливим інвестиційним кліматом;</a:t>
                      </a:r>
                      <a:endParaRPr lang="ru-RU" sz="1100" dirty="0">
                        <a:effectLst/>
                      </a:endParaRPr>
                    </a:p>
                    <a:p>
                      <a:pPr marL="0" lvl="0" indent="0">
                        <a:spcAft>
                          <a:spcPts val="0"/>
                        </a:spcAft>
                        <a:buFont typeface="+mj-lt"/>
                        <a:buNone/>
                      </a:pPr>
                      <a:r>
                        <a:rPr lang="uk-UA" sz="1100" dirty="0" smtClean="0">
                          <a:effectLst/>
                        </a:rPr>
                        <a:t>5. Можливість </a:t>
                      </a:r>
                      <a:r>
                        <a:rPr lang="uk-UA" sz="1100" dirty="0">
                          <a:effectLst/>
                        </a:rPr>
                        <a:t>створення та спеціалізації великого споживчого ринку Євразійського союзу;</a:t>
                      </a:r>
                      <a:endParaRPr lang="ru-RU" sz="1100" dirty="0">
                        <a:effectLst/>
                      </a:endParaRPr>
                    </a:p>
                    <a:p>
                      <a:pPr marL="0" lvl="0" indent="0">
                        <a:spcAft>
                          <a:spcPts val="0"/>
                        </a:spcAft>
                        <a:buFont typeface="+mj-lt"/>
                        <a:buNone/>
                      </a:pPr>
                      <a:r>
                        <a:rPr lang="uk-UA" sz="1100" dirty="0" smtClean="0">
                          <a:effectLst/>
                        </a:rPr>
                        <a:t>6. Збільшення </a:t>
                      </a:r>
                      <a:r>
                        <a:rPr lang="uk-UA" sz="1100" dirty="0">
                          <a:effectLst/>
                        </a:rPr>
                        <a:t>взаємної і зовнішньої торгівлі товарами на території ЄАЕС</a:t>
                      </a:r>
                      <a:endParaRPr lang="ru-R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689" marR="24689" marT="0" marB="0"/>
                </a:tc>
                <a:tc>
                  <a:txBody>
                    <a:bodyPr/>
                    <a:lstStyle/>
                    <a:p>
                      <a:pPr marL="0" lvl="0" indent="0">
                        <a:spcAft>
                          <a:spcPts val="0"/>
                        </a:spcAft>
                        <a:buFont typeface="+mj-lt"/>
                        <a:buNone/>
                      </a:pPr>
                      <a:r>
                        <a:rPr lang="uk-UA" sz="1100" dirty="0" smtClean="0">
                          <a:effectLst/>
                        </a:rPr>
                        <a:t>1.</a:t>
                      </a:r>
                      <a:r>
                        <a:rPr lang="uk-UA" sz="1100" baseline="0" dirty="0" smtClean="0">
                          <a:effectLst/>
                        </a:rPr>
                        <a:t> </a:t>
                      </a:r>
                      <a:r>
                        <a:rPr lang="uk-UA" sz="1100" dirty="0" smtClean="0">
                          <a:effectLst/>
                        </a:rPr>
                        <a:t>Соціально-економічні </a:t>
                      </a:r>
                      <a:r>
                        <a:rPr lang="uk-UA" sz="1100" dirty="0">
                          <a:effectLst/>
                        </a:rPr>
                        <a:t>проблеми, пов'язані з різницею в економічному розвитку </a:t>
                      </a:r>
                      <a:r>
                        <a:rPr lang="uk-UA" sz="1100" dirty="0" smtClean="0">
                          <a:effectLst/>
                        </a:rPr>
                        <a:t>країн-членів</a:t>
                      </a:r>
                      <a:endParaRPr lang="ru-RU" sz="1100" dirty="0" smtClean="0">
                        <a:effectLst/>
                      </a:endParaRPr>
                    </a:p>
                    <a:p>
                      <a:pPr marL="0" lvl="0" indent="0">
                        <a:spcAft>
                          <a:spcPts val="0"/>
                        </a:spcAft>
                        <a:buFont typeface="+mj-lt"/>
                        <a:buNone/>
                      </a:pPr>
                      <a:r>
                        <a:rPr lang="uk-UA" sz="1100" dirty="0" smtClean="0">
                          <a:effectLst/>
                        </a:rPr>
                        <a:t>2. Держави-члени ЄАЕС залежні від цінової кон'юнктури на сировинні та енергетичні ресурси на світовому ринку. Багато в чому це пов'язано з тим, чта основу економіки ЄАЕС становить продаж вуглеводнів і залізної руди;</a:t>
                      </a:r>
                      <a:endParaRPr lang="ru-RU" sz="1100" dirty="0" smtClean="0">
                        <a:effectLst/>
                      </a:endParaRPr>
                    </a:p>
                    <a:p>
                      <a:pPr marL="0" lvl="0" indent="0">
                        <a:spcAft>
                          <a:spcPts val="0"/>
                        </a:spcAft>
                        <a:buFont typeface="+mj-lt"/>
                        <a:buNone/>
                      </a:pPr>
                      <a:r>
                        <a:rPr lang="uk-UA" sz="1100" dirty="0" smtClean="0">
                          <a:effectLst/>
                        </a:rPr>
                        <a:t>3. Загрози </a:t>
                      </a:r>
                      <a:r>
                        <a:rPr lang="uk-UA" sz="1100" dirty="0">
                          <a:effectLst/>
                        </a:rPr>
                        <a:t>тероризму, екстремізму і сепаратизму притаманні всім державам-членам інтеграційного союзу;</a:t>
                      </a:r>
                      <a:endParaRPr lang="ru-RU" sz="1100" dirty="0">
                        <a:effectLst/>
                      </a:endParaRPr>
                    </a:p>
                    <a:p>
                      <a:pPr marL="0" lvl="0" indent="0">
                        <a:spcAft>
                          <a:spcPts val="0"/>
                        </a:spcAft>
                        <a:buFont typeface="+mj-lt"/>
                        <a:buNone/>
                      </a:pPr>
                      <a:r>
                        <a:rPr lang="uk-UA" sz="1100" dirty="0" smtClean="0">
                          <a:effectLst/>
                        </a:rPr>
                        <a:t>4. Різний </a:t>
                      </a:r>
                      <a:r>
                        <a:rPr lang="uk-UA" sz="1100" dirty="0">
                          <a:effectLst/>
                        </a:rPr>
                        <a:t>рівень економічного розвитку союзників може викликати деякі соціально-економічні проблеми: російські товари мають низьку собівартість, можуть продаватися за демпінговими цінами. Товари виробників союзних країн відчувають не рівну конкуренцію, що може спровокувати скорочення робочих місць, підвищення рівня безробіття, соціальну напругу в суспільстві і </a:t>
                      </a:r>
                      <a:r>
                        <a:rPr lang="uk-UA" sz="1100" dirty="0" smtClean="0">
                          <a:effectLst/>
                        </a:rPr>
                        <a:t>т.д.</a:t>
                      </a:r>
                      <a:endParaRPr lang="ru-RU" sz="1100" dirty="0" smtClean="0">
                        <a:effectLst/>
                      </a:endParaRPr>
                    </a:p>
                    <a:p>
                      <a:pPr marL="0" lvl="0" indent="0">
                        <a:spcAft>
                          <a:spcPts val="0"/>
                        </a:spcAft>
                        <a:buFont typeface="+mj-lt"/>
                        <a:buNone/>
                      </a:pPr>
                      <a:r>
                        <a:rPr lang="uk-UA" sz="1100" dirty="0" smtClean="0">
                          <a:effectLst/>
                        </a:rPr>
                        <a:t>5. Надмірна доларизація національних економік окремих країн ЄАЕС</a:t>
                      </a:r>
                      <a:endParaRPr lang="ru-R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689" marR="24689" marT="0" marB="0"/>
                </a:tc>
                <a:extLst>
                  <a:ext uri="{0D108BD9-81ED-4DB2-BD59-A6C34878D82A}">
                    <a16:rowId xmlns:a16="http://schemas.microsoft.com/office/drawing/2014/main" val="3568267445"/>
                  </a:ext>
                </a:extLst>
              </a:tr>
            </a:tbl>
          </a:graphicData>
        </a:graphic>
      </p:graphicFrame>
    </p:spTree>
    <p:extLst>
      <p:ext uri="{BB962C8B-B14F-4D97-AF65-F5344CB8AC3E}">
        <p14:creationId xmlns:p14="http://schemas.microsoft.com/office/powerpoint/2010/main" val="197998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accent6">
                <a:lumMod val="50000"/>
              </a:schemeClr>
            </a:gs>
          </a:gsLst>
          <a:lin ang="5400000" scaled="1"/>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47864" y="2065664"/>
            <a:ext cx="6012160" cy="473576"/>
          </a:xfrm>
        </p:spPr>
        <p:txBody>
          <a:bodyPr/>
          <a:lstStyle/>
          <a:p>
            <a:pPr lvl="0" algn="ctr"/>
            <a:r>
              <a:rPr lang="uk-UA" altLang="ko-KR" sz="4800" b="1" dirty="0">
                <a:ln w="12700">
                  <a:solidFill>
                    <a:srgbClr val="649941">
                      <a:lumMod val="50000"/>
                    </a:srgbClr>
                  </a:solidFill>
                  <a:prstDash val="solid"/>
                </a:ln>
                <a:pattFill prst="ltDnDiag">
                  <a:fgClr>
                    <a:srgbClr val="649941">
                      <a:lumMod val="60000"/>
                      <a:lumOff val="40000"/>
                    </a:srgbClr>
                  </a:fgClr>
                  <a:bgClr>
                    <a:prstClr val="white"/>
                  </a:bgClr>
                </a:pattFill>
              </a:rPr>
              <a:t>Дякую за увагу</a:t>
            </a:r>
            <a:endParaRPr lang="ko-KR" altLang="en-US" sz="4800" b="1" dirty="0">
              <a:ln w="12700">
                <a:solidFill>
                  <a:srgbClr val="649941">
                    <a:lumMod val="50000"/>
                  </a:srgbClr>
                </a:solidFill>
                <a:prstDash val="solid"/>
              </a:ln>
              <a:pattFill prst="ltDnDiag">
                <a:fgClr>
                  <a:srgbClr val="649941">
                    <a:lumMod val="60000"/>
                    <a:lumOff val="40000"/>
                  </a:srgbClr>
                </a:fgClr>
                <a:bgClr>
                  <a:prstClr val="white"/>
                </a:bgClr>
              </a:pattFill>
            </a:endParaRPr>
          </a:p>
        </p:txBody>
      </p:sp>
      <p:grpSp>
        <p:nvGrpSpPr>
          <p:cNvPr id="5" name="그룹 315">
            <a:extLst>
              <a:ext uri="{FF2B5EF4-FFF2-40B4-BE49-F238E27FC236}">
                <a16:creationId xmlns:a16="http://schemas.microsoft.com/office/drawing/2014/main" id="{6937C4F8-533A-4E51-A4C0-509EE14035BC}"/>
              </a:ext>
            </a:extLst>
          </p:cNvPr>
          <p:cNvGrpSpPr/>
          <p:nvPr/>
        </p:nvGrpSpPr>
        <p:grpSpPr>
          <a:xfrm>
            <a:off x="611560" y="1768903"/>
            <a:ext cx="2924414" cy="1720553"/>
            <a:chOff x="635000" y="1382713"/>
            <a:chExt cx="7869238" cy="4572000"/>
          </a:xfrm>
          <a:solidFill>
            <a:schemeClr val="bg1"/>
          </a:solidFill>
        </p:grpSpPr>
        <p:sp>
          <p:nvSpPr>
            <p:cNvPr id="6" name="Freeform 8">
              <a:extLst>
                <a:ext uri="{FF2B5EF4-FFF2-40B4-BE49-F238E27FC236}">
                  <a16:creationId xmlns:a16="http://schemas.microsoft.com/office/drawing/2014/main" id="{34B83E7E-0E89-4CC8-9137-066F8F452376}"/>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 name="Freeform 9">
              <a:extLst>
                <a:ext uri="{FF2B5EF4-FFF2-40B4-BE49-F238E27FC236}">
                  <a16:creationId xmlns:a16="http://schemas.microsoft.com/office/drawing/2014/main" id="{764D2098-AC1D-4964-B491-6651980C4741}"/>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 name="Freeform 10">
              <a:extLst>
                <a:ext uri="{FF2B5EF4-FFF2-40B4-BE49-F238E27FC236}">
                  <a16:creationId xmlns:a16="http://schemas.microsoft.com/office/drawing/2014/main" id="{E50827A2-A057-460E-864B-86A83328F720}"/>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 name="Freeform 11">
              <a:extLst>
                <a:ext uri="{FF2B5EF4-FFF2-40B4-BE49-F238E27FC236}">
                  <a16:creationId xmlns:a16="http://schemas.microsoft.com/office/drawing/2014/main" id="{C6F2254E-530C-4801-B2BA-CA2A5861EF5D}"/>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157635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67544" y="195486"/>
            <a:ext cx="9144000" cy="504056"/>
          </a:xfrm>
        </p:spPr>
        <p:txBody>
          <a:bodyPr/>
          <a:lstStyle/>
          <a:p>
            <a:r>
              <a:rPr lang="uk-UA" sz="20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Євразійський </a:t>
            </a:r>
            <a:r>
              <a:rPr lang="uk-UA" sz="2000" b="1" i="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економічний </a:t>
            </a:r>
            <a:r>
              <a:rPr lang="uk-UA" sz="20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союз. Зміст та основні цілі.</a:t>
            </a:r>
            <a:endParaRPr lang="ru-RU" sz="20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sp>
        <p:nvSpPr>
          <p:cNvPr id="4" name="Donut 24">
            <a:extLst>
              <a:ext uri="{FF2B5EF4-FFF2-40B4-BE49-F238E27FC236}">
                <a16:creationId xmlns:a16="http://schemas.microsoft.com/office/drawing/2014/main" id="{F2CD82E3-D519-4D04-AB53-3B252A5BBABE}"/>
              </a:ext>
            </a:extLst>
          </p:cNvPr>
          <p:cNvSpPr/>
          <p:nvPr/>
        </p:nvSpPr>
        <p:spPr>
          <a:xfrm>
            <a:off x="323528" y="733838"/>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solidFill>
                <a:schemeClr val="tx1"/>
              </a:solidFill>
            </a:endParaRPr>
          </a:p>
        </p:txBody>
      </p:sp>
      <p:sp>
        <p:nvSpPr>
          <p:cNvPr id="2" name="TextBox 1"/>
          <p:cNvSpPr txBox="1"/>
          <p:nvPr/>
        </p:nvSpPr>
        <p:spPr>
          <a:xfrm>
            <a:off x="757132" y="690093"/>
            <a:ext cx="8063340" cy="1384995"/>
          </a:xfrm>
          <a:prstGeom prst="rect">
            <a:avLst/>
          </a:prstGeom>
          <a:noFill/>
        </p:spPr>
        <p:txBody>
          <a:bodyPr wrap="square" rtlCol="0">
            <a:spAutoFit/>
          </a:bodyPr>
          <a:lstStyle/>
          <a:p>
            <a:r>
              <a:rPr lang="uk-UA" sz="1400" b="1" dirty="0" smtClean="0">
                <a:latin typeface="Comic Sans MS" panose="030F0702030302020204" pitchFamily="66" charset="0"/>
              </a:rPr>
              <a:t>Євразійський економічний союз</a:t>
            </a:r>
            <a:r>
              <a:rPr lang="uk-UA" sz="1400" dirty="0" smtClean="0">
                <a:latin typeface="Comic Sans MS" panose="030F0702030302020204" pitchFamily="66" charset="0"/>
              </a:rPr>
              <a:t> - це міжнародна регіональна організація, створена з метою модернізації, створення умов стабільного розвитку економік країн - учасниць, а так само підвищення рівня життя населення країн - учасниць. В </a:t>
            </a:r>
            <a:r>
              <a:rPr lang="ru-RU" sz="1400" dirty="0" smtClean="0">
                <a:latin typeface="Comic Sans MS" panose="030F0702030302020204" pitchFamily="66" charset="0"/>
              </a:rPr>
              <a:t>рамках союзу </a:t>
            </a:r>
            <a:r>
              <a:rPr lang="ru-RU" sz="1400" dirty="0">
                <a:latin typeface="Comic Sans MS" panose="030F0702030302020204" pitchFamily="66" charset="0"/>
              </a:rPr>
              <a:t>забезпечується свобода руху товарів, послуг, капіталу і робочої сили, проведення скоординованої, узгодженої або єдиної політики в галузях економіки, визначених цим Договором та міжнародними договорами в рамках Союзу.</a:t>
            </a:r>
          </a:p>
        </p:txBody>
      </p:sp>
      <p:sp>
        <p:nvSpPr>
          <p:cNvPr id="5" name="TextBox 4"/>
          <p:cNvSpPr txBox="1"/>
          <p:nvPr/>
        </p:nvSpPr>
        <p:spPr>
          <a:xfrm>
            <a:off x="827584" y="2075088"/>
            <a:ext cx="7775308" cy="2349361"/>
          </a:xfrm>
          <a:prstGeom prst="rect">
            <a:avLst/>
          </a:prstGeom>
          <a:noFill/>
        </p:spPr>
        <p:txBody>
          <a:bodyPr wrap="square" rtlCol="0">
            <a:spAutoFit/>
          </a:bodyPr>
          <a:lstStyle/>
          <a:p>
            <a:pPr>
              <a:spcAft>
                <a:spcPts val="1000"/>
              </a:spcAft>
            </a:pPr>
            <a:r>
              <a:rPr lang="ru-RU" sz="1600" u="sng" dirty="0">
                <a:latin typeface="Comic Sans MS" panose="030F0702030302020204" pitchFamily="66" charset="0"/>
              </a:rPr>
              <a:t>Основними цілями Союзу є</a:t>
            </a:r>
            <a:r>
              <a:rPr lang="ru-RU" sz="1600" u="sng" dirty="0" smtClean="0">
                <a:latin typeface="Comic Sans MS" panose="030F0702030302020204" pitchFamily="66" charset="0"/>
              </a:rPr>
              <a:t>:</a:t>
            </a:r>
            <a:endParaRPr lang="ru-RU" sz="1600" u="sng" dirty="0">
              <a:latin typeface="Comic Sans MS" panose="030F0702030302020204" pitchFamily="66" charset="0"/>
            </a:endParaRPr>
          </a:p>
          <a:p>
            <a:pPr>
              <a:spcAft>
                <a:spcPts val="1000"/>
              </a:spcAft>
            </a:pPr>
            <a:r>
              <a:rPr lang="en-US" sz="1600" dirty="0">
                <a:latin typeface="Comic Sans MS" panose="030F0702030302020204" pitchFamily="66" charset="0"/>
              </a:rPr>
              <a:t> </a:t>
            </a:r>
            <a:r>
              <a:rPr lang="en-US" sz="1600" dirty="0" smtClean="0">
                <a:latin typeface="Comic Sans MS" panose="030F0702030302020204" pitchFamily="66" charset="0"/>
              </a:rPr>
              <a:t> </a:t>
            </a:r>
            <a:r>
              <a:rPr lang="en-US" sz="1600" dirty="0">
                <a:latin typeface="Comic Sans MS" panose="030F0702030302020204" pitchFamily="66" charset="0"/>
              </a:rPr>
              <a:t>C</a:t>
            </a:r>
            <a:r>
              <a:rPr lang="ru-RU" sz="1600" dirty="0" smtClean="0">
                <a:latin typeface="Comic Sans MS" panose="030F0702030302020204" pitchFamily="66" charset="0"/>
              </a:rPr>
              <a:t>творення </a:t>
            </a:r>
            <a:r>
              <a:rPr lang="ru-RU" sz="1600" dirty="0">
                <a:latin typeface="Comic Sans MS" panose="030F0702030302020204" pitchFamily="66" charset="0"/>
              </a:rPr>
              <a:t>умов для стабільного розвитку економік держав-членів в інтересах підвищення життєвого рівня їх населення;</a:t>
            </a:r>
          </a:p>
          <a:p>
            <a:r>
              <a:rPr lang="en-US" sz="1600" dirty="0">
                <a:latin typeface="Comic Sans MS" panose="030F0702030302020204" pitchFamily="66" charset="0"/>
              </a:rPr>
              <a:t> </a:t>
            </a:r>
            <a:r>
              <a:rPr lang="uk-UA" sz="1600" dirty="0" smtClean="0">
                <a:latin typeface="Comic Sans MS" panose="030F0702030302020204" pitchFamily="66" charset="0"/>
              </a:rPr>
              <a:t>П</a:t>
            </a:r>
            <a:r>
              <a:rPr lang="ru-RU" sz="1600" dirty="0" smtClean="0">
                <a:latin typeface="Comic Sans MS" panose="030F0702030302020204" pitchFamily="66" charset="0"/>
              </a:rPr>
              <a:t>рагнення </a:t>
            </a:r>
            <a:r>
              <a:rPr lang="ru-RU" sz="1600" dirty="0">
                <a:latin typeface="Comic Sans MS" panose="030F0702030302020204" pitchFamily="66" charset="0"/>
              </a:rPr>
              <a:t>до формування єдиного ринку товарів, послуг, капіталу і трудових ресурсів в рамках Союзу;</a:t>
            </a:r>
          </a:p>
          <a:p>
            <a:r>
              <a:rPr lang="ru-RU" sz="1600" dirty="0" smtClean="0">
                <a:latin typeface="Comic Sans MS" panose="030F0702030302020204" pitchFamily="66" charset="0"/>
              </a:rPr>
              <a:t>  Всебічна </a:t>
            </a:r>
            <a:r>
              <a:rPr lang="ru-RU" sz="1600" dirty="0">
                <a:latin typeface="Comic Sans MS" panose="030F0702030302020204" pitchFamily="66" charset="0"/>
              </a:rPr>
              <a:t>модернізація, кооперація і підвищення конкурентоспроможності національних економік в умовах глобальної економіки.</a:t>
            </a:r>
          </a:p>
          <a:p>
            <a:endParaRPr lang="ru-RU" dirty="0"/>
          </a:p>
        </p:txBody>
      </p:sp>
      <p:sp>
        <p:nvSpPr>
          <p:cNvPr id="7" name="Oval 14"/>
          <p:cNvSpPr/>
          <p:nvPr/>
        </p:nvSpPr>
        <p:spPr>
          <a:xfrm>
            <a:off x="515171" y="2538745"/>
            <a:ext cx="326747" cy="337118"/>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9" name="Oval 14"/>
          <p:cNvSpPr/>
          <p:nvPr/>
        </p:nvSpPr>
        <p:spPr>
          <a:xfrm>
            <a:off x="515171" y="3033352"/>
            <a:ext cx="326747" cy="337118"/>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b="1" dirty="0">
                <a:solidFill>
                  <a:srgbClr val="FFFFFF"/>
                </a:solidFill>
                <a:latin typeface="Calibri" panose="020F0502020204030204"/>
              </a:rPr>
              <a:t>2</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Oval 14"/>
          <p:cNvSpPr/>
          <p:nvPr/>
        </p:nvSpPr>
        <p:spPr>
          <a:xfrm>
            <a:off x="533291" y="3527959"/>
            <a:ext cx="326747" cy="337118"/>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b="1" noProof="0" dirty="0">
                <a:solidFill>
                  <a:srgbClr val="FFFFFF"/>
                </a:solidFill>
                <a:latin typeface="Calibri" panose="020F0502020204030204"/>
              </a:rPr>
              <a:t>3</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1" name="Isosceles Triangle 13">
            <a:extLst>
              <a:ext uri="{FF2B5EF4-FFF2-40B4-BE49-F238E27FC236}">
                <a16:creationId xmlns:a16="http://schemas.microsoft.com/office/drawing/2014/main" id="{DFB31AF9-7998-4EE7-8DB1-D538D51F7574}"/>
              </a:ext>
            </a:extLst>
          </p:cNvPr>
          <p:cNvSpPr/>
          <p:nvPr/>
        </p:nvSpPr>
        <p:spPr>
          <a:xfrm rot="10800000">
            <a:off x="580707" y="2152413"/>
            <a:ext cx="231914" cy="343988"/>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329102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690" y="147375"/>
            <a:ext cx="9720064" cy="504056"/>
          </a:xfrm>
        </p:spPr>
        <p:txBody>
          <a:bodyPr/>
          <a:lstStyle/>
          <a:p>
            <a:r>
              <a:rPr lang="uk-UA" sz="20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Головне завдання та основні принципи.</a:t>
            </a:r>
            <a:endParaRPr lang="ru-RU" sz="20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sp>
        <p:nvSpPr>
          <p:cNvPr id="2" name="TextBox 1"/>
          <p:cNvSpPr txBox="1"/>
          <p:nvPr/>
        </p:nvSpPr>
        <p:spPr>
          <a:xfrm>
            <a:off x="757132" y="690093"/>
            <a:ext cx="8279364" cy="523220"/>
          </a:xfrm>
          <a:prstGeom prst="rect">
            <a:avLst/>
          </a:prstGeom>
          <a:noFill/>
        </p:spPr>
        <p:txBody>
          <a:bodyPr wrap="square" rtlCol="0">
            <a:spAutoFit/>
          </a:bodyPr>
          <a:lstStyle/>
          <a:p>
            <a:r>
              <a:rPr lang="ru-RU" sz="1400" b="1" dirty="0" smtClean="0">
                <a:latin typeface="Comic Sans MS" panose="030F0702030302020204" pitchFamily="66" charset="0"/>
              </a:rPr>
              <a:t>Головне </a:t>
            </a:r>
            <a:r>
              <a:rPr lang="ru-RU" sz="1400" b="1" dirty="0">
                <a:latin typeface="Comic Sans MS" panose="030F0702030302020204" pitchFamily="66" charset="0"/>
              </a:rPr>
              <a:t>завдання міжнародного інтеграційного об'єднання - </a:t>
            </a:r>
            <a:r>
              <a:rPr lang="ru-RU" sz="1400" dirty="0">
                <a:latin typeface="Comic Sans MS" panose="030F0702030302020204" pitchFamily="66" charset="0"/>
              </a:rPr>
              <a:t>створення єдиного правового простору в технічних і економічних областях»</a:t>
            </a:r>
          </a:p>
        </p:txBody>
      </p:sp>
      <p:sp>
        <p:nvSpPr>
          <p:cNvPr id="5" name="TextBox 4"/>
          <p:cNvSpPr txBox="1"/>
          <p:nvPr/>
        </p:nvSpPr>
        <p:spPr>
          <a:xfrm>
            <a:off x="781664" y="1303527"/>
            <a:ext cx="7966799" cy="2949525"/>
          </a:xfrm>
          <a:prstGeom prst="rect">
            <a:avLst/>
          </a:prstGeom>
          <a:noFill/>
        </p:spPr>
        <p:txBody>
          <a:bodyPr wrap="square" rtlCol="0">
            <a:spAutoFit/>
          </a:bodyPr>
          <a:lstStyle/>
          <a:p>
            <a:pPr>
              <a:spcAft>
                <a:spcPts val="1000"/>
              </a:spcAft>
            </a:pPr>
            <a:r>
              <a:rPr lang="ru-RU" sz="1600" u="sng" dirty="0">
                <a:latin typeface="Comic Sans MS" panose="030F0702030302020204" pitchFamily="66" charset="0"/>
              </a:rPr>
              <a:t>Основними принципами функціонування Союзу є</a:t>
            </a:r>
            <a:r>
              <a:rPr lang="ru-RU" sz="1600" u="sng" dirty="0" smtClean="0">
                <a:latin typeface="Comic Sans MS" panose="030F0702030302020204" pitchFamily="66" charset="0"/>
              </a:rPr>
              <a:t>:</a:t>
            </a:r>
            <a:endParaRPr lang="ru-RU" sz="1600" u="sng" dirty="0">
              <a:latin typeface="Comic Sans MS" panose="030F0702030302020204" pitchFamily="66" charset="0"/>
            </a:endParaRPr>
          </a:p>
          <a:p>
            <a:pPr>
              <a:spcAft>
                <a:spcPts val="1000"/>
              </a:spcAft>
            </a:pPr>
            <a:r>
              <a:rPr lang="en-US" sz="1600" dirty="0" smtClean="0">
                <a:latin typeface="Comic Sans MS" panose="030F0702030302020204" pitchFamily="66" charset="0"/>
              </a:rPr>
              <a:t>  </a:t>
            </a:r>
            <a:r>
              <a:rPr lang="ru-RU" sz="1600" dirty="0" smtClean="0">
                <a:latin typeface="Comic Sans MS" panose="030F0702030302020204" pitchFamily="66" charset="0"/>
              </a:rPr>
              <a:t>Повага загальновизнаних принципів міжнародного права, зокрема щодо принципів суверенної рівності держав-членів і їх територіальної цілісності;</a:t>
            </a:r>
            <a:r>
              <a:rPr lang="en-US" sz="1600" dirty="0" smtClean="0">
                <a:latin typeface="Comic Sans MS" panose="030F0702030302020204" pitchFamily="66" charset="0"/>
              </a:rPr>
              <a:t> </a:t>
            </a:r>
            <a:r>
              <a:rPr lang="ru-RU" sz="1600" dirty="0">
                <a:latin typeface="Comic Sans MS" panose="030F0702030302020204" pitchFamily="66" charset="0"/>
              </a:rPr>
              <a:t>	</a:t>
            </a:r>
            <a:endParaRPr lang="ru-RU" sz="1600" dirty="0" smtClean="0">
              <a:latin typeface="Comic Sans MS" panose="030F0702030302020204" pitchFamily="66" charset="0"/>
            </a:endParaRPr>
          </a:p>
          <a:p>
            <a:pPr>
              <a:spcAft>
                <a:spcPts val="1000"/>
              </a:spcAft>
            </a:pPr>
            <a:r>
              <a:rPr lang="ru-RU" sz="1600" dirty="0">
                <a:latin typeface="Comic Sans MS" panose="030F0702030302020204" pitchFamily="66" charset="0"/>
              </a:rPr>
              <a:t>П</a:t>
            </a:r>
            <a:r>
              <a:rPr lang="ru-RU" sz="1600" dirty="0" smtClean="0">
                <a:latin typeface="Comic Sans MS" panose="030F0702030302020204" pitchFamily="66" charset="0"/>
              </a:rPr>
              <a:t>овага </a:t>
            </a:r>
            <a:r>
              <a:rPr lang="ru-RU" sz="1600" dirty="0">
                <a:latin typeface="Comic Sans MS" panose="030F0702030302020204" pitchFamily="66" charset="0"/>
              </a:rPr>
              <a:t>до особливостей політичного устрою держав-членів;  </a:t>
            </a:r>
            <a:endParaRPr lang="ru-RU" sz="1600" dirty="0" smtClean="0">
              <a:latin typeface="Comic Sans MS" panose="030F0702030302020204" pitchFamily="66" charset="0"/>
            </a:endParaRPr>
          </a:p>
          <a:p>
            <a:pPr>
              <a:spcAft>
                <a:spcPts val="1000"/>
              </a:spcAft>
            </a:pPr>
            <a:r>
              <a:rPr lang="ru-RU" sz="1600" dirty="0" smtClean="0">
                <a:latin typeface="Comic Sans MS" panose="030F0702030302020204" pitchFamily="66" charset="0"/>
              </a:rPr>
              <a:t>Забезпечення </a:t>
            </a:r>
            <a:r>
              <a:rPr lang="ru-RU" sz="1600" dirty="0">
                <a:latin typeface="Comic Sans MS" panose="030F0702030302020204" pitchFamily="66" charset="0"/>
              </a:rPr>
              <a:t>взаємовигідного співробітництва, рівноправності і врахування національних інтересів Сторін</a:t>
            </a:r>
            <a:r>
              <a:rPr lang="ru-RU" sz="1600" dirty="0" smtClean="0">
                <a:latin typeface="Comic Sans MS" panose="030F0702030302020204" pitchFamily="66" charset="0"/>
              </a:rPr>
              <a:t>;</a:t>
            </a:r>
          </a:p>
          <a:p>
            <a:pPr>
              <a:spcAft>
                <a:spcPts val="1000"/>
              </a:spcAft>
            </a:pPr>
            <a:r>
              <a:rPr lang="ru-RU" sz="1600" dirty="0">
                <a:latin typeface="Comic Sans MS" panose="030F0702030302020204" pitchFamily="66" charset="0"/>
              </a:rPr>
              <a:t>Д</a:t>
            </a:r>
            <a:r>
              <a:rPr lang="ru-RU" sz="1600" dirty="0" smtClean="0">
                <a:latin typeface="Comic Sans MS" panose="030F0702030302020204" pitchFamily="66" charset="0"/>
              </a:rPr>
              <a:t>отримання </a:t>
            </a:r>
            <a:r>
              <a:rPr lang="ru-RU" sz="1600" dirty="0">
                <a:latin typeface="Comic Sans MS" panose="030F0702030302020204" pitchFamily="66" charset="0"/>
              </a:rPr>
              <a:t>принципів ринкової економіки та добросовісної конкуренції</a:t>
            </a:r>
            <a:r>
              <a:rPr lang="ru-RU" sz="1600" dirty="0" smtClean="0">
                <a:latin typeface="Comic Sans MS" panose="030F0702030302020204" pitchFamily="66" charset="0"/>
              </a:rPr>
              <a:t>;</a:t>
            </a:r>
          </a:p>
          <a:p>
            <a:pPr>
              <a:spcAft>
                <a:spcPts val="1000"/>
              </a:spcAft>
            </a:pPr>
            <a:r>
              <a:rPr lang="ru-RU" sz="1600" dirty="0">
                <a:latin typeface="Comic Sans MS" panose="030F0702030302020204" pitchFamily="66" charset="0"/>
              </a:rPr>
              <a:t>Ф</a:t>
            </a:r>
            <a:r>
              <a:rPr lang="ru-RU" sz="1600" dirty="0" smtClean="0">
                <a:latin typeface="Comic Sans MS" panose="030F0702030302020204" pitchFamily="66" charset="0"/>
              </a:rPr>
              <a:t>ункціонування </a:t>
            </a:r>
            <a:r>
              <a:rPr lang="ru-RU" sz="1600" dirty="0">
                <a:latin typeface="Comic Sans MS" panose="030F0702030302020204" pitchFamily="66" charset="0"/>
              </a:rPr>
              <a:t>митного союзу без вилучень і обмежень після закінчення перехідних періодів.</a:t>
            </a:r>
          </a:p>
        </p:txBody>
      </p:sp>
      <p:sp>
        <p:nvSpPr>
          <p:cNvPr id="7" name="Oval 14"/>
          <p:cNvSpPr/>
          <p:nvPr/>
        </p:nvSpPr>
        <p:spPr>
          <a:xfrm>
            <a:off x="449109" y="1851670"/>
            <a:ext cx="326747" cy="33711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9" name="Oval 14"/>
          <p:cNvSpPr/>
          <p:nvPr/>
        </p:nvSpPr>
        <p:spPr>
          <a:xfrm>
            <a:off x="449109" y="2346277"/>
            <a:ext cx="326747" cy="33711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b="1" dirty="0">
                <a:solidFill>
                  <a:srgbClr val="FFFFFF"/>
                </a:solidFill>
                <a:latin typeface="Calibri" panose="020F0502020204030204"/>
              </a:rPr>
              <a:t>2</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Oval 14"/>
          <p:cNvSpPr/>
          <p:nvPr/>
        </p:nvSpPr>
        <p:spPr>
          <a:xfrm>
            <a:off x="467229" y="2840884"/>
            <a:ext cx="326747" cy="33711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b="1" noProof="0" dirty="0">
                <a:solidFill>
                  <a:srgbClr val="FFFFFF"/>
                </a:solidFill>
                <a:latin typeface="Calibri" panose="020F0502020204030204"/>
              </a:rPr>
              <a:t>3</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Oval 14"/>
          <p:cNvSpPr/>
          <p:nvPr/>
        </p:nvSpPr>
        <p:spPr>
          <a:xfrm>
            <a:off x="467229" y="3335491"/>
            <a:ext cx="326747" cy="33711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FFFF"/>
                </a:solidFill>
                <a:latin typeface="Calibri" panose="020F0502020204030204"/>
              </a:rPr>
              <a:t>4</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Oval 14"/>
          <p:cNvSpPr/>
          <p:nvPr/>
        </p:nvSpPr>
        <p:spPr>
          <a:xfrm>
            <a:off x="467229" y="3835583"/>
            <a:ext cx="326747" cy="33711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FFFF"/>
                </a:solidFill>
                <a:latin typeface="Calibri" panose="020F0502020204030204"/>
              </a:rPr>
              <a:t>5</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4" name="Frame 17">
            <a:extLst>
              <a:ext uri="{FF2B5EF4-FFF2-40B4-BE49-F238E27FC236}">
                <a16:creationId xmlns:a16="http://schemas.microsoft.com/office/drawing/2014/main" id="{FD926D99-A9C0-4588-B9C8-7ECABD141A20}"/>
              </a:ext>
            </a:extLst>
          </p:cNvPr>
          <p:cNvSpPr/>
          <p:nvPr/>
        </p:nvSpPr>
        <p:spPr>
          <a:xfrm>
            <a:off x="402935" y="735966"/>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5" name="Oval 21">
            <a:extLst>
              <a:ext uri="{FF2B5EF4-FFF2-40B4-BE49-F238E27FC236}">
                <a16:creationId xmlns:a16="http://schemas.microsoft.com/office/drawing/2014/main" id="{F5E4917D-4DDA-48F9-9A08-B13D2A7229B2}"/>
              </a:ext>
            </a:extLst>
          </p:cNvPr>
          <p:cNvSpPr>
            <a:spLocks noChangeAspect="1"/>
          </p:cNvSpPr>
          <p:nvPr/>
        </p:nvSpPr>
        <p:spPr>
          <a:xfrm>
            <a:off x="440963" y="1303527"/>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74881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21358" y="263283"/>
            <a:ext cx="9144000" cy="504056"/>
          </a:xfrm>
        </p:spPr>
        <p:txBody>
          <a:bodyPr/>
          <a:lstStyle/>
          <a:p>
            <a:r>
              <a:rPr lang="uk-UA" sz="20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Євразійський </a:t>
            </a:r>
            <a:r>
              <a:rPr lang="uk-UA" sz="2000" b="1" i="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економічний </a:t>
            </a:r>
            <a:r>
              <a:rPr lang="uk-UA" sz="20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союз. Наднаціональні органи.</a:t>
            </a:r>
            <a:endParaRPr lang="ru-RU" sz="20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sp>
        <p:nvSpPr>
          <p:cNvPr id="22" name="TextBox 21"/>
          <p:cNvSpPr txBox="1"/>
          <p:nvPr/>
        </p:nvSpPr>
        <p:spPr>
          <a:xfrm>
            <a:off x="286880" y="2802667"/>
            <a:ext cx="211155" cy="369332"/>
          </a:xfrm>
          <a:prstGeom prst="rect">
            <a:avLst/>
          </a:prstGeom>
          <a:noFill/>
        </p:spPr>
        <p:txBody>
          <a:bodyPr wrap="square" rtlCol="0">
            <a:spAutoFit/>
          </a:bodyPr>
          <a:lstStyle/>
          <a:p>
            <a:r>
              <a:rPr lang="en-US" b="1" dirty="0">
                <a:solidFill>
                  <a:schemeClr val="bg1"/>
                </a:solidFill>
                <a:latin typeface="Comic Sans MS" panose="030F0702030302020204" pitchFamily="66" charset="0"/>
              </a:rPr>
              <a:t>3</a:t>
            </a:r>
            <a:endParaRPr lang="ru-RU" b="1" dirty="0">
              <a:solidFill>
                <a:schemeClr val="bg1"/>
              </a:solidFill>
              <a:latin typeface="Comic Sans MS" panose="030F0702030302020204" pitchFamily="66" charset="0"/>
            </a:endParaRPr>
          </a:p>
        </p:txBody>
      </p:sp>
      <p:sp>
        <p:nvSpPr>
          <p:cNvPr id="30" name="Arrow: Chevron 2">
            <a:extLst>
              <a:ext uri="{FF2B5EF4-FFF2-40B4-BE49-F238E27FC236}">
                <a16:creationId xmlns:a16="http://schemas.microsoft.com/office/drawing/2014/main" id="{E4902C58-E153-4BF7-950A-D1AAB4AFC986}"/>
              </a:ext>
            </a:extLst>
          </p:cNvPr>
          <p:cNvSpPr/>
          <p:nvPr/>
        </p:nvSpPr>
        <p:spPr>
          <a:xfrm>
            <a:off x="179512" y="848126"/>
            <a:ext cx="8712968" cy="649521"/>
          </a:xfrm>
          <a:prstGeom prst="chevron">
            <a:avLst/>
          </a:prstGeom>
          <a:solidFill>
            <a:srgbClr val="CB1B4A">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F39"/>
              </a:solidFill>
              <a:effectLst/>
              <a:uLnTx/>
              <a:uFillTx/>
              <a:latin typeface="Calibri" panose="020F0502020204030204"/>
              <a:ea typeface="+mn-ea"/>
              <a:cs typeface="+mn-cs"/>
            </a:endParaRPr>
          </a:p>
        </p:txBody>
      </p:sp>
      <p:sp>
        <p:nvSpPr>
          <p:cNvPr id="28" name="Arrow: Chevron 2">
            <a:extLst>
              <a:ext uri="{FF2B5EF4-FFF2-40B4-BE49-F238E27FC236}">
                <a16:creationId xmlns:a16="http://schemas.microsoft.com/office/drawing/2014/main" id="{E4902C58-E153-4BF7-950A-D1AAB4AFC986}"/>
              </a:ext>
            </a:extLst>
          </p:cNvPr>
          <p:cNvSpPr/>
          <p:nvPr/>
        </p:nvSpPr>
        <p:spPr>
          <a:xfrm>
            <a:off x="179512" y="1659903"/>
            <a:ext cx="8712968" cy="623815"/>
          </a:xfrm>
          <a:prstGeom prst="chevron">
            <a:avLst/>
          </a:prstGeom>
          <a:solidFill>
            <a:srgbClr val="FFC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F39"/>
              </a:solidFill>
              <a:effectLst/>
              <a:uLnTx/>
              <a:uFillTx/>
              <a:latin typeface="Calibri" panose="020F0502020204030204"/>
              <a:ea typeface="+mn-ea"/>
              <a:cs typeface="+mn-cs"/>
            </a:endParaRPr>
          </a:p>
        </p:txBody>
      </p:sp>
      <p:sp>
        <p:nvSpPr>
          <p:cNvPr id="31" name="Arrow: Chevron 2">
            <a:extLst>
              <a:ext uri="{FF2B5EF4-FFF2-40B4-BE49-F238E27FC236}">
                <a16:creationId xmlns:a16="http://schemas.microsoft.com/office/drawing/2014/main" id="{E4902C58-E153-4BF7-950A-D1AAB4AFC986}"/>
              </a:ext>
            </a:extLst>
          </p:cNvPr>
          <p:cNvSpPr/>
          <p:nvPr/>
        </p:nvSpPr>
        <p:spPr>
          <a:xfrm>
            <a:off x="154698" y="2474419"/>
            <a:ext cx="8712968" cy="629483"/>
          </a:xfrm>
          <a:prstGeom prst="chevron">
            <a:avLst/>
          </a:prstGeom>
          <a:solidFill>
            <a:srgbClr val="7030A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F39"/>
              </a:solidFill>
              <a:effectLst/>
              <a:uLnTx/>
              <a:uFillTx/>
              <a:latin typeface="Calibri" panose="020F0502020204030204"/>
              <a:ea typeface="+mn-ea"/>
              <a:cs typeface="+mn-cs"/>
            </a:endParaRPr>
          </a:p>
        </p:txBody>
      </p:sp>
      <p:sp>
        <p:nvSpPr>
          <p:cNvPr id="32" name="Arrow: Chevron 2">
            <a:extLst>
              <a:ext uri="{FF2B5EF4-FFF2-40B4-BE49-F238E27FC236}">
                <a16:creationId xmlns:a16="http://schemas.microsoft.com/office/drawing/2014/main" id="{E4902C58-E153-4BF7-950A-D1AAB4AFC986}"/>
              </a:ext>
            </a:extLst>
          </p:cNvPr>
          <p:cNvSpPr/>
          <p:nvPr/>
        </p:nvSpPr>
        <p:spPr>
          <a:xfrm>
            <a:off x="157335" y="3294603"/>
            <a:ext cx="8712968" cy="500695"/>
          </a:xfrm>
          <a:prstGeom prst="chevron">
            <a:avLst/>
          </a:prstGeom>
          <a:solidFill>
            <a:srgbClr val="00B0F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F39"/>
              </a:solidFill>
              <a:effectLst/>
              <a:uLnTx/>
              <a:uFillTx/>
              <a:latin typeface="Calibri" panose="020F0502020204030204"/>
              <a:ea typeface="+mn-ea"/>
              <a:cs typeface="+mn-cs"/>
            </a:endParaRPr>
          </a:p>
        </p:txBody>
      </p:sp>
      <p:sp>
        <p:nvSpPr>
          <p:cNvPr id="4" name="TextBox 3"/>
          <p:cNvSpPr txBox="1"/>
          <p:nvPr/>
        </p:nvSpPr>
        <p:spPr>
          <a:xfrm>
            <a:off x="755576" y="1664364"/>
            <a:ext cx="7560840" cy="923330"/>
          </a:xfrm>
          <a:prstGeom prst="rect">
            <a:avLst/>
          </a:prstGeom>
          <a:noFill/>
        </p:spPr>
        <p:txBody>
          <a:bodyPr wrap="square" rtlCol="0">
            <a:spAutoFit/>
          </a:bodyPr>
          <a:lstStyle/>
          <a:p>
            <a:r>
              <a:rPr lang="uk-UA" sz="1200" dirty="0">
                <a:latin typeface="Comic Sans MS" panose="030F0702030302020204" pitchFamily="66" charset="0"/>
              </a:rPr>
              <a:t>Євразійський міжурядовий економічна рада - орган, до якого входять керівники урядів (прем'єр-міністри) країн-членів ЄАЕС. 1), який  забезпечує реалізацію і контроль за виконанням цього Договору, міжнародних договорів в рамках Союзу і рішень Вищої ради, 5) схвалює проекти бюджету Союзу.</a:t>
            </a:r>
            <a:endParaRPr lang="ru-RU" sz="1200" dirty="0">
              <a:latin typeface="Comic Sans MS" panose="030F0702030302020204" pitchFamily="66" charset="0"/>
            </a:endParaRPr>
          </a:p>
          <a:p>
            <a:endParaRPr lang="ru-RU" dirty="0"/>
          </a:p>
        </p:txBody>
      </p:sp>
      <p:sp>
        <p:nvSpPr>
          <p:cNvPr id="33" name="TextBox 32"/>
          <p:cNvSpPr txBox="1"/>
          <p:nvPr/>
        </p:nvSpPr>
        <p:spPr>
          <a:xfrm>
            <a:off x="899592" y="858008"/>
            <a:ext cx="7560840" cy="1025922"/>
          </a:xfrm>
          <a:prstGeom prst="rect">
            <a:avLst/>
          </a:prstGeom>
          <a:noFill/>
        </p:spPr>
        <p:txBody>
          <a:bodyPr wrap="square" rtlCol="0">
            <a:spAutoFit/>
          </a:bodyPr>
          <a:lstStyle/>
          <a:p>
            <a:pPr>
              <a:spcAft>
                <a:spcPts val="800"/>
              </a:spcAft>
            </a:pPr>
            <a:r>
              <a:rPr lang="uk-UA" sz="1200" dirty="0">
                <a:latin typeface="Comic Sans MS" panose="030F0702030302020204" pitchFamily="66" charset="0"/>
              </a:rPr>
              <a:t>Вища Євразійська економічна рада - верховний орган, до якого входять глави країн-членів ЄАЕС. Вища рада розглядає принципові питання діяльності Союзу, визначає стратегію, напрями і перспективи розвитку інтеграції та приймає рішення, спрямовані на реалізацію цілей Союзу.</a:t>
            </a:r>
          </a:p>
          <a:p>
            <a:endParaRPr lang="ru-RU" dirty="0"/>
          </a:p>
        </p:txBody>
      </p:sp>
      <p:sp>
        <p:nvSpPr>
          <p:cNvPr id="34" name="TextBox 33"/>
          <p:cNvSpPr txBox="1"/>
          <p:nvPr/>
        </p:nvSpPr>
        <p:spPr>
          <a:xfrm>
            <a:off x="813829" y="2472306"/>
            <a:ext cx="7913445" cy="646331"/>
          </a:xfrm>
          <a:prstGeom prst="rect">
            <a:avLst/>
          </a:prstGeom>
          <a:noFill/>
        </p:spPr>
        <p:txBody>
          <a:bodyPr wrap="square" rtlCol="0">
            <a:spAutoFit/>
          </a:bodyPr>
          <a:lstStyle/>
          <a:p>
            <a:r>
              <a:rPr lang="uk-UA" sz="1200" dirty="0">
                <a:latin typeface="Comic Sans MS" panose="030F0702030302020204" pitchFamily="66" charset="0"/>
              </a:rPr>
              <a:t>Євразійська економічна комісія (ЄЕК) - регулярно діючий регулюючий орган, в завдання якого входить безпосереднє функціонування Союзу, розвиток інтеграції та наднаціональних інститутів та інструментів. Складається з Ради Комісії та Колегії Комісії.</a:t>
            </a:r>
            <a:endParaRPr lang="ru-RU" dirty="0"/>
          </a:p>
        </p:txBody>
      </p:sp>
      <p:sp>
        <p:nvSpPr>
          <p:cNvPr id="35" name="TextBox 34"/>
          <p:cNvSpPr txBox="1"/>
          <p:nvPr/>
        </p:nvSpPr>
        <p:spPr>
          <a:xfrm>
            <a:off x="787218" y="3333633"/>
            <a:ext cx="7394173" cy="461665"/>
          </a:xfrm>
          <a:prstGeom prst="rect">
            <a:avLst/>
          </a:prstGeom>
          <a:noFill/>
        </p:spPr>
        <p:txBody>
          <a:bodyPr wrap="square" rtlCol="0">
            <a:spAutoFit/>
          </a:bodyPr>
          <a:lstStyle/>
          <a:p>
            <a:r>
              <a:rPr lang="ru-RU" sz="1200" dirty="0">
                <a:latin typeface="Comic Sans MS" panose="030F0702030302020204" pitchFamily="66" charset="0"/>
              </a:rPr>
              <a:t>Суд Євразійського економічного союзу - судовий орган, який вирішує завдання правозастосовчої практики наднаціонального законодавства ЄАЕС.</a:t>
            </a:r>
            <a:endParaRPr lang="ru-RU" dirty="0"/>
          </a:p>
        </p:txBody>
      </p:sp>
      <p:sp>
        <p:nvSpPr>
          <p:cNvPr id="41" name="Rectangle 6">
            <a:extLst>
              <a:ext uri="{FF2B5EF4-FFF2-40B4-BE49-F238E27FC236}">
                <a16:creationId xmlns:a16="http://schemas.microsoft.com/office/drawing/2014/main" id="{AAE41742-CF4A-4F94-8B35-9ACD7CFFA56B}"/>
              </a:ext>
            </a:extLst>
          </p:cNvPr>
          <p:cNvSpPr/>
          <p:nvPr/>
        </p:nvSpPr>
        <p:spPr>
          <a:xfrm>
            <a:off x="607692" y="853124"/>
            <a:ext cx="179526" cy="638539"/>
          </a:xfrm>
          <a:prstGeom prst="rect">
            <a:avLst/>
          </a:prstGeom>
          <a:solidFill>
            <a:srgbClr val="CB1B4A">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42" name="Rectangle 6">
            <a:extLst>
              <a:ext uri="{FF2B5EF4-FFF2-40B4-BE49-F238E27FC236}">
                <a16:creationId xmlns:a16="http://schemas.microsoft.com/office/drawing/2014/main" id="{AAE41742-CF4A-4F94-8B35-9ACD7CFFA56B}"/>
              </a:ext>
            </a:extLst>
          </p:cNvPr>
          <p:cNvSpPr/>
          <p:nvPr/>
        </p:nvSpPr>
        <p:spPr>
          <a:xfrm>
            <a:off x="603134" y="1666765"/>
            <a:ext cx="179526" cy="616954"/>
          </a:xfrm>
          <a:prstGeom prst="rect">
            <a:avLst/>
          </a:prstGeom>
          <a:solidFill>
            <a:srgbClr val="FFC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43" name="Rectangle 6">
            <a:extLst>
              <a:ext uri="{FF2B5EF4-FFF2-40B4-BE49-F238E27FC236}">
                <a16:creationId xmlns:a16="http://schemas.microsoft.com/office/drawing/2014/main" id="{AAE41742-CF4A-4F94-8B35-9ACD7CFFA56B}"/>
              </a:ext>
            </a:extLst>
          </p:cNvPr>
          <p:cNvSpPr/>
          <p:nvPr/>
        </p:nvSpPr>
        <p:spPr>
          <a:xfrm>
            <a:off x="611560" y="2468435"/>
            <a:ext cx="179526" cy="629228"/>
          </a:xfrm>
          <a:prstGeom prst="rect">
            <a:avLst/>
          </a:prstGeom>
          <a:solidFill>
            <a:srgbClr val="7030A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44" name="Rectangle 6">
            <a:extLst>
              <a:ext uri="{FF2B5EF4-FFF2-40B4-BE49-F238E27FC236}">
                <a16:creationId xmlns:a16="http://schemas.microsoft.com/office/drawing/2014/main" id="{AAE41742-CF4A-4F94-8B35-9ACD7CFFA56B}"/>
              </a:ext>
            </a:extLst>
          </p:cNvPr>
          <p:cNvSpPr/>
          <p:nvPr/>
        </p:nvSpPr>
        <p:spPr>
          <a:xfrm>
            <a:off x="600999" y="3294603"/>
            <a:ext cx="179526" cy="500696"/>
          </a:xfrm>
          <a:prstGeom prst="rect">
            <a:avLst/>
          </a:prstGeom>
          <a:solidFill>
            <a:srgbClr val="00B0F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160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21358" y="263283"/>
            <a:ext cx="9144000" cy="504056"/>
          </a:xfrm>
        </p:spPr>
        <p:txBody>
          <a:bodyPr/>
          <a:lstStyle/>
          <a:p>
            <a:r>
              <a:rPr lang="uk-UA" sz="20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Євразійський </a:t>
            </a:r>
            <a:r>
              <a:rPr lang="uk-UA" sz="2000" b="1" i="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економічний </a:t>
            </a:r>
            <a:r>
              <a:rPr lang="uk-UA" sz="20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союз. Історичні передумови.</a:t>
            </a:r>
            <a:endParaRPr lang="ru-RU" sz="20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sp>
        <p:nvSpPr>
          <p:cNvPr id="2" name="TextBox 1"/>
          <p:cNvSpPr txBox="1"/>
          <p:nvPr/>
        </p:nvSpPr>
        <p:spPr>
          <a:xfrm>
            <a:off x="611560" y="1059582"/>
            <a:ext cx="8352928" cy="3354765"/>
          </a:xfrm>
          <a:prstGeom prst="rect">
            <a:avLst/>
          </a:prstGeom>
          <a:noFill/>
        </p:spPr>
        <p:txBody>
          <a:bodyPr wrap="square" rtlCol="0">
            <a:spAutoFit/>
          </a:bodyPr>
          <a:lstStyle/>
          <a:p>
            <a:pPr>
              <a:spcAft>
                <a:spcPts val="800"/>
              </a:spcAft>
            </a:pPr>
            <a:r>
              <a:rPr lang="uk-UA" sz="1200" dirty="0" smtClean="0">
                <a:latin typeface="Comic Sans MS" panose="030F0702030302020204" pitchFamily="66" charset="0"/>
              </a:rPr>
              <a:t>Найважливішою </a:t>
            </a:r>
            <a:r>
              <a:rPr lang="uk-UA" sz="1200" dirty="0">
                <a:latin typeface="Comic Sans MS" panose="030F0702030302020204" pitchFamily="66" charset="0"/>
              </a:rPr>
              <a:t>умовою досягнення ефективності функціонування економічної інтеграції є сумісність господарських механізмів і приблизно однаковий рівень економічного зростання та економічного розвитку.</a:t>
            </a:r>
          </a:p>
          <a:p>
            <a:pPr>
              <a:spcAft>
                <a:spcPts val="800"/>
              </a:spcAft>
            </a:pPr>
            <a:r>
              <a:rPr lang="uk-UA" sz="1200" dirty="0" smtClean="0">
                <a:latin typeface="Comic Sans MS" panose="030F0702030302020204" pitchFamily="66" charset="0"/>
              </a:rPr>
              <a:t>Наступна </a:t>
            </a:r>
            <a:r>
              <a:rPr lang="uk-UA" sz="1200" dirty="0">
                <a:latin typeface="Comic Sans MS" panose="030F0702030302020204" pitchFamily="66" charset="0"/>
              </a:rPr>
              <a:t>важлива передумова - це географічна близькість, наявність в більшості випадків спільного кордону й історично сформованих економічних зв'язків. Дана передумова присутній не в повній мірі, так як не всі країни ЄАЕС мають загальні географічні кордони.</a:t>
            </a:r>
          </a:p>
          <a:p>
            <a:pPr>
              <a:spcAft>
                <a:spcPts val="800"/>
              </a:spcAft>
            </a:pPr>
            <a:r>
              <a:rPr lang="uk-UA" sz="1200" dirty="0">
                <a:latin typeface="Comic Sans MS" panose="030F0702030302020204" pitchFamily="66" charset="0"/>
              </a:rPr>
              <a:t>Найважливішою позитивною передумовою є те, що всі країни ЄАЕС мають глибоку загальну історію, 70 років існування в рамках однієї країни (СРСР) не можуть бути стѐрти відразу - це незаперечний факт. Між країнами даної інтеграції існують найтісніші культурні та побутові зв'язку. Необхідно особливо відзначити важливість сімейних зв'язків між громадянами цих країн. Наприклад, в Киргизстані складно знайти сім'ю, яка не має родинних і дружніх зв'язків з громадянами Казахстану і </a:t>
            </a:r>
            <a:r>
              <a:rPr lang="uk-UA" sz="1200" dirty="0" smtClean="0">
                <a:latin typeface="Comic Sans MS" panose="030F0702030302020204" pitchFamily="66" charset="0"/>
              </a:rPr>
              <a:t>Росії. Крім </a:t>
            </a:r>
            <a:r>
              <a:rPr lang="uk-UA" sz="1200" dirty="0">
                <a:latin typeface="Comic Sans MS" panose="030F0702030302020204" pitchFamily="66" charset="0"/>
              </a:rPr>
              <a:t>цього, є спільність економічних проблем, що стоять перед країнами в області розвитку, фінансування, регулювання економіки, політичного співробітництва. При переході від командної економіки до змішаної економічної системи у всіх країнах ЄАЕС були проведені реформи, націлені на впровадження ринкових механізмів в економіку.</a:t>
            </a:r>
          </a:p>
          <a:p>
            <a:pPr>
              <a:spcAft>
                <a:spcPts val="800"/>
              </a:spcAft>
            </a:pPr>
            <a:r>
              <a:rPr lang="uk-UA" sz="1200" dirty="0">
                <a:latin typeface="Comic Sans MS" panose="030F0702030302020204" pitchFamily="66" charset="0"/>
              </a:rPr>
              <a:t>Важливою передумовою для створення економічної інтеграції є демонстраційний ефект. Якщо в країнах, що створили інтеграційні об'єднання, відбуваються позитивні економічні зрушення, то це справляє позитивний психологічний вплив на інші країни.</a:t>
            </a:r>
          </a:p>
        </p:txBody>
      </p:sp>
      <p:sp>
        <p:nvSpPr>
          <p:cNvPr id="13" name="Rectangle 69">
            <a:extLst>
              <a:ext uri="{FF2B5EF4-FFF2-40B4-BE49-F238E27FC236}">
                <a16:creationId xmlns:a16="http://schemas.microsoft.com/office/drawing/2014/main" id="{772AF99F-8F72-4705-A128-E039B7F3FECE}"/>
              </a:ext>
            </a:extLst>
          </p:cNvPr>
          <p:cNvSpPr/>
          <p:nvPr/>
        </p:nvSpPr>
        <p:spPr>
          <a:xfrm>
            <a:off x="608314" y="1059582"/>
            <a:ext cx="8356174" cy="414724"/>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4" name="Rectangle 70">
            <a:extLst>
              <a:ext uri="{FF2B5EF4-FFF2-40B4-BE49-F238E27FC236}">
                <a16:creationId xmlns:a16="http://schemas.microsoft.com/office/drawing/2014/main" id="{AB1C48F6-F431-41F7-96CA-9D0703600E90}"/>
              </a:ext>
            </a:extLst>
          </p:cNvPr>
          <p:cNvSpPr/>
          <p:nvPr/>
        </p:nvSpPr>
        <p:spPr>
          <a:xfrm>
            <a:off x="323528" y="1059582"/>
            <a:ext cx="283163" cy="4147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5" name="Rectangle 69">
            <a:extLst>
              <a:ext uri="{FF2B5EF4-FFF2-40B4-BE49-F238E27FC236}">
                <a16:creationId xmlns:a16="http://schemas.microsoft.com/office/drawing/2014/main" id="{772AF99F-8F72-4705-A128-E039B7F3FECE}"/>
              </a:ext>
            </a:extLst>
          </p:cNvPr>
          <p:cNvSpPr/>
          <p:nvPr/>
        </p:nvSpPr>
        <p:spPr>
          <a:xfrm>
            <a:off x="608314" y="1585393"/>
            <a:ext cx="8356174" cy="554309"/>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 name="Rectangle 70">
            <a:extLst>
              <a:ext uri="{FF2B5EF4-FFF2-40B4-BE49-F238E27FC236}">
                <a16:creationId xmlns:a16="http://schemas.microsoft.com/office/drawing/2014/main" id="{AB1C48F6-F431-41F7-96CA-9D0703600E90}"/>
              </a:ext>
            </a:extLst>
          </p:cNvPr>
          <p:cNvSpPr/>
          <p:nvPr/>
        </p:nvSpPr>
        <p:spPr>
          <a:xfrm>
            <a:off x="323528" y="1585393"/>
            <a:ext cx="283163" cy="55430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7" name="Rectangle 69">
            <a:extLst>
              <a:ext uri="{FF2B5EF4-FFF2-40B4-BE49-F238E27FC236}">
                <a16:creationId xmlns:a16="http://schemas.microsoft.com/office/drawing/2014/main" id="{772AF99F-8F72-4705-A128-E039B7F3FECE}"/>
              </a:ext>
            </a:extLst>
          </p:cNvPr>
          <p:cNvSpPr/>
          <p:nvPr/>
        </p:nvSpPr>
        <p:spPr>
          <a:xfrm>
            <a:off x="589990" y="2250789"/>
            <a:ext cx="8356174" cy="1473089"/>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Rectangle 70">
            <a:extLst>
              <a:ext uri="{FF2B5EF4-FFF2-40B4-BE49-F238E27FC236}">
                <a16:creationId xmlns:a16="http://schemas.microsoft.com/office/drawing/2014/main" id="{AB1C48F6-F431-41F7-96CA-9D0703600E90}"/>
              </a:ext>
            </a:extLst>
          </p:cNvPr>
          <p:cNvSpPr/>
          <p:nvPr/>
        </p:nvSpPr>
        <p:spPr>
          <a:xfrm>
            <a:off x="305204" y="2250789"/>
            <a:ext cx="283163" cy="147308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Rectangle 69">
            <a:extLst>
              <a:ext uri="{FF2B5EF4-FFF2-40B4-BE49-F238E27FC236}">
                <a16:creationId xmlns:a16="http://schemas.microsoft.com/office/drawing/2014/main" id="{772AF99F-8F72-4705-A128-E039B7F3FECE}"/>
              </a:ext>
            </a:extLst>
          </p:cNvPr>
          <p:cNvSpPr/>
          <p:nvPr/>
        </p:nvSpPr>
        <p:spPr>
          <a:xfrm>
            <a:off x="588367" y="3767760"/>
            <a:ext cx="8356174" cy="646989"/>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Rectangle 70">
            <a:extLst>
              <a:ext uri="{FF2B5EF4-FFF2-40B4-BE49-F238E27FC236}">
                <a16:creationId xmlns:a16="http://schemas.microsoft.com/office/drawing/2014/main" id="{AB1C48F6-F431-41F7-96CA-9D0703600E90}"/>
              </a:ext>
            </a:extLst>
          </p:cNvPr>
          <p:cNvSpPr/>
          <p:nvPr/>
        </p:nvSpPr>
        <p:spPr>
          <a:xfrm>
            <a:off x="303581" y="3767760"/>
            <a:ext cx="283163" cy="64698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 name="TextBox 5"/>
          <p:cNvSpPr txBox="1"/>
          <p:nvPr/>
        </p:nvSpPr>
        <p:spPr>
          <a:xfrm>
            <a:off x="313519" y="1076892"/>
            <a:ext cx="211155" cy="369332"/>
          </a:xfrm>
          <a:prstGeom prst="rect">
            <a:avLst/>
          </a:prstGeom>
          <a:noFill/>
        </p:spPr>
        <p:txBody>
          <a:bodyPr wrap="square" rtlCol="0">
            <a:spAutoFit/>
          </a:bodyPr>
          <a:lstStyle/>
          <a:p>
            <a:r>
              <a:rPr lang="uk-UA" b="1" dirty="0" smtClean="0">
                <a:solidFill>
                  <a:schemeClr val="bg1"/>
                </a:solidFill>
                <a:latin typeface="Comic Sans MS" panose="030F0702030302020204" pitchFamily="66" charset="0"/>
              </a:rPr>
              <a:t>1</a:t>
            </a:r>
            <a:endParaRPr lang="ru-RU" b="1" dirty="0">
              <a:solidFill>
                <a:schemeClr val="bg1"/>
              </a:solidFill>
              <a:latin typeface="Comic Sans MS" panose="030F0702030302020204" pitchFamily="66" charset="0"/>
            </a:endParaRPr>
          </a:p>
        </p:txBody>
      </p:sp>
      <p:sp>
        <p:nvSpPr>
          <p:cNvPr id="21" name="TextBox 20"/>
          <p:cNvSpPr txBox="1"/>
          <p:nvPr/>
        </p:nvSpPr>
        <p:spPr>
          <a:xfrm>
            <a:off x="321358" y="1673856"/>
            <a:ext cx="211155" cy="369332"/>
          </a:xfrm>
          <a:prstGeom prst="rect">
            <a:avLst/>
          </a:prstGeom>
          <a:noFill/>
        </p:spPr>
        <p:txBody>
          <a:bodyPr wrap="square" rtlCol="0">
            <a:spAutoFit/>
          </a:bodyPr>
          <a:lstStyle/>
          <a:p>
            <a:r>
              <a:rPr lang="en-US" b="1" dirty="0">
                <a:solidFill>
                  <a:schemeClr val="bg1"/>
                </a:solidFill>
                <a:latin typeface="Comic Sans MS" panose="030F0702030302020204" pitchFamily="66" charset="0"/>
              </a:rPr>
              <a:t>2</a:t>
            </a:r>
            <a:endParaRPr lang="ru-RU" b="1" dirty="0">
              <a:solidFill>
                <a:schemeClr val="bg1"/>
              </a:solidFill>
              <a:latin typeface="Comic Sans MS" panose="030F0702030302020204" pitchFamily="66" charset="0"/>
            </a:endParaRPr>
          </a:p>
        </p:txBody>
      </p:sp>
      <p:sp>
        <p:nvSpPr>
          <p:cNvPr id="22" name="TextBox 21"/>
          <p:cNvSpPr txBox="1"/>
          <p:nvPr/>
        </p:nvSpPr>
        <p:spPr>
          <a:xfrm>
            <a:off x="286880" y="2802667"/>
            <a:ext cx="211155" cy="369332"/>
          </a:xfrm>
          <a:prstGeom prst="rect">
            <a:avLst/>
          </a:prstGeom>
          <a:noFill/>
        </p:spPr>
        <p:txBody>
          <a:bodyPr wrap="square" rtlCol="0">
            <a:spAutoFit/>
          </a:bodyPr>
          <a:lstStyle/>
          <a:p>
            <a:r>
              <a:rPr lang="en-US" b="1" dirty="0">
                <a:solidFill>
                  <a:schemeClr val="bg1"/>
                </a:solidFill>
                <a:latin typeface="Comic Sans MS" panose="030F0702030302020204" pitchFamily="66" charset="0"/>
              </a:rPr>
              <a:t>3</a:t>
            </a:r>
            <a:endParaRPr lang="ru-RU" b="1" dirty="0">
              <a:solidFill>
                <a:schemeClr val="bg1"/>
              </a:solidFill>
              <a:latin typeface="Comic Sans MS" panose="030F0702030302020204" pitchFamily="66" charset="0"/>
            </a:endParaRPr>
          </a:p>
        </p:txBody>
      </p:sp>
      <p:sp>
        <p:nvSpPr>
          <p:cNvPr id="23" name="TextBox 22"/>
          <p:cNvSpPr txBox="1"/>
          <p:nvPr/>
        </p:nvSpPr>
        <p:spPr>
          <a:xfrm>
            <a:off x="303171" y="3906424"/>
            <a:ext cx="211155" cy="369332"/>
          </a:xfrm>
          <a:prstGeom prst="rect">
            <a:avLst/>
          </a:prstGeom>
          <a:noFill/>
        </p:spPr>
        <p:txBody>
          <a:bodyPr wrap="square" rtlCol="0">
            <a:spAutoFit/>
          </a:bodyPr>
          <a:lstStyle/>
          <a:p>
            <a:r>
              <a:rPr lang="en-US" b="1" dirty="0">
                <a:solidFill>
                  <a:schemeClr val="bg1"/>
                </a:solidFill>
                <a:latin typeface="Comic Sans MS" panose="030F0702030302020204" pitchFamily="66" charset="0"/>
              </a:rPr>
              <a:t>4</a:t>
            </a:r>
            <a:endParaRPr lang="ru-RU" b="1"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347919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Блок-схема: процесс 8"/>
          <p:cNvSpPr/>
          <p:nvPr/>
        </p:nvSpPr>
        <p:spPr>
          <a:xfrm>
            <a:off x="233464" y="339502"/>
            <a:ext cx="8794443" cy="468052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dirty="0"/>
          </a:p>
        </p:txBody>
      </p:sp>
      <p:sp>
        <p:nvSpPr>
          <p:cNvPr id="3" name="Text Placeholder 2"/>
          <p:cNvSpPr>
            <a:spLocks noGrp="1"/>
          </p:cNvSpPr>
          <p:nvPr>
            <p:ph type="body" sz="quarter" idx="11"/>
          </p:nvPr>
        </p:nvSpPr>
        <p:spPr>
          <a:xfrm>
            <a:off x="233464" y="-92828"/>
            <a:ext cx="9144000" cy="504056"/>
          </a:xfrm>
        </p:spPr>
        <p:txBody>
          <a:bodyPr/>
          <a:lstStyle/>
          <a:p>
            <a:r>
              <a:rPr lang="uk-UA" sz="20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Євразійський </a:t>
            </a:r>
            <a:r>
              <a:rPr lang="uk-UA" sz="2000" b="1" i="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економічний </a:t>
            </a:r>
            <a:r>
              <a:rPr lang="uk-UA" sz="20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союз. Еволюція створення.</a:t>
            </a:r>
            <a:endParaRPr lang="ru-RU" sz="20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sp>
        <p:nvSpPr>
          <p:cNvPr id="4" name="TextBox 3"/>
          <p:cNvSpPr txBox="1"/>
          <p:nvPr/>
        </p:nvSpPr>
        <p:spPr>
          <a:xfrm>
            <a:off x="233464" y="721721"/>
            <a:ext cx="8794443" cy="553998"/>
          </a:xfrm>
          <a:prstGeom prst="rect">
            <a:avLst/>
          </a:prstGeom>
          <a:noFill/>
        </p:spPr>
        <p:txBody>
          <a:bodyPr wrap="square" rtlCol="0">
            <a:spAutoFit/>
          </a:bodyPr>
          <a:lstStyle/>
          <a:p>
            <a:pPr indent="457200" algn="just"/>
            <a:r>
              <a:rPr lang="uk-UA" sz="1000" dirty="0">
                <a:latin typeface="Comic Sans MS" panose="030F0702030302020204" pitchFamily="66" charset="0"/>
              </a:rPr>
              <a:t>26 лютого 1999 року було підписано Договір про Митний союз і Єдиний економічний простір. Учасниками Договору стали Росія, Білорусія, Казахстан, Киргизія, Таджикистан, а з 2006 року - Узбекистан. До початку 2000-х років в країнах-учасницях активно йшов процес налагодження співпраці в різних областях діяльності (в тому числі соціокультурної, наукової).</a:t>
            </a:r>
            <a:endParaRPr lang="ru-RU" sz="1200" dirty="0"/>
          </a:p>
        </p:txBody>
      </p:sp>
      <p:sp>
        <p:nvSpPr>
          <p:cNvPr id="33" name="TextBox 32"/>
          <p:cNvSpPr txBox="1"/>
          <p:nvPr/>
        </p:nvSpPr>
        <p:spPr>
          <a:xfrm>
            <a:off x="206284" y="286042"/>
            <a:ext cx="8686196" cy="553998"/>
          </a:xfrm>
          <a:prstGeom prst="rect">
            <a:avLst/>
          </a:prstGeom>
          <a:noFill/>
        </p:spPr>
        <p:txBody>
          <a:bodyPr wrap="square" rtlCol="0">
            <a:spAutoFit/>
          </a:bodyPr>
          <a:lstStyle/>
          <a:p>
            <a:pPr indent="457200" algn="just">
              <a:spcAft>
                <a:spcPts val="800"/>
              </a:spcAft>
            </a:pPr>
            <a:r>
              <a:rPr lang="uk-UA" sz="1000" dirty="0">
                <a:latin typeface="Comic Sans MS" panose="030F0702030302020204" pitchFamily="66" charset="0"/>
              </a:rPr>
              <a:t>Офіційною датою початку формування Митного союзу можна вважати 1995 рік, коли між Україною і Російською Федерацією, Республікою Казахстан та Республікою Білорусь було укладено Угоду про створення Союзу. Метою цієї Угоди було налагодження економічної взаємодії між сторонами, забезпечення вільного товарообміну і добросовісної конкуренції.</a:t>
            </a:r>
            <a:endParaRPr lang="ru-RU" sz="1200" dirty="0"/>
          </a:p>
        </p:txBody>
      </p:sp>
      <p:sp>
        <p:nvSpPr>
          <p:cNvPr id="34" name="TextBox 33"/>
          <p:cNvSpPr txBox="1"/>
          <p:nvPr/>
        </p:nvSpPr>
        <p:spPr>
          <a:xfrm>
            <a:off x="233464" y="1157312"/>
            <a:ext cx="8866451" cy="400110"/>
          </a:xfrm>
          <a:prstGeom prst="rect">
            <a:avLst/>
          </a:prstGeom>
          <a:noFill/>
        </p:spPr>
        <p:txBody>
          <a:bodyPr wrap="square" rtlCol="0">
            <a:spAutoFit/>
          </a:bodyPr>
          <a:lstStyle/>
          <a:p>
            <a:pPr indent="457200" algn="just"/>
            <a:r>
              <a:rPr lang="uk-UA" sz="1000" dirty="0">
                <a:latin typeface="Comic Sans MS" panose="030F0702030302020204" pitchFamily="66" charset="0"/>
              </a:rPr>
              <a:t>У 2000 році було прийнято рішення про заснування Євразійського економічного співтовариства (ЄврАзЕС). Учасниками спільноти стали Республіка Білорусь, Республіка Казахстан, Киргизька Республіка, Російська Федерація та Республіка </a:t>
            </a:r>
            <a:r>
              <a:rPr lang="uk-UA" sz="1000" dirty="0" smtClean="0">
                <a:latin typeface="Comic Sans MS" panose="030F0702030302020204" pitchFamily="66" charset="0"/>
              </a:rPr>
              <a:t>Таджикистан.</a:t>
            </a:r>
            <a:endParaRPr lang="ru-RU" sz="1200" dirty="0"/>
          </a:p>
        </p:txBody>
      </p:sp>
      <p:sp>
        <p:nvSpPr>
          <p:cNvPr id="35" name="TextBox 34"/>
          <p:cNvSpPr txBox="1"/>
          <p:nvPr/>
        </p:nvSpPr>
        <p:spPr>
          <a:xfrm>
            <a:off x="233464" y="1451530"/>
            <a:ext cx="8812360" cy="553998"/>
          </a:xfrm>
          <a:prstGeom prst="rect">
            <a:avLst/>
          </a:prstGeom>
          <a:noFill/>
        </p:spPr>
        <p:txBody>
          <a:bodyPr wrap="square" rtlCol="0">
            <a:spAutoFit/>
          </a:bodyPr>
          <a:lstStyle/>
          <a:p>
            <a:pPr indent="457200" algn="just"/>
            <a:r>
              <a:rPr lang="ru-RU" sz="1000" dirty="0">
                <a:latin typeface="Comic Sans MS" panose="030F0702030302020204" pitchFamily="66" charset="0"/>
              </a:rPr>
              <a:t>У 2003 році було підписано Угоду про формування Єдиного економічного простору (ЄЕП). Почалася робота по підготовці правової бази ЄЕП, яка в подальшому стала основною для функціонування Союзу. Найбільш важливими подіями в процесі формування Митного союзу стали два неформальних саміту глав держав ЄврАзЕС.</a:t>
            </a:r>
            <a:endParaRPr lang="ru-RU" sz="1200" dirty="0"/>
          </a:p>
        </p:txBody>
      </p:sp>
      <p:sp>
        <p:nvSpPr>
          <p:cNvPr id="16" name="TextBox 15"/>
          <p:cNvSpPr txBox="1"/>
          <p:nvPr/>
        </p:nvSpPr>
        <p:spPr>
          <a:xfrm>
            <a:off x="233464" y="1896266"/>
            <a:ext cx="8812360" cy="1015663"/>
          </a:xfrm>
          <a:prstGeom prst="rect">
            <a:avLst/>
          </a:prstGeom>
          <a:noFill/>
        </p:spPr>
        <p:txBody>
          <a:bodyPr wrap="square" rtlCol="0">
            <a:spAutoFit/>
          </a:bodyPr>
          <a:lstStyle/>
          <a:p>
            <a:pPr indent="457200" algn="just"/>
            <a:r>
              <a:rPr lang="ru-RU" sz="1000" dirty="0">
                <a:latin typeface="Comic Sans MS" panose="030F0702030302020204" pitchFamily="66" charset="0"/>
              </a:rPr>
              <a:t>На неформальному саміті 16 серпня 2006 року глави держав ЄврАзЕС ухвалили рішення про формування Митного союзу в рамках ЄврАзЕС, відповідно до якого Казахстану, Білорусі та Росії було доручено підготувати договірно-правову базу. Через рік, 6 жовтня 2007 року, на саміті ЄврАзЕС було схвалено і підписано пакет документів, що поклали початок створенню правової бази Митного союзу (договори про створення Єдиної митної території і формування Митного союзу, про Комісії митного союзу, протоколи про внесення змін до Договору про заснування ЄврАзЕС, про порядок вступу в силу міжнародних договорів, спрямованих на формування договірно-правової бази митного союзу, виходу з них і приєднання до них). Крім того, затверджено План дій з формування митного союзу в рамках ЄврАзЕС.</a:t>
            </a:r>
            <a:endParaRPr lang="ru-RU" sz="1200" dirty="0"/>
          </a:p>
        </p:txBody>
      </p:sp>
      <p:sp>
        <p:nvSpPr>
          <p:cNvPr id="17" name="TextBox 16"/>
          <p:cNvSpPr txBox="1"/>
          <p:nvPr/>
        </p:nvSpPr>
        <p:spPr>
          <a:xfrm>
            <a:off x="227855" y="2818750"/>
            <a:ext cx="8830212" cy="861774"/>
          </a:xfrm>
          <a:prstGeom prst="rect">
            <a:avLst/>
          </a:prstGeom>
          <a:noFill/>
        </p:spPr>
        <p:txBody>
          <a:bodyPr wrap="square" rtlCol="0">
            <a:spAutoFit/>
          </a:bodyPr>
          <a:lstStyle/>
          <a:p>
            <a:pPr indent="457200" algn="just"/>
            <a:r>
              <a:rPr lang="ru-RU" sz="1000" dirty="0" smtClean="0">
                <a:latin typeface="Comic Sans MS" panose="030F0702030302020204" pitchFamily="66" charset="0"/>
              </a:rPr>
              <a:t>Офіційно </a:t>
            </a:r>
            <a:r>
              <a:rPr lang="ru-RU" sz="1000" dirty="0">
                <a:latin typeface="Comic Sans MS" panose="030F0702030302020204" pitchFamily="66" charset="0"/>
              </a:rPr>
              <a:t>з 1 січня 2010 року розпочав функціонувати Митний союз Республіки Білорусь, Республіки Казахстан і Російської Федерації. Об'єдналися держави стали застосовувати у зовнішній торгівлі з третіми країнами єдиний митний тариф і єдині заходи нетарифного регулювання, а також впорядкували тарифні пільги і преференції для товарів з третіх країн, почав діяти Митний кодекс Митного союзу. Поступово на внутрішніх кордонах стан-учасниць Митного союзу стали скасовуватися митне оформлення і митний контроль, ліквідовувалися пункти прийняття повідомлень.</a:t>
            </a:r>
            <a:endParaRPr lang="ru-RU" sz="1200" dirty="0"/>
          </a:p>
        </p:txBody>
      </p:sp>
      <p:sp>
        <p:nvSpPr>
          <p:cNvPr id="20" name="TextBox 19"/>
          <p:cNvSpPr txBox="1"/>
          <p:nvPr/>
        </p:nvSpPr>
        <p:spPr>
          <a:xfrm>
            <a:off x="233464" y="3567193"/>
            <a:ext cx="8824603" cy="553998"/>
          </a:xfrm>
          <a:prstGeom prst="rect">
            <a:avLst/>
          </a:prstGeom>
          <a:noFill/>
        </p:spPr>
        <p:txBody>
          <a:bodyPr wrap="square" rtlCol="0">
            <a:spAutoFit/>
          </a:bodyPr>
          <a:lstStyle/>
          <a:p>
            <a:pPr indent="324000" algn="just"/>
            <a:r>
              <a:rPr lang="ru-RU" sz="1000" dirty="0">
                <a:latin typeface="Comic Sans MS" panose="030F0702030302020204" pitchFamily="66" charset="0"/>
              </a:rPr>
              <a:t>У 2012 рік вступили в силу міжнародні договори, що формують правову основу Єдиного економічного простору Республіки Білорусь, Республіки Казахстан і Російської Федерації, що створюють основу для вільного руху не тільки товарів, але і послуг, капіталу і робочої сили.</a:t>
            </a:r>
            <a:endParaRPr lang="ru-RU" sz="1200" dirty="0"/>
          </a:p>
        </p:txBody>
      </p:sp>
      <p:sp>
        <p:nvSpPr>
          <p:cNvPr id="21" name="TextBox 20"/>
          <p:cNvSpPr txBox="1"/>
          <p:nvPr/>
        </p:nvSpPr>
        <p:spPr>
          <a:xfrm>
            <a:off x="206284" y="3896689"/>
            <a:ext cx="8830212" cy="553998"/>
          </a:xfrm>
          <a:prstGeom prst="rect">
            <a:avLst/>
          </a:prstGeom>
          <a:noFill/>
        </p:spPr>
        <p:txBody>
          <a:bodyPr wrap="square" rtlCol="0">
            <a:spAutoFit/>
          </a:bodyPr>
          <a:lstStyle/>
          <a:p>
            <a:pPr indent="457200" algn="just"/>
            <a:r>
              <a:rPr lang="ru-RU" sz="1000" dirty="0">
                <a:latin typeface="Comic Sans MS" panose="030F0702030302020204" pitchFamily="66" charset="0"/>
              </a:rPr>
              <a:t>Незважаючи на політичну кризу та збройного конфлікту в Україні в травні 2014 року лідери Білорусі, Казахстану і Росії підписали Договір про Євразійський економічний Союз грудні 2014 року до нього приєдналася Вірменія, а в травні 2015 року - Киргизстан. З 1 січня 2015 року розпочався процес практичної реалізації вступило в силу Договору про новий Союзі. </a:t>
            </a:r>
            <a:endParaRPr lang="ru-RU" sz="1200" dirty="0"/>
          </a:p>
        </p:txBody>
      </p:sp>
      <p:sp>
        <p:nvSpPr>
          <p:cNvPr id="23" name="TextBox 22"/>
          <p:cNvSpPr txBox="1"/>
          <p:nvPr/>
        </p:nvSpPr>
        <p:spPr>
          <a:xfrm>
            <a:off x="196280" y="4351088"/>
            <a:ext cx="8840215" cy="707886"/>
          </a:xfrm>
          <a:prstGeom prst="rect">
            <a:avLst/>
          </a:prstGeom>
          <a:noFill/>
        </p:spPr>
        <p:txBody>
          <a:bodyPr wrap="square" rtlCol="0">
            <a:spAutoFit/>
          </a:bodyPr>
          <a:lstStyle/>
          <a:p>
            <a:pPr indent="457200" algn="just"/>
            <a:r>
              <a:rPr lang="ru-RU" sz="1000" dirty="0">
                <a:latin typeface="Comic Sans MS" panose="030F0702030302020204" pitchFamily="66" charset="0"/>
              </a:rPr>
              <a:t>2 травня 2016 р. було укладено Угоду про вільну торгівлю між ЄАЕС і В'єтнамом. </a:t>
            </a:r>
          </a:p>
          <a:p>
            <a:pPr indent="457200" algn="just"/>
            <a:r>
              <a:rPr lang="ru-RU" sz="1000" dirty="0">
                <a:latin typeface="Comic Sans MS" panose="030F0702030302020204" pitchFamily="66" charset="0"/>
              </a:rPr>
              <a:t>14 квітня Молдавія стала першою (і досі залишається єдиною) країною-спостерігачем в ЄАЕС.  1 січня 2018р. набув чинності Митний кодекс ЄАЕС, скасувавши тим самим попередній Митний кодекс Митного союзу. Тепер всі країни, що вступають в ЄАЕС, автоматично вступають і в Митний союз Білорусі, Казахстану і Росії.</a:t>
            </a:r>
          </a:p>
        </p:txBody>
      </p:sp>
    </p:spTree>
    <p:extLst>
      <p:ext uri="{BB962C8B-B14F-4D97-AF65-F5344CB8AC3E}">
        <p14:creationId xmlns:p14="http://schemas.microsoft.com/office/powerpoint/2010/main" val="1521269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690" y="147375"/>
            <a:ext cx="9720064" cy="504056"/>
          </a:xfrm>
        </p:spPr>
        <p:txBody>
          <a:bodyPr/>
          <a:lstStyle/>
          <a:p>
            <a:r>
              <a:rPr lang="uk-UA" sz="20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Лібералізація сектору послуг</a:t>
            </a:r>
            <a:endParaRPr lang="ru-RU" sz="20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sp>
        <p:nvSpPr>
          <p:cNvPr id="2" name="TextBox 1"/>
          <p:cNvSpPr txBox="1"/>
          <p:nvPr/>
        </p:nvSpPr>
        <p:spPr>
          <a:xfrm>
            <a:off x="757132" y="690093"/>
            <a:ext cx="8279364" cy="954107"/>
          </a:xfrm>
          <a:prstGeom prst="rect">
            <a:avLst/>
          </a:prstGeom>
          <a:noFill/>
        </p:spPr>
        <p:txBody>
          <a:bodyPr wrap="square" rtlCol="0">
            <a:spAutoFit/>
          </a:bodyPr>
          <a:lstStyle/>
          <a:p>
            <a:r>
              <a:rPr lang="ru-RU" sz="1400" b="1" dirty="0" smtClean="0">
                <a:latin typeface="Comic Sans MS" panose="030F0702030302020204" pitchFamily="66" charset="0"/>
              </a:rPr>
              <a:t>Лібералізація- </a:t>
            </a:r>
            <a:r>
              <a:rPr lang="ru-RU" sz="1400" dirty="0">
                <a:latin typeface="Comic Sans MS" panose="030F0702030302020204" pitchFamily="66" charset="0"/>
              </a:rPr>
              <a:t> форма зовнішньоекономічної політики, що є комплексом заходів, спрямованих на сприяння зовнішньоекономічної діяльності, поступове скасування наявних обмежень у зовнішній торгівлі, зниження ставок ввізного та вивізного мита, надання тарифних пільг під час здійснення зовнішньоекономічних </a:t>
            </a:r>
            <a:r>
              <a:rPr lang="ru-RU" sz="1400" dirty="0" smtClean="0">
                <a:latin typeface="Comic Sans MS" panose="030F0702030302020204" pitchFamily="66" charset="0"/>
              </a:rPr>
              <a:t>операцій.</a:t>
            </a:r>
            <a:endParaRPr lang="ru-RU" sz="1400" dirty="0">
              <a:latin typeface="Comic Sans MS" panose="030F0702030302020204" pitchFamily="66" charset="0"/>
            </a:endParaRPr>
          </a:p>
        </p:txBody>
      </p:sp>
      <p:sp>
        <p:nvSpPr>
          <p:cNvPr id="5" name="TextBox 4"/>
          <p:cNvSpPr txBox="1"/>
          <p:nvPr/>
        </p:nvSpPr>
        <p:spPr>
          <a:xfrm>
            <a:off x="803853" y="1534680"/>
            <a:ext cx="8340147" cy="3498394"/>
          </a:xfrm>
          <a:prstGeom prst="rect">
            <a:avLst/>
          </a:prstGeom>
          <a:noFill/>
        </p:spPr>
        <p:txBody>
          <a:bodyPr wrap="square" rtlCol="0">
            <a:spAutoFit/>
          </a:bodyPr>
          <a:lstStyle/>
          <a:p>
            <a:pPr>
              <a:spcAft>
                <a:spcPts val="1000"/>
              </a:spcAft>
            </a:pPr>
            <a:r>
              <a:rPr lang="ru-RU" sz="1600" u="sng" dirty="0">
                <a:latin typeface="Comic Sans MS" panose="030F0702030302020204" pitchFamily="66" charset="0"/>
              </a:rPr>
              <a:t>Основними принципами лібералізації торгівлі </a:t>
            </a:r>
            <a:r>
              <a:rPr lang="ru-RU" sz="1600" u="sng" dirty="0" smtClean="0">
                <a:latin typeface="Comic Sans MS" panose="030F0702030302020204" pitchFamily="66" charset="0"/>
              </a:rPr>
              <a:t>послугами Союзу </a:t>
            </a:r>
            <a:r>
              <a:rPr lang="ru-RU" sz="1600" u="sng" dirty="0">
                <a:latin typeface="Comic Sans MS" panose="030F0702030302020204" pitchFamily="66" charset="0"/>
              </a:rPr>
              <a:t>є</a:t>
            </a:r>
            <a:r>
              <a:rPr lang="ru-RU" sz="1600" u="sng" dirty="0" smtClean="0">
                <a:latin typeface="Comic Sans MS" panose="030F0702030302020204" pitchFamily="66" charset="0"/>
              </a:rPr>
              <a:t>:</a:t>
            </a:r>
            <a:endParaRPr lang="ru-RU" sz="1600" u="sng" dirty="0">
              <a:latin typeface="Comic Sans MS" panose="030F0702030302020204" pitchFamily="66" charset="0"/>
            </a:endParaRPr>
          </a:p>
          <a:p>
            <a:pPr>
              <a:spcAft>
                <a:spcPts val="1000"/>
              </a:spcAft>
            </a:pPr>
            <a:r>
              <a:rPr lang="ru-RU" sz="1200" b="1" dirty="0" smtClean="0">
                <a:latin typeface="Comic Sans MS" panose="030F0702030302020204" pitchFamily="66" charset="0"/>
              </a:rPr>
              <a:t>оптимізація </a:t>
            </a:r>
            <a:r>
              <a:rPr lang="ru-RU" sz="1200" b="1" dirty="0">
                <a:latin typeface="Comic Sans MS" panose="030F0702030302020204" pitchFamily="66" charset="0"/>
              </a:rPr>
              <a:t>внутрішнього регулювання </a:t>
            </a:r>
            <a:r>
              <a:rPr lang="ru-RU" sz="1200" dirty="0">
                <a:latin typeface="Comic Sans MS" panose="030F0702030302020204" pitchFamily="66" charset="0"/>
              </a:rPr>
              <a:t>- поетапне спрощення та (або) скасування надлишкового внутрішнього регулювання, в тому числі дозвільних вимог і процедур для постачальників, отримувачів послуг, осіб, які здійснюють установа або діяльність, і інвесторів з урахуванням найкращої міжнародної практики регулювання конкретних секторів послуг, а в разі її відсутності - шляхом вибору і застосування найбільш прогресивних моделей держав-членів; </a:t>
            </a:r>
            <a:endParaRPr lang="ru-RU" sz="1200" dirty="0" smtClean="0">
              <a:latin typeface="Comic Sans MS" panose="030F0702030302020204" pitchFamily="66" charset="0"/>
            </a:endParaRPr>
          </a:p>
          <a:p>
            <a:pPr>
              <a:spcAft>
                <a:spcPts val="1000"/>
              </a:spcAft>
            </a:pPr>
            <a:r>
              <a:rPr lang="ru-RU" sz="1200" b="1" dirty="0">
                <a:latin typeface="Comic Sans MS" panose="030F0702030302020204" pitchFamily="66" charset="0"/>
              </a:rPr>
              <a:t>пропорційність</a:t>
            </a:r>
            <a:r>
              <a:rPr lang="ru-RU" sz="1200" dirty="0">
                <a:latin typeface="Comic Sans MS" panose="030F0702030302020204" pitchFamily="66" charset="0"/>
              </a:rPr>
              <a:t> - необхідність і достатність рівнів гармонізації законодавства держав-членів і взаємного адміністративного співробітництва для ефективного функціонування ринку послуг, установи, діяльності або здійснення інвестицій</a:t>
            </a:r>
            <a:r>
              <a:rPr lang="ru-RU" sz="1200" dirty="0" smtClean="0">
                <a:latin typeface="Comic Sans MS" panose="030F0702030302020204" pitchFamily="66" charset="0"/>
              </a:rPr>
              <a:t>;</a:t>
            </a:r>
          </a:p>
          <a:p>
            <a:pPr>
              <a:spcAft>
                <a:spcPts val="1000"/>
              </a:spcAft>
            </a:pPr>
            <a:r>
              <a:rPr lang="ru-RU" sz="1200" b="1" dirty="0">
                <a:latin typeface="Comic Sans MS" panose="030F0702030302020204" pitchFamily="66" charset="0"/>
              </a:rPr>
              <a:t>взаємовигідність</a:t>
            </a:r>
            <a:r>
              <a:rPr lang="ru-RU" sz="1200" dirty="0">
                <a:latin typeface="Comic Sans MS" panose="030F0702030302020204" pitchFamily="66" charset="0"/>
              </a:rPr>
              <a:t> - лібералізація торгівлі послугами, установи, діяльності та здійснення інвестицій на основі справедливого розподілу вигод і зобов'язань з урахуванням чутливості секторів послуг і видів діяльності для кожної держави-члена</a:t>
            </a:r>
            <a:r>
              <a:rPr lang="ru-RU" sz="1200" dirty="0" smtClean="0">
                <a:latin typeface="Comic Sans MS" panose="030F0702030302020204" pitchFamily="66" charset="0"/>
              </a:rPr>
              <a:t>;</a:t>
            </a:r>
          </a:p>
          <a:p>
            <a:pPr>
              <a:spcAft>
                <a:spcPts val="1000"/>
              </a:spcAft>
            </a:pPr>
            <a:r>
              <a:rPr lang="ru-RU" sz="1200" b="1" dirty="0">
                <a:latin typeface="Comic Sans MS" panose="030F0702030302020204" pitchFamily="66" charset="0"/>
              </a:rPr>
              <a:t>послідовність</a:t>
            </a:r>
            <a:r>
              <a:rPr lang="ru-RU" sz="1200" dirty="0">
                <a:latin typeface="Comic Sans MS" panose="030F0702030302020204" pitchFamily="66" charset="0"/>
              </a:rPr>
              <a:t> - прийняття будь-яких заходів щодо торгівлі послугами, установи, діяльності та здійснення інвестицій, в тому числі гармонізація законодавства держав-членів і адміністративне співробітництво, виходячи з наступного: </a:t>
            </a:r>
          </a:p>
        </p:txBody>
      </p:sp>
      <p:sp>
        <p:nvSpPr>
          <p:cNvPr id="7" name="Oval 14"/>
          <p:cNvSpPr/>
          <p:nvPr/>
        </p:nvSpPr>
        <p:spPr>
          <a:xfrm>
            <a:off x="432508" y="2003680"/>
            <a:ext cx="326747" cy="337118"/>
          </a:xfrm>
          <a:prstGeom prst="ellipse">
            <a:avLst/>
          </a:prstGeom>
          <a:solidFill>
            <a:schemeClr val="tx1">
              <a:lumMod val="65000"/>
              <a:lumOff val="3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9" name="Oval 14"/>
          <p:cNvSpPr/>
          <p:nvPr/>
        </p:nvSpPr>
        <p:spPr>
          <a:xfrm>
            <a:off x="430384" y="2464745"/>
            <a:ext cx="326747" cy="337118"/>
          </a:xfrm>
          <a:prstGeom prst="ellipse">
            <a:avLst/>
          </a:prstGeom>
          <a:solidFill>
            <a:schemeClr val="tx1">
              <a:lumMod val="65000"/>
              <a:lumOff val="3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b="1" dirty="0">
                <a:solidFill>
                  <a:srgbClr val="FFFFFF"/>
                </a:solidFill>
                <a:latin typeface="Calibri" panose="020F0502020204030204"/>
              </a:rPr>
              <a:t>2</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Oval 14"/>
          <p:cNvSpPr/>
          <p:nvPr/>
        </p:nvSpPr>
        <p:spPr>
          <a:xfrm>
            <a:off x="432508" y="2916886"/>
            <a:ext cx="326747" cy="337118"/>
          </a:xfrm>
          <a:prstGeom prst="ellipse">
            <a:avLst/>
          </a:prstGeom>
          <a:solidFill>
            <a:schemeClr val="tx1">
              <a:lumMod val="65000"/>
              <a:lumOff val="3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b="1" noProof="0" dirty="0">
                <a:solidFill>
                  <a:srgbClr val="FFFFFF"/>
                </a:solidFill>
                <a:latin typeface="Calibri" panose="020F0502020204030204"/>
              </a:rPr>
              <a:t>3</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Oval 14"/>
          <p:cNvSpPr/>
          <p:nvPr/>
        </p:nvSpPr>
        <p:spPr>
          <a:xfrm>
            <a:off x="430383" y="3435036"/>
            <a:ext cx="326747" cy="337118"/>
          </a:xfrm>
          <a:prstGeom prst="ellipse">
            <a:avLst/>
          </a:prstGeom>
          <a:solidFill>
            <a:schemeClr val="tx1">
              <a:lumMod val="65000"/>
              <a:lumOff val="3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FFFF"/>
                </a:solidFill>
                <a:latin typeface="Calibri" panose="020F0502020204030204"/>
              </a:rPr>
              <a:t>4</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Oval 14"/>
          <p:cNvSpPr/>
          <p:nvPr/>
        </p:nvSpPr>
        <p:spPr>
          <a:xfrm>
            <a:off x="425514" y="3924519"/>
            <a:ext cx="326747" cy="337118"/>
          </a:xfrm>
          <a:prstGeom prst="ellipse">
            <a:avLst/>
          </a:prstGeom>
          <a:solidFill>
            <a:schemeClr val="tx1">
              <a:lumMod val="65000"/>
              <a:lumOff val="3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FFFF"/>
                </a:solidFill>
                <a:latin typeface="Calibri" panose="020F0502020204030204"/>
              </a:rPr>
              <a:t>5</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4" name="Frame 17">
            <a:extLst>
              <a:ext uri="{FF2B5EF4-FFF2-40B4-BE49-F238E27FC236}">
                <a16:creationId xmlns:a16="http://schemas.microsoft.com/office/drawing/2014/main" id="{FD926D99-A9C0-4588-B9C8-7ECABD141A20}"/>
              </a:ext>
            </a:extLst>
          </p:cNvPr>
          <p:cNvSpPr/>
          <p:nvPr/>
        </p:nvSpPr>
        <p:spPr>
          <a:xfrm>
            <a:off x="402935" y="735966"/>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6" name="Isosceles Triangle 57">
            <a:extLst>
              <a:ext uri="{FF2B5EF4-FFF2-40B4-BE49-F238E27FC236}">
                <a16:creationId xmlns:a16="http://schemas.microsoft.com/office/drawing/2014/main" id="{D467625F-227F-453C-8227-34AF711BFC25}"/>
              </a:ext>
            </a:extLst>
          </p:cNvPr>
          <p:cNvSpPr/>
          <p:nvPr/>
        </p:nvSpPr>
        <p:spPr>
          <a:xfrm>
            <a:off x="481965" y="1426705"/>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45530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690" y="147375"/>
            <a:ext cx="9720064" cy="504056"/>
          </a:xfrm>
        </p:spPr>
        <p:txBody>
          <a:bodyPr/>
          <a:lstStyle/>
          <a:p>
            <a:r>
              <a:rPr lang="uk-UA" sz="20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Гармонізація економічного законодавства</a:t>
            </a:r>
            <a:endParaRPr lang="ru-RU" sz="20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sp>
        <p:nvSpPr>
          <p:cNvPr id="2" name="TextBox 1"/>
          <p:cNvSpPr txBox="1"/>
          <p:nvPr/>
        </p:nvSpPr>
        <p:spPr>
          <a:xfrm>
            <a:off x="757132" y="690093"/>
            <a:ext cx="8279364" cy="738664"/>
          </a:xfrm>
          <a:prstGeom prst="rect">
            <a:avLst/>
          </a:prstGeom>
          <a:noFill/>
        </p:spPr>
        <p:txBody>
          <a:bodyPr wrap="square" rtlCol="0">
            <a:spAutoFit/>
          </a:bodyPr>
          <a:lstStyle/>
          <a:p>
            <a:r>
              <a:rPr lang="ru-RU" sz="1400" b="1" dirty="0">
                <a:latin typeface="Comic Sans MS" panose="030F0702030302020204" pitchFamily="66" charset="0"/>
              </a:rPr>
              <a:t>Гармонізація </a:t>
            </a:r>
            <a:r>
              <a:rPr lang="ru-RU" sz="1400" b="1" dirty="0" smtClean="0">
                <a:latin typeface="Comic Sans MS" panose="030F0702030302020204" pitchFamily="66" charset="0"/>
              </a:rPr>
              <a:t>економічного законодавства </a:t>
            </a:r>
            <a:r>
              <a:rPr lang="ru-RU" sz="1400" b="1" dirty="0">
                <a:latin typeface="Comic Sans MS" panose="030F0702030302020204" pitchFamily="66" charset="0"/>
              </a:rPr>
              <a:t>- </a:t>
            </a:r>
            <a:r>
              <a:rPr lang="ru-RU" sz="1400" dirty="0">
                <a:latin typeface="Comic Sans MS" panose="030F0702030302020204" pitchFamily="66" charset="0"/>
              </a:rPr>
              <a:t>зближення законодавства держав-членів, спрямована на встановлення подібного (порівнянного) нормативного правового регулювання в </a:t>
            </a:r>
            <a:r>
              <a:rPr lang="ru-RU" sz="1400" dirty="0" smtClean="0">
                <a:latin typeface="Comic Sans MS" panose="030F0702030302020204" pitchFamily="66" charset="0"/>
              </a:rPr>
              <a:t>сфері економіки.</a:t>
            </a:r>
            <a:endParaRPr lang="ru-RU" sz="1400" dirty="0">
              <a:latin typeface="Comic Sans MS" panose="030F0702030302020204" pitchFamily="66" charset="0"/>
            </a:endParaRPr>
          </a:p>
        </p:txBody>
      </p:sp>
      <p:sp>
        <p:nvSpPr>
          <p:cNvPr id="5" name="TextBox 4"/>
          <p:cNvSpPr txBox="1"/>
          <p:nvPr/>
        </p:nvSpPr>
        <p:spPr>
          <a:xfrm>
            <a:off x="781664" y="1303527"/>
            <a:ext cx="8182824" cy="3067506"/>
          </a:xfrm>
          <a:prstGeom prst="rect">
            <a:avLst/>
          </a:prstGeom>
          <a:noFill/>
        </p:spPr>
        <p:txBody>
          <a:bodyPr wrap="square" rtlCol="0">
            <a:spAutoFit/>
          </a:bodyPr>
          <a:lstStyle/>
          <a:p>
            <a:pPr>
              <a:spcAft>
                <a:spcPts val="1000"/>
              </a:spcAft>
            </a:pPr>
            <a:r>
              <a:rPr lang="ru-RU" sz="1600" u="sng" dirty="0">
                <a:latin typeface="Comic Sans MS" panose="030F0702030302020204" pitchFamily="66" charset="0"/>
              </a:rPr>
              <a:t>Основними </a:t>
            </a:r>
            <a:r>
              <a:rPr lang="ru-RU" sz="1600" u="sng" dirty="0" smtClean="0">
                <a:latin typeface="Comic Sans MS" panose="030F0702030302020204" pitchFamily="66" charset="0"/>
              </a:rPr>
              <a:t>напрямами економічної гармонізації </a:t>
            </a:r>
            <a:r>
              <a:rPr lang="ru-RU" sz="1600" u="sng" dirty="0">
                <a:latin typeface="Comic Sans MS" panose="030F0702030302020204" pitchFamily="66" charset="0"/>
              </a:rPr>
              <a:t>Союзу є</a:t>
            </a:r>
            <a:r>
              <a:rPr lang="ru-RU" sz="1600" u="sng" dirty="0" smtClean="0">
                <a:latin typeface="Comic Sans MS" panose="030F0702030302020204" pitchFamily="66" charset="0"/>
              </a:rPr>
              <a:t>:</a:t>
            </a:r>
            <a:endParaRPr lang="ru-RU" sz="1600" u="sng" dirty="0">
              <a:latin typeface="Comic Sans MS" panose="030F0702030302020204" pitchFamily="66" charset="0"/>
            </a:endParaRPr>
          </a:p>
          <a:p>
            <a:pPr>
              <a:spcAft>
                <a:spcPts val="1000"/>
              </a:spcAft>
            </a:pPr>
            <a:r>
              <a:rPr lang="en-US" sz="1600" dirty="0" smtClean="0">
                <a:latin typeface="Comic Sans MS" panose="030F0702030302020204" pitchFamily="66" charset="0"/>
              </a:rPr>
              <a:t> </a:t>
            </a:r>
            <a:r>
              <a:rPr lang="ru-RU" sz="1600" dirty="0" smtClean="0">
                <a:latin typeface="Comic Sans MS" panose="030F0702030302020204" pitchFamily="66" charset="0"/>
              </a:rPr>
              <a:t>гармонізація ставок </a:t>
            </a:r>
            <a:r>
              <a:rPr lang="ru-RU" sz="1600" dirty="0">
                <a:latin typeface="Comic Sans MS" panose="030F0702030302020204" pitchFamily="66" charset="0"/>
              </a:rPr>
              <a:t>акцизів по найбільш чутливим підакцизних товарів;	</a:t>
            </a:r>
          </a:p>
          <a:p>
            <a:pPr>
              <a:spcAft>
                <a:spcPts val="1000"/>
              </a:spcAft>
            </a:pPr>
            <a:r>
              <a:rPr lang="ru-RU" sz="1600" dirty="0" smtClean="0">
                <a:latin typeface="Comic Sans MS" panose="030F0702030302020204" pitchFamily="66" charset="0"/>
              </a:rPr>
              <a:t>гармонізація </a:t>
            </a:r>
            <a:r>
              <a:rPr lang="ru-RU" sz="1600" dirty="0">
                <a:latin typeface="Comic Sans MS" panose="030F0702030302020204" pitchFamily="66" charset="0"/>
              </a:rPr>
              <a:t>національних норм і правил функціонування технологічної і комерційної інфраструктури загальних ринків енергетичних </a:t>
            </a:r>
            <a:r>
              <a:rPr lang="ru-RU" sz="1600" dirty="0" smtClean="0">
                <a:latin typeface="Comic Sans MS" panose="030F0702030302020204" pitchFamily="66" charset="0"/>
              </a:rPr>
              <a:t>ресурсів.</a:t>
            </a:r>
          </a:p>
          <a:p>
            <a:pPr>
              <a:spcAft>
                <a:spcPts val="1000"/>
              </a:spcAft>
            </a:pPr>
            <a:r>
              <a:rPr lang="ru-RU" sz="1600" dirty="0" smtClean="0">
                <a:latin typeface="Comic Sans MS" panose="030F0702030302020204" pitchFamily="66" charset="0"/>
              </a:rPr>
              <a:t>гармонізація </a:t>
            </a:r>
            <a:r>
              <a:rPr lang="ru-RU" sz="1600" dirty="0">
                <a:latin typeface="Comic Sans MS" panose="030F0702030302020204" pitchFamily="66" charset="0"/>
              </a:rPr>
              <a:t>законодавства держав-членів в сфері охорони та захисту прав на об'єкти інтелектуальної </a:t>
            </a:r>
            <a:r>
              <a:rPr lang="ru-RU" sz="1600" dirty="0" smtClean="0">
                <a:latin typeface="Comic Sans MS" panose="030F0702030302020204" pitchFamily="66" charset="0"/>
              </a:rPr>
              <a:t>власності.</a:t>
            </a:r>
          </a:p>
          <a:p>
            <a:pPr>
              <a:spcAft>
                <a:spcPts val="1000"/>
              </a:spcAft>
            </a:pPr>
            <a:r>
              <a:rPr lang="ru-RU" sz="1600" dirty="0">
                <a:latin typeface="Comic Sans MS" panose="030F0702030302020204" pitchFamily="66" charset="0"/>
              </a:rPr>
              <a:t>гармонізації законодавства держав-членів в сфері агропромислового комплексу, в тому числі законодавства у сфері державної підтримки сільського господарства, а також з питань вирішення спорів, пов'язаних з дотриманням зобов'язань у сфері державної підтримки сільського господарства;</a:t>
            </a:r>
            <a:endParaRPr lang="ru-RU" sz="1600" dirty="0" smtClean="0">
              <a:latin typeface="Comic Sans MS" panose="030F0702030302020204" pitchFamily="66" charset="0"/>
            </a:endParaRPr>
          </a:p>
        </p:txBody>
      </p:sp>
      <p:sp>
        <p:nvSpPr>
          <p:cNvPr id="7" name="Oval 14"/>
          <p:cNvSpPr/>
          <p:nvPr/>
        </p:nvSpPr>
        <p:spPr>
          <a:xfrm>
            <a:off x="442953" y="1735087"/>
            <a:ext cx="326747" cy="337118"/>
          </a:xfrm>
          <a:prstGeom prst="ellipse">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9" name="Oval 14"/>
          <p:cNvSpPr/>
          <p:nvPr/>
        </p:nvSpPr>
        <p:spPr>
          <a:xfrm>
            <a:off x="442953" y="2229694"/>
            <a:ext cx="326747" cy="337118"/>
          </a:xfrm>
          <a:prstGeom prst="ellipse">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b="1" dirty="0">
                <a:solidFill>
                  <a:srgbClr val="FFFFFF"/>
                </a:solidFill>
                <a:latin typeface="Calibri" panose="020F0502020204030204"/>
              </a:rPr>
              <a:t>2</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Oval 14"/>
          <p:cNvSpPr/>
          <p:nvPr/>
        </p:nvSpPr>
        <p:spPr>
          <a:xfrm>
            <a:off x="461073" y="2724301"/>
            <a:ext cx="326747" cy="337118"/>
          </a:xfrm>
          <a:prstGeom prst="ellipse">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b="1" noProof="0" dirty="0">
                <a:solidFill>
                  <a:srgbClr val="FFFFFF"/>
                </a:solidFill>
                <a:latin typeface="Calibri" panose="020F0502020204030204"/>
              </a:rPr>
              <a:t>3</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Oval 14"/>
          <p:cNvSpPr/>
          <p:nvPr/>
        </p:nvSpPr>
        <p:spPr>
          <a:xfrm>
            <a:off x="461073" y="3218908"/>
            <a:ext cx="326747" cy="337118"/>
          </a:xfrm>
          <a:prstGeom prst="ellipse">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FFFF"/>
                </a:solidFill>
                <a:latin typeface="Calibri" panose="020F0502020204030204"/>
              </a:rPr>
              <a:t>4</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Oval 14"/>
          <p:cNvSpPr/>
          <p:nvPr/>
        </p:nvSpPr>
        <p:spPr>
          <a:xfrm>
            <a:off x="461073" y="3719000"/>
            <a:ext cx="326747" cy="337118"/>
          </a:xfrm>
          <a:prstGeom prst="ellipse">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FFFF"/>
                </a:solidFill>
                <a:latin typeface="Calibri" panose="020F0502020204030204"/>
              </a:rPr>
              <a:t>5</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4" name="Frame 17">
            <a:extLst>
              <a:ext uri="{FF2B5EF4-FFF2-40B4-BE49-F238E27FC236}">
                <a16:creationId xmlns:a16="http://schemas.microsoft.com/office/drawing/2014/main" id="{FD926D99-A9C0-4588-B9C8-7ECABD141A20}"/>
              </a:ext>
            </a:extLst>
          </p:cNvPr>
          <p:cNvSpPr/>
          <p:nvPr/>
        </p:nvSpPr>
        <p:spPr>
          <a:xfrm>
            <a:off x="402935" y="735966"/>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6" name="Oval 66">
            <a:extLst>
              <a:ext uri="{FF2B5EF4-FFF2-40B4-BE49-F238E27FC236}">
                <a16:creationId xmlns:a16="http://schemas.microsoft.com/office/drawing/2014/main" id="{9A2570DA-E6CB-4A64-AB72-221FC0416B54}"/>
              </a:ext>
            </a:extLst>
          </p:cNvPr>
          <p:cNvSpPr/>
          <p:nvPr/>
        </p:nvSpPr>
        <p:spPr>
          <a:xfrm rot="20700000">
            <a:off x="373376" y="1360308"/>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2995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36485" y="83996"/>
            <a:ext cx="7775578" cy="504056"/>
          </a:xfrm>
        </p:spPr>
        <p:txBody>
          <a:bodyPr/>
          <a:lstStyle/>
          <a:p>
            <a:r>
              <a:rPr lang="uk-UA" sz="2000" b="1" i="1" dirty="0" smtClean="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Принципи державних закупівель та ідентифікація форми економічної інтеграції</a:t>
            </a:r>
            <a:endParaRPr lang="ru-RU" sz="20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sp>
        <p:nvSpPr>
          <p:cNvPr id="5" name="TextBox 4"/>
          <p:cNvSpPr txBox="1"/>
          <p:nvPr/>
        </p:nvSpPr>
        <p:spPr>
          <a:xfrm>
            <a:off x="913414" y="588052"/>
            <a:ext cx="7966799" cy="2708434"/>
          </a:xfrm>
          <a:prstGeom prst="rect">
            <a:avLst/>
          </a:prstGeom>
          <a:noFill/>
        </p:spPr>
        <p:txBody>
          <a:bodyPr wrap="square" rtlCol="0">
            <a:spAutoFit/>
          </a:bodyPr>
          <a:lstStyle/>
          <a:p>
            <a:pPr>
              <a:spcAft>
                <a:spcPts val="500"/>
              </a:spcAft>
            </a:pPr>
            <a:r>
              <a:rPr lang="ru-RU" sz="1400" u="sng" dirty="0">
                <a:latin typeface="Comic Sans MS" panose="030F0702030302020204" pitchFamily="66" charset="0"/>
              </a:rPr>
              <a:t>Основними принципами </a:t>
            </a:r>
            <a:r>
              <a:rPr lang="ru-RU" sz="1400" u="sng" dirty="0" smtClean="0">
                <a:latin typeface="Comic Sans MS" panose="030F0702030302020204" pitchFamily="66" charset="0"/>
              </a:rPr>
              <a:t>регулювання державних закупівль </a:t>
            </a:r>
            <a:r>
              <a:rPr lang="ru-RU" sz="1400" u="sng" dirty="0">
                <a:latin typeface="Comic Sans MS" panose="030F0702030302020204" pitchFamily="66" charset="0"/>
              </a:rPr>
              <a:t>Союзу є</a:t>
            </a:r>
            <a:r>
              <a:rPr lang="ru-RU" sz="1400" u="sng" dirty="0" smtClean="0">
                <a:latin typeface="Comic Sans MS" panose="030F0702030302020204" pitchFamily="66" charset="0"/>
              </a:rPr>
              <a:t>:</a:t>
            </a:r>
            <a:endParaRPr lang="ru-RU" sz="1400" u="sng" dirty="0">
              <a:latin typeface="Comic Sans MS" panose="030F0702030302020204" pitchFamily="66" charset="0"/>
            </a:endParaRPr>
          </a:p>
          <a:p>
            <a:pPr>
              <a:spcAft>
                <a:spcPts val="500"/>
              </a:spcAft>
            </a:pPr>
            <a:r>
              <a:rPr lang="ru-RU" sz="1200" dirty="0" smtClean="0">
                <a:latin typeface="Comic Sans MS" panose="030F0702030302020204" pitchFamily="66" charset="0"/>
              </a:rPr>
              <a:t>регулювання </a:t>
            </a:r>
            <a:r>
              <a:rPr lang="ru-RU" sz="1200" dirty="0">
                <a:latin typeface="Comic Sans MS" panose="030F0702030302020204" pitchFamily="66" charset="0"/>
              </a:rPr>
              <a:t>відносин у сфері закупівель законодавством держави-члена про закупівлі та міжнародними договорами держав-членів;	</a:t>
            </a:r>
            <a:endParaRPr lang="ru-RU" sz="1200" dirty="0" smtClean="0">
              <a:latin typeface="Comic Sans MS" panose="030F0702030302020204" pitchFamily="66" charset="0"/>
            </a:endParaRPr>
          </a:p>
          <a:p>
            <a:pPr>
              <a:spcAft>
                <a:spcPts val="100"/>
              </a:spcAft>
            </a:pPr>
            <a:r>
              <a:rPr lang="ru-RU" sz="1200" dirty="0">
                <a:latin typeface="Comic Sans MS" panose="030F0702030302020204" pitchFamily="66" charset="0"/>
              </a:rPr>
              <a:t>забезпечення оптимального і ефективного витрачання коштів, які використовуються для закупівель в державах-членах</a:t>
            </a:r>
            <a:r>
              <a:rPr lang="ru-RU" sz="1200" dirty="0" smtClean="0">
                <a:latin typeface="Comic Sans MS" panose="030F0702030302020204" pitchFamily="66" charset="0"/>
              </a:rPr>
              <a:t>;</a:t>
            </a:r>
          </a:p>
          <a:p>
            <a:pPr>
              <a:spcAft>
                <a:spcPts val="100"/>
              </a:spcAft>
            </a:pPr>
            <a:r>
              <a:rPr lang="ru-RU" sz="1200" dirty="0">
                <a:latin typeface="Comic Sans MS" panose="030F0702030302020204" pitchFamily="66" charset="0"/>
              </a:rPr>
              <a:t>надання державам-членам національного режиму в сфері закупівель</a:t>
            </a:r>
            <a:r>
              <a:rPr lang="ru-RU" sz="1200" dirty="0" smtClean="0">
                <a:latin typeface="Comic Sans MS" panose="030F0702030302020204" pitchFamily="66" charset="0"/>
              </a:rPr>
              <a:t>;</a:t>
            </a:r>
          </a:p>
          <a:p>
            <a:pPr>
              <a:spcAft>
                <a:spcPts val="100"/>
              </a:spcAft>
            </a:pPr>
            <a:r>
              <a:rPr lang="ru-RU" sz="1200" dirty="0">
                <a:latin typeface="Comic Sans MS" panose="030F0702030302020204" pitchFamily="66" charset="0"/>
              </a:rPr>
              <a:t>неприпустимість надання третім країнам режиму в сфері закупівель більш сприятливого, ніж надається державам-членам</a:t>
            </a:r>
            <a:r>
              <a:rPr lang="ru-RU" sz="1200" dirty="0" smtClean="0">
                <a:latin typeface="Comic Sans MS" panose="030F0702030302020204" pitchFamily="66" charset="0"/>
              </a:rPr>
              <a:t>;</a:t>
            </a:r>
          </a:p>
          <a:p>
            <a:pPr>
              <a:spcAft>
                <a:spcPts val="100"/>
              </a:spcAft>
            </a:pPr>
            <a:r>
              <a:rPr lang="ru-RU" sz="1200" dirty="0" smtClean="0">
                <a:latin typeface="Comic Sans MS" panose="030F0702030302020204" pitchFamily="66" charset="0"/>
              </a:rPr>
              <a:t>забезпечення </a:t>
            </a:r>
            <a:r>
              <a:rPr lang="ru-RU" sz="1200" dirty="0">
                <a:latin typeface="Comic Sans MS" panose="030F0702030302020204" pitchFamily="66" charset="0"/>
              </a:rPr>
              <a:t>інформаційної відкритості та прозорості закупівель; </a:t>
            </a:r>
            <a:endParaRPr lang="ru-RU" sz="1200" dirty="0" smtClean="0">
              <a:latin typeface="Comic Sans MS" panose="030F0702030302020204" pitchFamily="66" charset="0"/>
            </a:endParaRPr>
          </a:p>
          <a:p>
            <a:pPr>
              <a:spcAft>
                <a:spcPts val="500"/>
              </a:spcAft>
            </a:pPr>
            <a:r>
              <a:rPr lang="ru-RU" sz="1200" dirty="0">
                <a:latin typeface="Comic Sans MS" panose="030F0702030302020204" pitchFamily="66" charset="0"/>
              </a:rPr>
              <a:t>встановлення відповідальності за порушення законодавства держав-членів щодо закупівель</a:t>
            </a:r>
            <a:r>
              <a:rPr lang="ru-RU" sz="1200" dirty="0" smtClean="0">
                <a:latin typeface="Comic Sans MS" panose="030F0702030302020204" pitchFamily="66" charset="0"/>
              </a:rPr>
              <a:t>;</a:t>
            </a:r>
          </a:p>
          <a:p>
            <a:pPr>
              <a:spcAft>
                <a:spcPts val="500"/>
              </a:spcAft>
            </a:pPr>
            <a:r>
              <a:rPr lang="ru-RU" sz="1200" dirty="0">
                <a:latin typeface="Comic Sans MS" panose="030F0702030302020204" pitchFamily="66" charset="0"/>
              </a:rPr>
              <a:t>розвиток конкуренції, а також протидія корупції та інших зловживань у сфері закупівель.</a:t>
            </a:r>
            <a:endParaRPr lang="ru-RU" sz="1200" dirty="0" smtClean="0">
              <a:latin typeface="Comic Sans MS" panose="030F0702030302020204" pitchFamily="66" charset="0"/>
            </a:endParaRPr>
          </a:p>
          <a:p>
            <a:pPr>
              <a:spcAft>
                <a:spcPts val="100"/>
              </a:spcAft>
            </a:pPr>
            <a:endParaRPr lang="ru-RU" sz="1600" dirty="0">
              <a:latin typeface="Comic Sans MS" panose="030F0702030302020204" pitchFamily="66" charset="0"/>
            </a:endParaRPr>
          </a:p>
        </p:txBody>
      </p:sp>
      <p:sp>
        <p:nvSpPr>
          <p:cNvPr id="7" name="Oval 14"/>
          <p:cNvSpPr/>
          <p:nvPr/>
        </p:nvSpPr>
        <p:spPr>
          <a:xfrm>
            <a:off x="734158" y="948424"/>
            <a:ext cx="223065" cy="241379"/>
          </a:xfrm>
          <a:prstGeom prst="ellipse">
            <a:avLst/>
          </a:prstGeom>
          <a:solidFill>
            <a:srgbClr val="00B050"/>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16" name="Oval 14"/>
          <p:cNvSpPr/>
          <p:nvPr/>
        </p:nvSpPr>
        <p:spPr>
          <a:xfrm>
            <a:off x="734158" y="1382669"/>
            <a:ext cx="223065" cy="241379"/>
          </a:xfrm>
          <a:prstGeom prst="ellipse">
            <a:avLst/>
          </a:prstGeom>
          <a:solidFill>
            <a:srgbClr val="00B050"/>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1400" b="1" dirty="0">
                <a:solidFill>
                  <a:srgbClr val="FFFFFF"/>
                </a:solidFill>
                <a:latin typeface="Calibri" panose="020F0502020204030204"/>
              </a:rPr>
              <a:t>2</a:t>
            </a:r>
            <a:endParaRPr kumimoji="0" lang="en-US" sz="1400" b="1" i="0" u="none" strike="noStrike" kern="1200" cap="none" spc="0" normalizeH="0" baseline="0" noProof="0" dirty="0">
              <a:ln>
                <a:noFill/>
              </a:ln>
              <a:solidFill>
                <a:srgbClr val="FFFFFF"/>
              </a:solidFill>
              <a:effectLst/>
              <a:uLnTx/>
              <a:uFillTx/>
              <a:latin typeface="Calibri" panose="020F0502020204030204"/>
            </a:endParaRPr>
          </a:p>
        </p:txBody>
      </p:sp>
      <p:sp>
        <p:nvSpPr>
          <p:cNvPr id="17" name="Oval 14"/>
          <p:cNvSpPr/>
          <p:nvPr/>
        </p:nvSpPr>
        <p:spPr>
          <a:xfrm>
            <a:off x="734158" y="1683305"/>
            <a:ext cx="223065" cy="241379"/>
          </a:xfrm>
          <a:prstGeom prst="ellipse">
            <a:avLst/>
          </a:prstGeom>
          <a:solidFill>
            <a:srgbClr val="00B050"/>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1400" b="1" noProof="0" dirty="0">
                <a:solidFill>
                  <a:srgbClr val="FFFFFF"/>
                </a:solidFill>
                <a:latin typeface="Calibri" panose="020F0502020204030204"/>
              </a:rPr>
              <a:t>3</a:t>
            </a:r>
            <a:endParaRPr kumimoji="0" lang="en-US" sz="1400" b="1" i="0" u="none" strike="noStrike" kern="1200" cap="none" spc="0" normalizeH="0" baseline="0" noProof="0" dirty="0">
              <a:ln>
                <a:noFill/>
              </a:ln>
              <a:solidFill>
                <a:srgbClr val="FFFFFF"/>
              </a:solidFill>
              <a:effectLst/>
              <a:uLnTx/>
              <a:uFillTx/>
              <a:latin typeface="Calibri" panose="020F0502020204030204"/>
            </a:endParaRPr>
          </a:p>
        </p:txBody>
      </p:sp>
      <p:sp>
        <p:nvSpPr>
          <p:cNvPr id="18" name="Oval 14"/>
          <p:cNvSpPr/>
          <p:nvPr/>
        </p:nvSpPr>
        <p:spPr>
          <a:xfrm>
            <a:off x="734158" y="1933775"/>
            <a:ext cx="223065" cy="241379"/>
          </a:xfrm>
          <a:prstGeom prst="ellipse">
            <a:avLst/>
          </a:prstGeom>
          <a:solidFill>
            <a:srgbClr val="00B050"/>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1400" b="1" noProof="0" dirty="0">
                <a:solidFill>
                  <a:srgbClr val="FFFFFF"/>
                </a:solidFill>
                <a:latin typeface="Calibri" panose="020F0502020204030204"/>
              </a:rPr>
              <a:t>4</a:t>
            </a:r>
            <a:endParaRPr kumimoji="0" lang="en-US" sz="1400" b="1" i="0" u="none" strike="noStrike" kern="1200" cap="none" spc="0" normalizeH="0" baseline="0" noProof="0" dirty="0">
              <a:ln>
                <a:noFill/>
              </a:ln>
              <a:solidFill>
                <a:srgbClr val="FFFFFF"/>
              </a:solidFill>
              <a:effectLst/>
              <a:uLnTx/>
              <a:uFillTx/>
              <a:latin typeface="Calibri" panose="020F0502020204030204"/>
            </a:endParaRPr>
          </a:p>
        </p:txBody>
      </p:sp>
      <p:sp>
        <p:nvSpPr>
          <p:cNvPr id="19" name="Oval 14"/>
          <p:cNvSpPr/>
          <p:nvPr/>
        </p:nvSpPr>
        <p:spPr>
          <a:xfrm>
            <a:off x="734158" y="2241837"/>
            <a:ext cx="223065" cy="241379"/>
          </a:xfrm>
          <a:prstGeom prst="ellipse">
            <a:avLst/>
          </a:prstGeom>
          <a:solidFill>
            <a:srgbClr val="00B050"/>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1400" b="1" noProof="0" dirty="0">
                <a:solidFill>
                  <a:srgbClr val="FFFFFF"/>
                </a:solidFill>
                <a:latin typeface="Calibri" panose="020F0502020204030204"/>
              </a:rPr>
              <a:t>5</a:t>
            </a:r>
            <a:endParaRPr kumimoji="0" lang="en-US" sz="1400" b="1" i="0" u="none" strike="noStrike" kern="1200" cap="none" spc="0" normalizeH="0" baseline="0" noProof="0" dirty="0">
              <a:ln>
                <a:noFill/>
              </a:ln>
              <a:solidFill>
                <a:srgbClr val="FFFFFF"/>
              </a:solidFill>
              <a:effectLst/>
              <a:uLnTx/>
              <a:uFillTx/>
              <a:latin typeface="Calibri" panose="020F0502020204030204"/>
            </a:endParaRPr>
          </a:p>
        </p:txBody>
      </p:sp>
      <p:sp>
        <p:nvSpPr>
          <p:cNvPr id="20" name="Oval 14"/>
          <p:cNvSpPr/>
          <p:nvPr/>
        </p:nvSpPr>
        <p:spPr>
          <a:xfrm>
            <a:off x="734157" y="2501037"/>
            <a:ext cx="223065" cy="241379"/>
          </a:xfrm>
          <a:prstGeom prst="ellipse">
            <a:avLst/>
          </a:prstGeom>
          <a:solidFill>
            <a:srgbClr val="00B050"/>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1400" b="1" noProof="0" dirty="0">
                <a:solidFill>
                  <a:srgbClr val="FFFFFF"/>
                </a:solidFill>
                <a:latin typeface="Calibri" panose="020F0502020204030204"/>
              </a:rPr>
              <a:t>6</a:t>
            </a:r>
            <a:endParaRPr kumimoji="0" lang="en-US" sz="1400" b="1" i="0" u="none" strike="noStrike" kern="1200" cap="none" spc="0" normalizeH="0" baseline="0" noProof="0" dirty="0">
              <a:ln>
                <a:noFill/>
              </a:ln>
              <a:solidFill>
                <a:srgbClr val="FFFFFF"/>
              </a:solidFill>
              <a:effectLst/>
              <a:uLnTx/>
              <a:uFillTx/>
              <a:latin typeface="Calibri" panose="020F0502020204030204"/>
            </a:endParaRPr>
          </a:p>
        </p:txBody>
      </p:sp>
      <p:sp>
        <p:nvSpPr>
          <p:cNvPr id="21" name="Oval 14"/>
          <p:cNvSpPr/>
          <p:nvPr/>
        </p:nvSpPr>
        <p:spPr>
          <a:xfrm>
            <a:off x="734159" y="2754059"/>
            <a:ext cx="223065" cy="241379"/>
          </a:xfrm>
          <a:prstGeom prst="ellipse">
            <a:avLst/>
          </a:prstGeom>
          <a:solidFill>
            <a:srgbClr val="00B050"/>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1400" b="1" dirty="0" smtClean="0">
                <a:solidFill>
                  <a:srgbClr val="FFFFFF"/>
                </a:solidFill>
                <a:latin typeface="Calibri" panose="020F0502020204030204"/>
              </a:rPr>
              <a:t>7</a:t>
            </a:r>
            <a:endParaRPr kumimoji="0" lang="en-US" sz="1400" b="1" i="0" u="none" strike="noStrike" kern="1200" cap="none" spc="0" normalizeH="0" baseline="0" noProof="0" dirty="0">
              <a:ln>
                <a:noFill/>
              </a:ln>
              <a:solidFill>
                <a:srgbClr val="FFFFFF"/>
              </a:solidFill>
              <a:effectLst/>
              <a:uLnTx/>
              <a:uFillTx/>
              <a:latin typeface="Calibri" panose="020F0502020204030204"/>
            </a:endParaRPr>
          </a:p>
        </p:txBody>
      </p:sp>
      <p:sp>
        <p:nvSpPr>
          <p:cNvPr id="22" name="Freeform 25">
            <a:extLst>
              <a:ext uri="{FF2B5EF4-FFF2-40B4-BE49-F238E27FC236}">
                <a16:creationId xmlns:a16="http://schemas.microsoft.com/office/drawing/2014/main" id="{A029110E-52EF-4456-8BB3-2EB6FCE798C5}"/>
              </a:ext>
            </a:extLst>
          </p:cNvPr>
          <p:cNvSpPr/>
          <p:nvPr/>
        </p:nvSpPr>
        <p:spPr>
          <a:xfrm>
            <a:off x="734156" y="608114"/>
            <a:ext cx="236335" cy="265376"/>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 name="TextBox 3"/>
          <p:cNvSpPr txBox="1"/>
          <p:nvPr/>
        </p:nvSpPr>
        <p:spPr>
          <a:xfrm>
            <a:off x="3851920" y="2874748"/>
            <a:ext cx="5472608" cy="369332"/>
          </a:xfrm>
          <a:prstGeom prst="rect">
            <a:avLst/>
          </a:prstGeom>
          <a:noFill/>
        </p:spPr>
        <p:txBody>
          <a:bodyPr wrap="square" rtlCol="0">
            <a:spAutoFit/>
          </a:bodyPr>
          <a:lstStyle/>
          <a:p>
            <a:r>
              <a:rPr lang="uk-UA" b="1" dirty="0" smtClean="0">
                <a:ln w="12700">
                  <a:solidFill>
                    <a:schemeClr val="accent3">
                      <a:lumMod val="50000"/>
                    </a:schemeClr>
                  </a:solidFill>
                  <a:prstDash val="solid"/>
                </a:ln>
                <a:solidFill>
                  <a:srgbClr val="00B050"/>
                </a:solidFill>
                <a:effectLst>
                  <a:innerShdw blurRad="177800">
                    <a:schemeClr val="accent3">
                      <a:lumMod val="50000"/>
                    </a:schemeClr>
                  </a:innerShdw>
                </a:effectLst>
              </a:rPr>
              <a:t>Ідентифікація</a:t>
            </a:r>
            <a:endParaRPr lang="ru-RU" b="1" dirty="0">
              <a:ln w="12700">
                <a:solidFill>
                  <a:schemeClr val="accent3">
                    <a:lumMod val="50000"/>
                  </a:schemeClr>
                </a:solidFill>
                <a:prstDash val="solid"/>
              </a:ln>
              <a:solidFill>
                <a:srgbClr val="00B050"/>
              </a:solidFill>
              <a:effectLst>
                <a:innerShdw blurRad="177800">
                  <a:schemeClr val="accent3">
                    <a:lumMod val="50000"/>
                  </a:schemeClr>
                </a:innerShdw>
              </a:effectLst>
            </a:endParaRPr>
          </a:p>
        </p:txBody>
      </p:sp>
      <p:sp>
        <p:nvSpPr>
          <p:cNvPr id="6" name="TextBox 5"/>
          <p:cNvSpPr txBox="1"/>
          <p:nvPr/>
        </p:nvSpPr>
        <p:spPr>
          <a:xfrm>
            <a:off x="901988" y="3188304"/>
            <a:ext cx="8000944" cy="1815882"/>
          </a:xfrm>
          <a:prstGeom prst="rect">
            <a:avLst/>
          </a:prstGeom>
          <a:noFill/>
        </p:spPr>
        <p:txBody>
          <a:bodyPr wrap="square" rtlCol="0">
            <a:spAutoFit/>
          </a:bodyPr>
          <a:lstStyle/>
          <a:p>
            <a:pPr indent="457200"/>
            <a:r>
              <a:rPr lang="ru-RU" sz="1400" dirty="0">
                <a:latin typeface="Comic Sans MS" panose="030F0702030302020204" pitchFamily="66" charset="0"/>
              </a:rPr>
              <a:t>Форма економічної інтеграції в дійсності відповідає «економічному союзу», тобто в межах відповідного союзу відповідно змісту угоди відмінено митні тарифи , кількісні обмеження та інших торговельних бар’єрів на торговельні товари, впроваджено країнами митного союзу єдиного  зовнішнього митного  тарифу по відношенню до третіх країн  , скасовано нетарифні бар’єри на експорт та імпорт (акцизів, ПДВ, квот), забезпечено вільне переміщення  капіталу та праці, ліквідовано бар’єри нерезидентів до секторів послуг і скасування бар’єрів на міжнародну торгівлю послугами , але у 2020 році тендеція розвитку </a:t>
            </a:r>
            <a:r>
              <a:rPr lang="ru-RU" sz="1400" dirty="0" smtClean="0">
                <a:latin typeface="Comic Sans MS" panose="030F0702030302020204" pitchFamily="66" charset="0"/>
              </a:rPr>
              <a:t>союзу</a:t>
            </a:r>
            <a:r>
              <a:rPr lang="en-US" sz="1400" dirty="0" smtClean="0">
                <a:latin typeface="Comic Sans MS" panose="030F0702030302020204" pitchFamily="66" charset="0"/>
              </a:rPr>
              <a:t>, </a:t>
            </a:r>
            <a:r>
              <a:rPr lang="uk-UA" sz="1400" dirty="0" smtClean="0">
                <a:latin typeface="Comic Sans MS" panose="030F0702030302020204" pitchFamily="66" charset="0"/>
              </a:rPr>
              <a:t>а саме-політична ситуація,</a:t>
            </a:r>
            <a:r>
              <a:rPr lang="ru-RU" sz="1400" dirty="0" smtClean="0">
                <a:latin typeface="Comic Sans MS" panose="030F0702030302020204" pitchFamily="66" charset="0"/>
              </a:rPr>
              <a:t> </a:t>
            </a:r>
            <a:r>
              <a:rPr lang="ru-RU" sz="1400" dirty="0">
                <a:latin typeface="Comic Sans MS" panose="030F0702030302020204" pitchFamily="66" charset="0"/>
              </a:rPr>
              <a:t>говорить про, те що можлива повна економічна </a:t>
            </a:r>
            <a:r>
              <a:rPr lang="ru-RU" sz="1400" dirty="0" smtClean="0">
                <a:latin typeface="Comic Sans MS" panose="030F0702030302020204" pitchFamily="66" charset="0"/>
              </a:rPr>
              <a:t>інтеграція.</a:t>
            </a:r>
            <a:endParaRPr lang="ru-RU" sz="1400" dirty="0">
              <a:latin typeface="Comic Sans MS" panose="030F0702030302020204" pitchFamily="66" charset="0"/>
            </a:endParaRPr>
          </a:p>
        </p:txBody>
      </p:sp>
      <p:sp>
        <p:nvSpPr>
          <p:cNvPr id="23" name="Rectangle 7">
            <a:extLst>
              <a:ext uri="{FF2B5EF4-FFF2-40B4-BE49-F238E27FC236}">
                <a16:creationId xmlns:a16="http://schemas.microsoft.com/office/drawing/2014/main" id="{CFFEED92-8072-44B6-A647-EEB9E062557D}"/>
              </a:ext>
            </a:extLst>
          </p:cNvPr>
          <p:cNvSpPr/>
          <p:nvPr/>
        </p:nvSpPr>
        <p:spPr>
          <a:xfrm rot="18900000">
            <a:off x="625400" y="3354867"/>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650141816"/>
      </p:ext>
    </p:extLst>
  </p:cSld>
  <p:clrMapOvr>
    <a:masterClrMapping/>
  </p:clrMapOvr>
</p:sld>
</file>

<file path=ppt/theme/theme1.xml><?xml version="1.0" encoding="utf-8"?>
<a:theme xmlns:a="http://schemas.openxmlformats.org/drawingml/2006/main" name="Cover and End Slide Master">
  <a:themeElements>
    <a:clrScheme name="ALLPPT-COLOR-A31">
      <a:dk1>
        <a:sysClr val="windowText" lastClr="000000"/>
      </a:dk1>
      <a:lt1>
        <a:sysClr val="window" lastClr="FFFFFF"/>
      </a:lt1>
      <a:dk2>
        <a:srgbClr val="1F497D"/>
      </a:dk2>
      <a:lt2>
        <a:srgbClr val="EEECE1"/>
      </a:lt2>
      <a:accent1>
        <a:srgbClr val="649941"/>
      </a:accent1>
      <a:accent2>
        <a:srgbClr val="A4D144"/>
      </a:accent2>
      <a:accent3>
        <a:srgbClr val="649941"/>
      </a:accent3>
      <a:accent4>
        <a:srgbClr val="A4D144"/>
      </a:accent4>
      <a:accent5>
        <a:srgbClr val="649941"/>
      </a:accent5>
      <a:accent6>
        <a:srgbClr val="A4D144"/>
      </a:accent6>
      <a:hlink>
        <a:srgbClr val="76923C"/>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1">
      <a:dk1>
        <a:sysClr val="windowText" lastClr="000000"/>
      </a:dk1>
      <a:lt1>
        <a:sysClr val="window" lastClr="FFFFFF"/>
      </a:lt1>
      <a:dk2>
        <a:srgbClr val="1F497D"/>
      </a:dk2>
      <a:lt2>
        <a:srgbClr val="EEECE1"/>
      </a:lt2>
      <a:accent1>
        <a:srgbClr val="649941"/>
      </a:accent1>
      <a:accent2>
        <a:srgbClr val="A4D144"/>
      </a:accent2>
      <a:accent3>
        <a:srgbClr val="649941"/>
      </a:accent3>
      <a:accent4>
        <a:srgbClr val="A4D144"/>
      </a:accent4>
      <a:accent5>
        <a:srgbClr val="649941"/>
      </a:accent5>
      <a:accent6>
        <a:srgbClr val="A4D144"/>
      </a:accent6>
      <a:hlink>
        <a:srgbClr val="76923C"/>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31">
      <a:dk1>
        <a:sysClr val="windowText" lastClr="000000"/>
      </a:dk1>
      <a:lt1>
        <a:sysClr val="window" lastClr="FFFFFF"/>
      </a:lt1>
      <a:dk2>
        <a:srgbClr val="1F497D"/>
      </a:dk2>
      <a:lt2>
        <a:srgbClr val="EEECE1"/>
      </a:lt2>
      <a:accent1>
        <a:srgbClr val="649941"/>
      </a:accent1>
      <a:accent2>
        <a:srgbClr val="A4D144"/>
      </a:accent2>
      <a:accent3>
        <a:srgbClr val="649941"/>
      </a:accent3>
      <a:accent4>
        <a:srgbClr val="A4D144"/>
      </a:accent4>
      <a:accent5>
        <a:srgbClr val="649941"/>
      </a:accent5>
      <a:accent6>
        <a:srgbClr val="A4D144"/>
      </a:accent6>
      <a:hlink>
        <a:srgbClr val="76923C"/>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7687</TotalTime>
  <Words>4346</Words>
  <Application>Microsoft Office PowerPoint</Application>
  <PresentationFormat>Экран (16:9)</PresentationFormat>
  <Paragraphs>341</Paragraphs>
  <Slides>17</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17</vt:i4>
      </vt:variant>
    </vt:vector>
  </HeadingPairs>
  <TitlesOfParts>
    <vt:vector size="26" baseType="lpstr">
      <vt:lpstr>Arial Unicode MS</vt:lpstr>
      <vt:lpstr>맑은 고딕</vt:lpstr>
      <vt:lpstr>Arial</vt:lpstr>
      <vt:lpstr>Calibri</vt:lpstr>
      <vt:lpstr>Comic Sans MS</vt:lpstr>
      <vt:lpstr>Times New Roman</vt:lpstr>
      <vt:lpstr>Cover and End Slide Master</vt:lpstr>
      <vt:lpstr>Contents Slide Master</vt:lpstr>
      <vt:lpstr>Section Break Slide Master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І І</cp:lastModifiedBy>
  <cp:revision>167</cp:revision>
  <dcterms:created xsi:type="dcterms:W3CDTF">2016-12-05T23:26:54Z</dcterms:created>
  <dcterms:modified xsi:type="dcterms:W3CDTF">2020-12-20T18:41:31Z</dcterms:modified>
</cp:coreProperties>
</file>