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1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597" r:id="rId11"/>
    <p:sldId id="609" r:id="rId12"/>
    <p:sldId id="607" r:id="rId13"/>
    <p:sldId id="610" r:id="rId14"/>
    <p:sldId id="611" r:id="rId15"/>
    <p:sldId id="612" r:id="rId16"/>
    <p:sldId id="613" r:id="rId17"/>
    <p:sldId id="608" r:id="rId18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4551" autoAdjust="0"/>
  </p:normalViewPr>
  <p:slideViewPr>
    <p:cSldViewPr>
      <p:cViewPr varScale="1">
        <p:scale>
          <a:sx n="95" d="100"/>
          <a:sy n="95" d="100"/>
        </p:scale>
        <p:origin x="689" y="2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7" tIns="47956" rIns="95907" bIns="479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22" tIns="45357" rIns="90722" bIns="4535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572911" y="6596390"/>
            <a:ext cx="8534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100" dirty="0"/>
              <a:t>9/22/2019</a:t>
            </a:r>
            <a:r>
              <a:rPr lang="en-US" sz="1100" dirty="0">
                <a:latin typeface="Arial" pitchFamily="34" charset="0"/>
              </a:rPr>
              <a:t>	</a:t>
            </a:r>
            <a:r>
              <a:rPr lang="en-US" sz="1100" baseline="0" dirty="0">
                <a:latin typeface="Arial" pitchFamily="34" charset="0"/>
              </a:rPr>
              <a:t>     </a:t>
            </a:r>
            <a:r>
              <a:rPr lang="en-US" sz="1100" dirty="0">
                <a:latin typeface="Arial" pitchFamily="34" charset="0"/>
              </a:rPr>
              <a:t>Introduction to Data Mining,</a:t>
            </a:r>
            <a:r>
              <a:rPr lang="en-US" sz="1100" baseline="0" dirty="0">
                <a:latin typeface="Arial" pitchFamily="34" charset="0"/>
              </a:rPr>
              <a:t> 2</a:t>
            </a:r>
            <a:r>
              <a:rPr lang="en-US" sz="1100" baseline="30000" dirty="0">
                <a:latin typeface="Arial" pitchFamily="34" charset="0"/>
              </a:rPr>
              <a:t>nd</a:t>
            </a:r>
            <a:r>
              <a:rPr lang="en-US" sz="1100" baseline="0" dirty="0">
                <a:latin typeface="Arial" pitchFamily="34" charset="0"/>
              </a:rPr>
              <a:t> Edition</a:t>
            </a:r>
            <a:r>
              <a:rPr lang="en-US" sz="1100" dirty="0">
                <a:latin typeface="Arial" pitchFamily="34" charset="0"/>
              </a:rPr>
              <a:t> </a:t>
            </a:r>
            <a:r>
              <a:rPr lang="en-US" altLang="en-US" sz="1100" dirty="0"/>
              <a:t> 			              </a:t>
            </a:r>
            <a:fld id="{7084C611-86DA-0C49-84BD-91F3BD06A343}" type="slidenum">
              <a:rPr lang="en-US" altLang="en-US" sz="11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 dirty="0"/>
              <a:t>DS!</a:t>
            </a:r>
            <a:endParaRPr lang="en-US" altLang="en-US" sz="2800" dirty="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1685479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 dirty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 dirty="0"/>
              <a:t>Introduction to Data Mining,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 dirty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 dirty="0"/>
              <a:t>Tan, Steinbach, </a:t>
            </a:r>
            <a:r>
              <a:rPr lang="en-US" altLang="en-US" sz="3200" b="0" dirty="0" err="1"/>
              <a:t>Karpatne</a:t>
            </a:r>
            <a:r>
              <a:rPr lang="en-US" altLang="en-US" sz="3200" b="0" dirty="0"/>
              <a:t>, Kumar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 dirty="0"/>
              <a:t>with slides added by Ch. </a:t>
            </a:r>
            <a:r>
              <a:rPr lang="en-US" altLang="en-US" sz="3200" b="0" dirty="0" err="1"/>
              <a:t>Eick</a:t>
            </a:r>
            <a:endParaRPr lang="en-US" altLang="en-US" sz="3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Limited Training Set Size</a:t>
            </a:r>
          </a:p>
          <a:p>
            <a:r>
              <a:rPr lang="en-US" altLang="en-US" dirty="0"/>
              <a:t>Non-Representative Training </a:t>
            </a:r>
            <a:r>
              <a:rPr lang="en-US" altLang="en-US" dirty="0" err="1"/>
              <a:t>Examles</a:t>
            </a:r>
            <a:endParaRPr lang="en-US" altLang="en-US" dirty="0"/>
          </a:p>
          <a:p>
            <a:r>
              <a:rPr lang="en-US" altLang="en-US" dirty="0"/>
              <a:t>High Model Complexity</a:t>
            </a:r>
          </a:p>
          <a:p>
            <a:endParaRPr lang="en-US" altLang="en-US" sz="500" dirty="0"/>
          </a:p>
          <a:p>
            <a:pPr lvl="1"/>
            <a:r>
              <a:rPr lang="en-US" altLang="en-US" sz="2400" dirty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Overfitting due to Noise 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" b="3615"/>
          <a:stretch>
            <a:fillRect/>
          </a:stretch>
        </p:blipFill>
        <p:spPr bwMode="auto">
          <a:xfrm>
            <a:off x="1295400" y="1066800"/>
            <a:ext cx="6324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1676400" y="57150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Decision boundary is distorted by noise point</a:t>
            </a:r>
            <a:endParaRPr lang="en-US" sz="180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13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/>
              <a:t>Overfitting due to Insufficient Examples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609600" y="4724400"/>
            <a:ext cx="76200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ym typeface="Symbol" pitchFamily="18" charset="2"/>
              </a:rPr>
              <a:t>Lack of data points in the lower half of the diagram makes it difficult to predict correctly the class labels of that region </a:t>
            </a:r>
          </a:p>
          <a:p>
            <a:pPr>
              <a:spcBef>
                <a:spcPct val="50000"/>
              </a:spcBef>
            </a:pPr>
            <a:r>
              <a:rPr lang="en-US" sz="1800"/>
              <a:t>- Insufficient number of training records in the region causes the decision tree to predict the test examples using other training records that are irrelevant to the classification task</a:t>
            </a:r>
            <a:endParaRPr lang="en-US" sz="1800">
              <a:sym typeface="Symbol" pitchFamily="18" charset="2"/>
            </a:endParaRPr>
          </a:p>
        </p:txBody>
      </p:sp>
      <p:pic>
        <p:nvPicPr>
          <p:cNvPr id="7680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2" t="4857" r="5357" b="4857"/>
          <a:stretch>
            <a:fillRect/>
          </a:stretch>
        </p:blipFill>
        <p:spPr>
          <a:xfrm>
            <a:off x="1828800" y="1117600"/>
            <a:ext cx="4470400" cy="3454400"/>
          </a:xfrm>
          <a:noFill/>
        </p:spPr>
      </p:pic>
    </p:spTree>
    <p:extLst>
      <p:ext uri="{BB962C8B-B14F-4D97-AF65-F5344CB8AC3E}">
        <p14:creationId xmlns:p14="http://schemas.microsoft.com/office/powerpoint/2010/main" val="375712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Occam’s Razor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models of similar generalization errors,  one should prefer the simpler model over the more complex model</a:t>
            </a:r>
          </a:p>
          <a:p>
            <a:r>
              <a:rPr lang="en-US" dirty="0"/>
              <a:t> For complex models, there is a greater chance that it was fitted accidentally by errors in data</a:t>
            </a:r>
          </a:p>
          <a:p>
            <a:r>
              <a:rPr lang="en-US" dirty="0"/>
              <a:t>Usually, simple models are more robust with respect to noise</a:t>
            </a:r>
          </a:p>
        </p:txBody>
      </p:sp>
    </p:spTree>
    <p:extLst>
      <p:ext uri="{BB962C8B-B14F-4D97-AF65-F5344CB8AC3E}">
        <p14:creationId xmlns:p14="http://schemas.microsoft.com/office/powerpoint/2010/main" val="119384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Address Overfitting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sz="2400"/>
              <a:t>Stop the algorithm before it becomes a fully-grown tree</a:t>
            </a:r>
          </a:p>
          <a:p>
            <a:pPr lvl="1"/>
            <a:r>
              <a:rPr lang="en-US" sz="2400"/>
              <a:t>Typical stopping conditions for a node:</a:t>
            </a:r>
          </a:p>
          <a:p>
            <a:pPr lvl="2"/>
            <a:r>
              <a:rPr lang="en-US" sz="2000"/>
              <a:t> Stop if all instances belong to the same class</a:t>
            </a:r>
          </a:p>
          <a:p>
            <a:pPr lvl="2"/>
            <a:r>
              <a:rPr lang="en-US" sz="2000"/>
              <a:t> Stop if all the attribute values are the same</a:t>
            </a:r>
          </a:p>
          <a:p>
            <a:pPr lvl="1"/>
            <a:r>
              <a:rPr lang="en-US" sz="2400"/>
              <a:t>More restrictive conditions:</a:t>
            </a:r>
          </a:p>
          <a:p>
            <a:pPr lvl="2"/>
            <a:r>
              <a:rPr lang="en-US" sz="2000"/>
              <a:t> Stop if number of instances is less than some user-specified threshold</a:t>
            </a:r>
          </a:p>
          <a:p>
            <a:pPr lvl="2"/>
            <a:r>
              <a:rPr lang="en-US" sz="2000"/>
              <a:t> Stop if class distribution of instances are independent of the available features (e.g., using </a:t>
            </a:r>
            <a:r>
              <a:rPr lang="en-US" sz="2000">
                <a:sym typeface="Symbol" pitchFamily="18" charset="2"/>
              </a:rPr>
              <a:t></a:t>
            </a:r>
            <a:r>
              <a:rPr lang="en-US" sz="2000" baseline="30000">
                <a:sym typeface="Symbol" pitchFamily="18" charset="2"/>
              </a:rPr>
              <a:t> 2</a:t>
            </a:r>
            <a:r>
              <a:rPr lang="en-US" sz="2000">
                <a:sym typeface="Symbol" pitchFamily="18" charset="2"/>
              </a:rPr>
              <a:t> test)</a:t>
            </a:r>
            <a:endParaRPr lang="en-US" sz="2000" baseline="30000"/>
          </a:p>
          <a:p>
            <a:pPr lvl="2"/>
            <a:r>
              <a:rPr lang="en-US" sz="2000"/>
              <a:t> Stop if expanding the current node does not improve impurity</a:t>
            </a:r>
            <a:br>
              <a:rPr lang="en-US" sz="2000"/>
            </a:br>
            <a:r>
              <a:rPr lang="en-US" sz="2000"/>
              <a:t>    measures (e.g., Gini or information gain).</a:t>
            </a:r>
          </a:p>
        </p:txBody>
      </p:sp>
    </p:spTree>
    <p:extLst>
      <p:ext uri="{BB962C8B-B14F-4D97-AF65-F5344CB8AC3E}">
        <p14:creationId xmlns:p14="http://schemas.microsoft.com/office/powerpoint/2010/main" val="253904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Address Overfitting…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/>
              <a:t>Grow decision tree to its entirety</a:t>
            </a:r>
          </a:p>
          <a:p>
            <a:pPr lvl="1"/>
            <a:r>
              <a:rPr lang="en-US"/>
              <a:t>Trim the nodes of the decision tree in a bottom-up fashion</a:t>
            </a:r>
          </a:p>
          <a:p>
            <a:pPr lvl="1"/>
            <a:r>
              <a:rPr lang="en-US"/>
              <a:t>If generalization error improves after trimming, replace sub-tree by a leaf node.</a:t>
            </a:r>
          </a:p>
          <a:p>
            <a:pPr lvl="1"/>
            <a:r>
              <a:rPr lang="en-US"/>
              <a:t>Class label of leaf node is determined from majority class of instances in the sub-tree</a:t>
            </a:r>
          </a:p>
        </p:txBody>
      </p:sp>
    </p:spTree>
    <p:extLst>
      <p:ext uri="{BB962C8B-B14F-4D97-AF65-F5344CB8AC3E}">
        <p14:creationId xmlns:p14="http://schemas.microsoft.com/office/powerpoint/2010/main" val="428263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Post-Pruning</a:t>
            </a:r>
          </a:p>
        </p:txBody>
      </p:sp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89360" imgH="2390760" progId="Visio.Drawing.6">
                  <p:embed/>
                </p:oleObj>
              </mc:Choice>
              <mc:Fallback>
                <p:oleObj name="VISIO" r:id="rId2" imgW="4689360" imgH="2390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28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One approach is to use a separate validation set---which is like a test set that is used during training, and assess validation set accuracy for different tree sizes, and pick the tree with the highest validation set accuracy, breaking ties in favor </a:t>
            </a:r>
            <a:r>
              <a:rPr lang="en-US" sz="1800"/>
              <a:t>smaller trees.</a:t>
            </a: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948242" name="Group 18"/>
          <p:cNvGraphicFramePr>
            <a:graphicFrameLocks noGrp="1"/>
          </p:cNvGraphicFramePr>
          <p:nvPr/>
        </p:nvGraphicFramePr>
        <p:xfrm>
          <a:off x="152400" y="5456238"/>
          <a:ext cx="1752600" cy="71607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Yes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No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8253" name="Group 29"/>
          <p:cNvGraphicFramePr>
            <a:graphicFrameLocks noGrp="1"/>
          </p:cNvGraphicFramePr>
          <p:nvPr/>
        </p:nvGraphicFramePr>
        <p:xfrm>
          <a:off x="1981200" y="5456238"/>
          <a:ext cx="1752600" cy="71607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Yes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No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8264" name="Group 40"/>
          <p:cNvGraphicFramePr>
            <a:graphicFrameLocks noGrp="1"/>
          </p:cNvGraphicFramePr>
          <p:nvPr/>
        </p:nvGraphicFramePr>
        <p:xfrm>
          <a:off x="3810000" y="5456238"/>
          <a:ext cx="1752600" cy="71607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Yes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No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8275" name="Group 51"/>
          <p:cNvGraphicFramePr>
            <a:graphicFrameLocks noGrp="1"/>
          </p:cNvGraphicFramePr>
          <p:nvPr/>
        </p:nvGraphicFramePr>
        <p:xfrm>
          <a:off x="5638800" y="5456238"/>
          <a:ext cx="1752600" cy="71607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Yes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Class = No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6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/>
              <a:t>Final” Notes </a:t>
            </a:r>
            <a:r>
              <a:rPr lang="en-US" dirty="0"/>
              <a:t>on Overfitting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Overfitting results in decision trees that are more complex than necessary: after learning knowledge they “tend to learn noise”</a:t>
            </a:r>
          </a:p>
          <a:p>
            <a:r>
              <a:rPr lang="en-US" sz="2400" dirty="0"/>
              <a:t>More complex models tend to have more complicated decision boundaries and tend to be more sensitive to noise, missing examples,…</a:t>
            </a:r>
          </a:p>
          <a:p>
            <a:r>
              <a:rPr lang="en-US" sz="2400" dirty="0"/>
              <a:t>Training error no longer provides a good estimate of how well the tree will perform on previously unseen records</a:t>
            </a:r>
          </a:p>
          <a:p>
            <a:r>
              <a:rPr lang="en-US" sz="2400" dirty="0"/>
              <a:t>When learning complex models, large representative training sets are needed. </a:t>
            </a:r>
          </a:p>
          <a:p>
            <a:r>
              <a:rPr lang="en-US" sz="2400" dirty="0"/>
              <a:t>Need “new” ways for estimating errors; e.g. an approach that considers both model complexity and training error. </a:t>
            </a:r>
          </a:p>
        </p:txBody>
      </p:sp>
    </p:spTree>
    <p:extLst>
      <p:ext uri="{BB962C8B-B14F-4D97-AF65-F5344CB8AC3E}">
        <p14:creationId xmlns:p14="http://schemas.microsoft.com/office/powerpoint/2010/main" val="12254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errors (apparent errors)</a:t>
            </a:r>
          </a:p>
          <a:p>
            <a:pPr lvl="1"/>
            <a:r>
              <a:rPr lang="en-US" altLang="en-US"/>
              <a:t>Errors committed on the training set</a:t>
            </a:r>
          </a:p>
          <a:p>
            <a:pPr lvl="1"/>
            <a:endParaRPr lang="en-US" altLang="en-US"/>
          </a:p>
          <a:p>
            <a:r>
              <a:rPr lang="en-US" altLang="en-US"/>
              <a:t>Test errors</a:t>
            </a:r>
          </a:p>
          <a:p>
            <a:pPr lvl="1"/>
            <a:r>
              <a:rPr lang="en-US" altLang="en-US"/>
              <a:t>Errors committed on the test set</a:t>
            </a:r>
          </a:p>
          <a:p>
            <a:pPr lvl="1"/>
            <a:endParaRPr lang="en-US" altLang="en-US"/>
          </a:p>
          <a:p>
            <a:r>
              <a:rPr lang="en-US" altLang="en-US"/>
              <a:t>Generalization errors</a:t>
            </a:r>
          </a:p>
          <a:p>
            <a:pPr lvl="1"/>
            <a:r>
              <a:rPr lang="en-US" altLang="en-US"/>
              <a:t>Expected error of a model over random selection of records from same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5200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200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5200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pic>
        <p:nvPicPr>
          <p:cNvPr id="9219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950" y="1079500"/>
            <a:ext cx="4083050" cy="2959100"/>
          </a:xfrm>
        </p:spPr>
      </p:pic>
      <p:pic>
        <p:nvPicPr>
          <p:cNvPr id="9220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4608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1413"/>
            <a:ext cx="3200400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70063"/>
            <a:ext cx="4918075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pic>
        <p:nvPicPr>
          <p:cNvPr id="11267" name="Picture 2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08125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72000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029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Underfitting</a:t>
            </a:r>
            <a:r>
              <a:rPr lang="en-US" altLang="en-US" sz="1800" b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Overfitting</a:t>
            </a:r>
            <a:r>
              <a:rPr lang="en-US" altLang="en-US" sz="1800" b="0"/>
              <a:t>: when model is too complex, training error is small but test error is large</a:t>
            </a:r>
            <a:endParaRPr lang="en-US" altLang="en-US" sz="1800" b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Overfitting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If training data is under-representative, testing errors increase and training errors decrease on increasing number of nodes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>
                <a:sym typeface="Symbol" charset="2"/>
              </a:rPr>
              <a:t>Increasing the size of training data reduces the difference between training and testing errors at a given number of nodes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425</TotalTime>
  <Pages>3</Pages>
  <Words>752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Monotype Sorts</vt:lpstr>
      <vt:lpstr>Tahoma</vt:lpstr>
      <vt:lpstr>Times New Roman</vt:lpstr>
      <vt:lpstr>Wingdings</vt:lpstr>
      <vt:lpstr>LC.BRev.FY97</vt:lpstr>
      <vt:lpstr>VISIO</vt:lpstr>
      <vt:lpstr>DS!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Overfitting</vt:lpstr>
      <vt:lpstr>Model Overfitting</vt:lpstr>
      <vt:lpstr>Reasons for Model Overfitting</vt:lpstr>
      <vt:lpstr>Overfitting due to Noise </vt:lpstr>
      <vt:lpstr>Overfitting due to Insufficient Examples</vt:lpstr>
      <vt:lpstr>Occam’s Razor</vt:lpstr>
      <vt:lpstr>How to Address Overfitting</vt:lpstr>
      <vt:lpstr>How to Address Overfitting…</vt:lpstr>
      <vt:lpstr>Example of Post-Pruning</vt:lpstr>
      <vt:lpstr>“Final” Notes on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Eick, Christoph F</cp:lastModifiedBy>
  <cp:revision>24</cp:revision>
  <cp:lastPrinted>2011-09-26T16:50:03Z</cp:lastPrinted>
  <dcterms:created xsi:type="dcterms:W3CDTF">2018-02-06T01:04:33Z</dcterms:created>
  <dcterms:modified xsi:type="dcterms:W3CDTF">2021-09-16T13:51:40Z</dcterms:modified>
</cp:coreProperties>
</file>