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79"/>
  </p:notesMasterIdLst>
  <p:handoutMasterIdLst>
    <p:handoutMasterId r:id="rId80"/>
  </p:handoutMasterIdLst>
  <p:sldIdLst>
    <p:sldId id="515" r:id="rId2"/>
    <p:sldId id="537" r:id="rId3"/>
    <p:sldId id="538" r:id="rId4"/>
    <p:sldId id="600" r:id="rId5"/>
    <p:sldId id="518" r:id="rId6"/>
    <p:sldId id="582" r:id="rId7"/>
    <p:sldId id="543" r:id="rId8"/>
    <p:sldId id="674" r:id="rId9"/>
    <p:sldId id="690" r:id="rId10"/>
    <p:sldId id="589" r:id="rId11"/>
    <p:sldId id="592" r:id="rId12"/>
    <p:sldId id="591" r:id="rId13"/>
    <p:sldId id="694" r:id="rId14"/>
    <p:sldId id="523" r:id="rId15"/>
    <p:sldId id="596" r:id="rId16"/>
    <p:sldId id="671" r:id="rId17"/>
    <p:sldId id="593" r:id="rId18"/>
    <p:sldId id="524" r:id="rId19"/>
    <p:sldId id="544" r:id="rId20"/>
    <p:sldId id="525" r:id="rId21"/>
    <p:sldId id="594" r:id="rId22"/>
    <p:sldId id="595" r:id="rId23"/>
    <p:sldId id="597" r:id="rId24"/>
    <p:sldId id="687" r:id="rId25"/>
    <p:sldId id="599" r:id="rId26"/>
    <p:sldId id="557" r:id="rId27"/>
    <p:sldId id="603" r:id="rId28"/>
    <p:sldId id="527" r:id="rId29"/>
    <p:sldId id="556" r:id="rId30"/>
    <p:sldId id="688" r:id="rId31"/>
    <p:sldId id="528" r:id="rId32"/>
    <p:sldId id="598" r:id="rId33"/>
    <p:sldId id="531" r:id="rId34"/>
    <p:sldId id="532" r:id="rId35"/>
    <p:sldId id="533" r:id="rId36"/>
    <p:sldId id="558" r:id="rId37"/>
    <p:sldId id="534" r:id="rId38"/>
    <p:sldId id="658" r:id="rId39"/>
    <p:sldId id="689" r:id="rId40"/>
    <p:sldId id="659" r:id="rId41"/>
    <p:sldId id="692" r:id="rId42"/>
    <p:sldId id="695" r:id="rId43"/>
    <p:sldId id="535" r:id="rId44"/>
    <p:sldId id="691" r:id="rId45"/>
    <p:sldId id="541" r:id="rId46"/>
    <p:sldId id="559" r:id="rId47"/>
    <p:sldId id="542" r:id="rId48"/>
    <p:sldId id="605" r:id="rId49"/>
    <p:sldId id="604" r:id="rId50"/>
    <p:sldId id="576" r:id="rId51"/>
    <p:sldId id="676" r:id="rId52"/>
    <p:sldId id="606" r:id="rId53"/>
    <p:sldId id="607" r:id="rId54"/>
    <p:sldId id="608" r:id="rId55"/>
    <p:sldId id="620" r:id="rId56"/>
    <p:sldId id="621" r:id="rId57"/>
    <p:sldId id="622" r:id="rId58"/>
    <p:sldId id="623" r:id="rId59"/>
    <p:sldId id="624" r:id="rId60"/>
    <p:sldId id="625" r:id="rId61"/>
    <p:sldId id="627" r:id="rId62"/>
    <p:sldId id="628" r:id="rId63"/>
    <p:sldId id="672" r:id="rId64"/>
    <p:sldId id="673" r:id="rId65"/>
    <p:sldId id="699" r:id="rId66"/>
    <p:sldId id="700" r:id="rId67"/>
    <p:sldId id="678" r:id="rId68"/>
    <p:sldId id="679" r:id="rId69"/>
    <p:sldId id="680" r:id="rId70"/>
    <p:sldId id="682" r:id="rId71"/>
    <p:sldId id="696" r:id="rId72"/>
    <p:sldId id="683" r:id="rId73"/>
    <p:sldId id="686" r:id="rId74"/>
    <p:sldId id="697" r:id="rId75"/>
    <p:sldId id="693" r:id="rId76"/>
    <p:sldId id="698" r:id="rId77"/>
    <p:sldId id="675" r:id="rId78"/>
  </p:sldIdLst>
  <p:sldSz cx="9144000" cy="6858000" type="screen4x3"/>
  <p:notesSz cx="6858000" cy="9199563"/>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400" b="1" kern="1200">
        <a:solidFill>
          <a:schemeClr val="tx1"/>
        </a:solidFill>
        <a:latin typeface="Arial" charset="0"/>
        <a:ea typeface="+mn-ea"/>
        <a:cs typeface="+mn-cs"/>
      </a:defRPr>
    </a:lvl1pPr>
    <a:lvl2pPr marL="457200" algn="l" rtl="0" eaLnBrk="0" fontAlgn="base" hangingPunct="0">
      <a:spcBef>
        <a:spcPct val="0"/>
      </a:spcBef>
      <a:spcAft>
        <a:spcPct val="0"/>
      </a:spcAft>
      <a:defRPr sz="1400" b="1" kern="1200">
        <a:solidFill>
          <a:schemeClr val="tx1"/>
        </a:solidFill>
        <a:latin typeface="Arial" charset="0"/>
        <a:ea typeface="+mn-ea"/>
        <a:cs typeface="+mn-cs"/>
      </a:defRPr>
    </a:lvl2pPr>
    <a:lvl3pPr marL="914400" algn="l" rtl="0" eaLnBrk="0" fontAlgn="base" hangingPunct="0">
      <a:spcBef>
        <a:spcPct val="0"/>
      </a:spcBef>
      <a:spcAft>
        <a:spcPct val="0"/>
      </a:spcAft>
      <a:defRPr sz="1400" b="1" kern="1200">
        <a:solidFill>
          <a:schemeClr val="tx1"/>
        </a:solidFill>
        <a:latin typeface="Arial" charset="0"/>
        <a:ea typeface="+mn-ea"/>
        <a:cs typeface="+mn-cs"/>
      </a:defRPr>
    </a:lvl3pPr>
    <a:lvl4pPr marL="1371600" algn="l" rtl="0" eaLnBrk="0" fontAlgn="base" hangingPunct="0">
      <a:spcBef>
        <a:spcPct val="0"/>
      </a:spcBef>
      <a:spcAft>
        <a:spcPct val="0"/>
      </a:spcAft>
      <a:defRPr sz="1400" b="1" kern="1200">
        <a:solidFill>
          <a:schemeClr val="tx1"/>
        </a:solidFill>
        <a:latin typeface="Arial" charset="0"/>
        <a:ea typeface="+mn-ea"/>
        <a:cs typeface="+mn-cs"/>
      </a:defRPr>
    </a:lvl4pPr>
    <a:lvl5pPr marL="1828800" algn="l" rtl="0" eaLnBrk="0" fontAlgn="base" hangingPunct="0">
      <a:spcBef>
        <a:spcPct val="0"/>
      </a:spcBef>
      <a:spcAft>
        <a:spcPct val="0"/>
      </a:spcAft>
      <a:defRPr sz="1400" b="1" kern="1200">
        <a:solidFill>
          <a:schemeClr val="tx1"/>
        </a:solidFill>
        <a:latin typeface="Arial" charset="0"/>
        <a:ea typeface="+mn-ea"/>
        <a:cs typeface="+mn-cs"/>
      </a:defRPr>
    </a:lvl5pPr>
    <a:lvl6pPr marL="2286000" algn="l" defTabSz="914400" rtl="0" eaLnBrk="1" latinLnBrk="0" hangingPunct="1">
      <a:defRPr sz="1400" b="1" kern="1200">
        <a:solidFill>
          <a:schemeClr val="tx1"/>
        </a:solidFill>
        <a:latin typeface="Arial" charset="0"/>
        <a:ea typeface="+mn-ea"/>
        <a:cs typeface="+mn-cs"/>
      </a:defRPr>
    </a:lvl6pPr>
    <a:lvl7pPr marL="2743200" algn="l" defTabSz="914400" rtl="0" eaLnBrk="1" latinLnBrk="0" hangingPunct="1">
      <a:defRPr sz="1400" b="1" kern="1200">
        <a:solidFill>
          <a:schemeClr val="tx1"/>
        </a:solidFill>
        <a:latin typeface="Arial" charset="0"/>
        <a:ea typeface="+mn-ea"/>
        <a:cs typeface="+mn-cs"/>
      </a:defRPr>
    </a:lvl7pPr>
    <a:lvl8pPr marL="3200400" algn="l" defTabSz="914400" rtl="0" eaLnBrk="1" latinLnBrk="0" hangingPunct="1">
      <a:defRPr sz="1400" b="1" kern="1200">
        <a:solidFill>
          <a:schemeClr val="tx1"/>
        </a:solidFill>
        <a:latin typeface="Arial" charset="0"/>
        <a:ea typeface="+mn-ea"/>
        <a:cs typeface="+mn-cs"/>
      </a:defRPr>
    </a:lvl8pPr>
    <a:lvl9pPr marL="3657600" algn="l" defTabSz="914400" rtl="0" eaLnBrk="1" latinLnBrk="0" hangingPunct="1">
      <a:defRPr sz="14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736">
          <p15:clr>
            <a:srgbClr val="A4A3A4"/>
          </p15:clr>
        </p15:guide>
      </p15:sldGuideLst>
    </p:ext>
    <p:ext uri="{2D200454-40CA-4A62-9FC3-DE9A4176ACB9}">
      <p15:notesGuideLst xmlns:p15="http://schemas.microsoft.com/office/powerpoint/2012/main">
        <p15:guide id="1" orient="horz" pos="2898">
          <p15:clr>
            <a:srgbClr val="A4A3A4"/>
          </p15:clr>
        </p15:guide>
        <p15:guide id="2" pos="216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A8487"/>
    <a:srgbClr val="1C5A61"/>
    <a:srgbClr val="0C6D9C"/>
    <a:srgbClr val="FF0000"/>
    <a:srgbClr val="CC3300"/>
    <a:srgbClr val="F5F5F5"/>
    <a:srgbClr val="F4F4F4"/>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8853" autoAdjust="0"/>
    <p:restoredTop sz="94541" autoAdjust="0"/>
  </p:normalViewPr>
  <p:slideViewPr>
    <p:cSldViewPr>
      <p:cViewPr varScale="1">
        <p:scale>
          <a:sx n="71" d="100"/>
          <a:sy n="71" d="100"/>
        </p:scale>
        <p:origin x="1372" y="36"/>
      </p:cViewPr>
      <p:guideLst>
        <p:guide orient="horz" pos="2160"/>
        <p:guide pos="273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1504"/>
    </p:cViewPr>
  </p:sorterViewPr>
  <p:notesViewPr>
    <p:cSldViewPr>
      <p:cViewPr varScale="1">
        <p:scale>
          <a:sx n="81" d="100"/>
          <a:sy n="81" d="100"/>
        </p:scale>
        <p:origin x="-2568" y="-96"/>
      </p:cViewPr>
      <p:guideLst>
        <p:guide orient="horz" pos="2898"/>
        <p:guide pos="2161"/>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 Id="rId5" Type="http://schemas.openxmlformats.org/officeDocument/2006/relationships/image" Target="../media/image17.emf"/><Relationship Id="rId4" Type="http://schemas.openxmlformats.org/officeDocument/2006/relationships/image" Target="../media/image16.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5" Type="http://schemas.openxmlformats.org/officeDocument/2006/relationships/image" Target="../media/image22.wmf"/><Relationship Id="rId4" Type="http://schemas.openxmlformats.org/officeDocument/2006/relationships/image" Target="../media/image2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1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3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38.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image" Target="../media/image44.emf"/><Relationship Id="rId6" Type="http://schemas.openxmlformats.org/officeDocument/2006/relationships/image" Target="../media/image49.emf"/><Relationship Id="rId5" Type="http://schemas.openxmlformats.org/officeDocument/2006/relationships/image" Target="../media/image48.emf"/><Relationship Id="rId4" Type="http://schemas.openxmlformats.org/officeDocument/2006/relationships/image" Target="../media/image47.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65249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2813" y="4370388"/>
            <a:ext cx="5030787" cy="4137025"/>
          </a:xfrm>
          <a:prstGeom prst="rect">
            <a:avLst/>
          </a:prstGeom>
          <a:noFill/>
          <a:ln w="12700">
            <a:noFill/>
            <a:miter lim="800000"/>
            <a:headEnd/>
            <a:tailEnd/>
          </a:ln>
          <a:effectLst/>
        </p:spPr>
        <p:txBody>
          <a:bodyPr vert="horz" wrap="square" lIns="95335" tIns="47670" rIns="95335" bIns="47670"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0595" name="Rectangle 3"/>
          <p:cNvSpPr>
            <a:spLocks noGrp="1" noRot="1" noChangeAspect="1" noChangeArrowheads="1" noTextEdit="1"/>
          </p:cNvSpPr>
          <p:nvPr>
            <p:ph type="sldImg" idx="2"/>
          </p:nvPr>
        </p:nvSpPr>
        <p:spPr bwMode="auto">
          <a:xfrm>
            <a:off x="1141413" y="698500"/>
            <a:ext cx="4578350" cy="34337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754391536"/>
      </p:ext>
    </p:extLst>
  </p:cSld>
  <p:clrMap bg1="lt1" tx1="dk1" bg2="lt2" tx2="dk2" accent1="accent1" accent2="accent2" accent3="accent3" accent4="accent4" accent5="accent5" accent6="accent6" hlink="hlink" folHlink="folHlink"/>
  <p:notesStyle>
    <a:lvl1pPr algn="l" defTabSz="963613" rtl="0" eaLnBrk="0" fontAlgn="base" hangingPunct="0">
      <a:spcBef>
        <a:spcPct val="30000"/>
      </a:spcBef>
      <a:spcAft>
        <a:spcPct val="0"/>
      </a:spcAft>
      <a:defRPr sz="1200" kern="1200">
        <a:solidFill>
          <a:schemeClr val="tx1"/>
        </a:solidFill>
        <a:latin typeface="Arial" pitchFamily="34" charset="0"/>
        <a:ea typeface="+mn-ea"/>
        <a:cs typeface="+mn-cs"/>
      </a:defRPr>
    </a:lvl1pPr>
    <a:lvl2pPr marL="469900" algn="l" defTabSz="963613" rtl="0" eaLnBrk="0" fontAlgn="base" hangingPunct="0">
      <a:spcBef>
        <a:spcPct val="30000"/>
      </a:spcBef>
      <a:spcAft>
        <a:spcPct val="0"/>
      </a:spcAft>
      <a:defRPr sz="1200" kern="1200">
        <a:solidFill>
          <a:schemeClr val="tx1"/>
        </a:solidFill>
        <a:latin typeface="Arial" pitchFamily="34" charset="0"/>
        <a:ea typeface="+mn-ea"/>
        <a:cs typeface="+mn-cs"/>
      </a:defRPr>
    </a:lvl2pPr>
    <a:lvl3pPr marL="938213" algn="l" defTabSz="963613" rtl="0" eaLnBrk="0" fontAlgn="base" hangingPunct="0">
      <a:spcBef>
        <a:spcPct val="30000"/>
      </a:spcBef>
      <a:spcAft>
        <a:spcPct val="0"/>
      </a:spcAft>
      <a:defRPr sz="1200" kern="1200">
        <a:solidFill>
          <a:schemeClr val="tx1"/>
        </a:solidFill>
        <a:latin typeface="Arial" pitchFamily="34" charset="0"/>
        <a:ea typeface="+mn-ea"/>
        <a:cs typeface="+mn-cs"/>
      </a:defRPr>
    </a:lvl3pPr>
    <a:lvl4pPr marL="1408113" algn="l" defTabSz="963613" rtl="0" eaLnBrk="0" fontAlgn="base" hangingPunct="0">
      <a:spcBef>
        <a:spcPct val="30000"/>
      </a:spcBef>
      <a:spcAft>
        <a:spcPct val="0"/>
      </a:spcAft>
      <a:defRPr sz="1200" kern="1200">
        <a:solidFill>
          <a:schemeClr val="tx1"/>
        </a:solidFill>
        <a:latin typeface="Arial" pitchFamily="34" charset="0"/>
        <a:ea typeface="+mn-ea"/>
        <a:cs typeface="+mn-cs"/>
      </a:defRPr>
    </a:lvl4pPr>
    <a:lvl5pPr marL="1876425" algn="l" defTabSz="963613"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1133475" y="692150"/>
            <a:ext cx="4595813" cy="3446463"/>
          </a:xfrm>
          <a:solidFill>
            <a:srgbClr val="FFFFFF"/>
          </a:solidFill>
          <a:ln/>
        </p:spPr>
      </p:sp>
      <p:sp>
        <p:nvSpPr>
          <p:cNvPr id="111619" name="Rectangle 3"/>
          <p:cNvSpPr>
            <a:spLocks noGrp="1" noChangeArrowheads="1"/>
          </p:cNvSpPr>
          <p:nvPr>
            <p:ph type="body" idx="1"/>
          </p:nvPr>
        </p:nvSpPr>
        <p:spPr>
          <a:xfrm>
            <a:off x="914400" y="4370388"/>
            <a:ext cx="5029200" cy="4137025"/>
          </a:xfrm>
          <a:solidFill>
            <a:srgbClr val="FFFFFF"/>
          </a:solidFill>
          <a:ln>
            <a:solidFill>
              <a:srgbClr val="000000"/>
            </a:solidFill>
          </a:ln>
        </p:spPr>
        <p:txBody>
          <a:bodyPr lIns="90181" tIns="45086" rIns="90181" bIns="45086"/>
          <a:lstStyle/>
          <a:p>
            <a:endParaRPr lang="en-US">
              <a:latin typeface="Arial" charset="0"/>
            </a:endParaRPr>
          </a:p>
        </p:txBody>
      </p:sp>
    </p:spTree>
    <p:extLst>
      <p:ext uri="{BB962C8B-B14F-4D97-AF65-F5344CB8AC3E}">
        <p14:creationId xmlns:p14="http://schemas.microsoft.com/office/powerpoint/2010/main" val="3934210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xfrm>
            <a:off x="1133475" y="690563"/>
            <a:ext cx="4597400" cy="3448050"/>
          </a:xfrm>
          <a:solidFill>
            <a:srgbClr val="FFFFFF"/>
          </a:solidFill>
          <a:ln/>
        </p:spPr>
      </p:sp>
      <p:sp>
        <p:nvSpPr>
          <p:cNvPr id="112643" name="Rectangle 3"/>
          <p:cNvSpPr>
            <a:spLocks noGrp="1" noChangeArrowheads="1"/>
          </p:cNvSpPr>
          <p:nvPr>
            <p:ph type="body" idx="1"/>
          </p:nvPr>
        </p:nvSpPr>
        <p:spPr>
          <a:xfrm>
            <a:off x="914400" y="4368800"/>
            <a:ext cx="5029200" cy="4140200"/>
          </a:xfrm>
          <a:solidFill>
            <a:srgbClr val="FFFFFF"/>
          </a:solidFill>
          <a:ln>
            <a:solidFill>
              <a:srgbClr val="000000"/>
            </a:solidFill>
          </a:ln>
        </p:spPr>
        <p:txBody>
          <a:bodyPr lIns="90198" tIns="45099" rIns="90198" bIns="45099"/>
          <a:lstStyle/>
          <a:p>
            <a:endParaRPr lang="en-US">
              <a:latin typeface="Arial" charset="0"/>
            </a:endParaRPr>
          </a:p>
        </p:txBody>
      </p:sp>
    </p:spTree>
    <p:extLst>
      <p:ext uri="{BB962C8B-B14F-4D97-AF65-F5344CB8AC3E}">
        <p14:creationId xmlns:p14="http://schemas.microsoft.com/office/powerpoint/2010/main" val="2595850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xfrm>
            <a:off x="3970938" y="8829576"/>
            <a:ext cx="3037840" cy="465221"/>
          </a:xfrm>
          <a:prstGeom prst="rect">
            <a:avLst/>
          </a:prstGeom>
          <a:ln/>
        </p:spPr>
        <p:txBody>
          <a:bodyPr lIns="92854" tIns="46426" rIns="92854" bIns="46426"/>
          <a:lstStyle/>
          <a:p>
            <a:fld id="{9DB79155-9155-4B6A-9CB4-B2E069E96279}" type="slidenum">
              <a:rPr lang="en-US" altLang="en-US"/>
              <a:pPr/>
              <a:t>75</a:t>
            </a:fld>
            <a:endParaRPr lang="en-US" altLang="en-US"/>
          </a:p>
        </p:txBody>
      </p:sp>
      <p:sp>
        <p:nvSpPr>
          <p:cNvPr id="290818" name="Rectangle 2"/>
          <p:cNvSpPr>
            <a:spLocks noGrp="1" noRot="1" noChangeAspect="1" noChangeArrowheads="1"/>
          </p:cNvSpPr>
          <p:nvPr>
            <p:ph type="sldImg"/>
          </p:nvPr>
        </p:nvSpPr>
        <p:spPr>
          <a:ln/>
        </p:spPr>
      </p:sp>
      <p:sp>
        <p:nvSpPr>
          <p:cNvPr id="290819" name="Rectangle 3"/>
          <p:cNvSpPr>
            <a:spLocks noGrp="1" noChangeArrowheads="1"/>
          </p:cNvSpPr>
          <p:nvPr>
            <p:ph type="body" idx="1"/>
          </p:nvPr>
        </p:nvSpPr>
        <p:spPr/>
        <p:txBody>
          <a:bodyPr/>
          <a:lstStyle/>
          <a:p>
            <a:endParaRPr lang="en-US" altLang="en-US" sz="2000" dirty="0"/>
          </a:p>
        </p:txBody>
      </p:sp>
    </p:spTree>
    <p:extLst>
      <p:ext uri="{BB962C8B-B14F-4D97-AF65-F5344CB8AC3E}">
        <p14:creationId xmlns:p14="http://schemas.microsoft.com/office/powerpoint/2010/main" val="108165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xfrm>
            <a:off x="3970938" y="8829576"/>
            <a:ext cx="3037840" cy="465221"/>
          </a:xfrm>
          <a:prstGeom prst="rect">
            <a:avLst/>
          </a:prstGeom>
          <a:ln/>
        </p:spPr>
        <p:txBody>
          <a:bodyPr lIns="92854" tIns="46426" rIns="92854" bIns="46426"/>
          <a:lstStyle/>
          <a:p>
            <a:fld id="{9DB79155-9155-4B6A-9CB4-B2E069E96279}" type="slidenum">
              <a:rPr lang="en-US" altLang="en-US"/>
              <a:pPr/>
              <a:t>76</a:t>
            </a:fld>
            <a:endParaRPr lang="en-US" altLang="en-US"/>
          </a:p>
        </p:txBody>
      </p:sp>
      <p:sp>
        <p:nvSpPr>
          <p:cNvPr id="290818" name="Rectangle 2"/>
          <p:cNvSpPr>
            <a:spLocks noGrp="1" noRot="1" noChangeAspect="1" noChangeArrowheads="1"/>
          </p:cNvSpPr>
          <p:nvPr>
            <p:ph type="sldImg"/>
          </p:nvPr>
        </p:nvSpPr>
        <p:spPr>
          <a:ln/>
        </p:spPr>
      </p:sp>
      <p:sp>
        <p:nvSpPr>
          <p:cNvPr id="290819" name="Rectangle 3"/>
          <p:cNvSpPr>
            <a:spLocks noGrp="1" noChangeArrowheads="1"/>
          </p:cNvSpPr>
          <p:nvPr>
            <p:ph type="body" idx="1"/>
          </p:nvPr>
        </p:nvSpPr>
        <p:spPr/>
        <p:txBody>
          <a:bodyPr/>
          <a:lstStyle/>
          <a:p>
            <a:endParaRPr lang="en-US" altLang="en-US" sz="2000" dirty="0"/>
          </a:p>
        </p:txBody>
      </p:sp>
    </p:spTree>
    <p:extLst>
      <p:ext uri="{BB962C8B-B14F-4D97-AF65-F5344CB8AC3E}">
        <p14:creationId xmlns:p14="http://schemas.microsoft.com/office/powerpoint/2010/main" val="2714846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1135063" y="692150"/>
            <a:ext cx="4592637" cy="3446463"/>
          </a:xfrm>
          <a:solidFill>
            <a:srgbClr val="FFFFFF"/>
          </a:solidFill>
          <a:ln/>
        </p:spPr>
      </p:sp>
      <p:sp>
        <p:nvSpPr>
          <p:cNvPr id="111619" name="Rectangle 3"/>
          <p:cNvSpPr>
            <a:spLocks noGrp="1" noChangeArrowheads="1"/>
          </p:cNvSpPr>
          <p:nvPr>
            <p:ph type="body" idx="1"/>
          </p:nvPr>
        </p:nvSpPr>
        <p:spPr>
          <a:xfrm>
            <a:off x="914401" y="4370388"/>
            <a:ext cx="5029200" cy="4137025"/>
          </a:xfrm>
          <a:solidFill>
            <a:srgbClr val="FFFFFF"/>
          </a:solidFill>
          <a:ln>
            <a:solidFill>
              <a:srgbClr val="000000"/>
            </a:solidFill>
          </a:ln>
        </p:spPr>
        <p:txBody>
          <a:bodyPr lIns="90173" tIns="45082" rIns="90173" bIns="45082"/>
          <a:lstStyle/>
          <a:p>
            <a:endParaRPr lang="en-US">
              <a:latin typeface="Arial" charset="0"/>
            </a:endParaRPr>
          </a:p>
        </p:txBody>
      </p:sp>
    </p:spTree>
    <p:extLst>
      <p:ext uri="{BB962C8B-B14F-4D97-AF65-F5344CB8AC3E}">
        <p14:creationId xmlns:p14="http://schemas.microsoft.com/office/powerpoint/2010/main" val="4039950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575212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2016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3688" y="152400"/>
            <a:ext cx="2085975"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110288"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2921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8318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1163" y="3810000"/>
            <a:ext cx="8318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4013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143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810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7931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able Placeholder 2"/>
          <p:cNvSpPr>
            <a:spLocks noGrp="1"/>
          </p:cNvSpPr>
          <p:nvPr>
            <p:ph type="tbl" idx="1"/>
          </p:nvPr>
        </p:nvSpPr>
        <p:spPr>
          <a:xfrm>
            <a:off x="411163" y="1143000"/>
            <a:ext cx="8318500" cy="5181600"/>
          </a:xfrm>
        </p:spPr>
        <p:txBody>
          <a:bodyPr/>
          <a:lstStyle/>
          <a:p>
            <a:pPr lvl="0"/>
            <a:endParaRPr lang="en-US" noProof="0"/>
          </a:p>
        </p:txBody>
      </p:sp>
    </p:spTree>
    <p:extLst>
      <p:ext uri="{BB962C8B-B14F-4D97-AF65-F5344CB8AC3E}">
        <p14:creationId xmlns:p14="http://schemas.microsoft.com/office/powerpoint/2010/main" val="3362131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3933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8712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76568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116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8541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2827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16280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8771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14899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95548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bwMode="auto">
          <a:xfrm>
            <a:off x="381000" y="152400"/>
            <a:ext cx="8280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b" anchorCtr="0" compatLnSpc="1">
            <a:prstTxWarp prst="textNoShape">
              <a:avLst/>
            </a:prstTxWarp>
          </a:bodyPr>
          <a:lstStyle/>
          <a:p>
            <a:pPr lvl="0"/>
            <a:r>
              <a:rPr lang="en-US"/>
              <a:t>Click to edit Master title style</a:t>
            </a:r>
          </a:p>
        </p:txBody>
      </p:sp>
      <p:sp>
        <p:nvSpPr>
          <p:cNvPr id="53251" name="Rectangle 3"/>
          <p:cNvSpPr>
            <a:spLocks noGrp="1" noChangeArrowheads="1"/>
          </p:cNvSpPr>
          <p:nvPr>
            <p:ph type="body" idx="1"/>
          </p:nvPr>
        </p:nvSpPr>
        <p:spPr bwMode="auto">
          <a:xfrm>
            <a:off x="411163" y="1143000"/>
            <a:ext cx="83185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 Third Level</a:t>
            </a:r>
          </a:p>
        </p:txBody>
      </p:sp>
      <p:grpSp>
        <p:nvGrpSpPr>
          <p:cNvPr id="53252" name="Group 16"/>
          <p:cNvGrpSpPr>
            <a:grpSpLocks/>
          </p:cNvGrpSpPr>
          <p:nvPr userDrawn="1"/>
        </p:nvGrpSpPr>
        <p:grpSpPr bwMode="auto">
          <a:xfrm>
            <a:off x="304800" y="838200"/>
            <a:ext cx="8534400" cy="152400"/>
            <a:chOff x="264" y="788"/>
            <a:chExt cx="5232" cy="124"/>
          </a:xfrm>
        </p:grpSpPr>
        <p:sp>
          <p:nvSpPr>
            <p:cNvPr id="1041" name="Rectangle 17"/>
            <p:cNvSpPr>
              <a:spLocks noChangeArrowheads="1"/>
            </p:cNvSpPr>
            <p:nvPr/>
          </p:nvSpPr>
          <p:spPr bwMode="auto">
            <a:xfrm>
              <a:off x="264" y="788"/>
              <a:ext cx="5232" cy="61"/>
            </a:xfrm>
            <a:prstGeom prst="rect">
              <a:avLst/>
            </a:prstGeom>
            <a:gradFill rotWithShape="0">
              <a:gsLst>
                <a:gs pos="0">
                  <a:srgbClr val="12C2E9">
                    <a:gamma/>
                    <a:shade val="80000"/>
                    <a:invGamma/>
                  </a:srgbClr>
                </a:gs>
                <a:gs pos="50000">
                  <a:srgbClr val="12C2E9"/>
                </a:gs>
                <a:gs pos="100000">
                  <a:srgbClr val="12C2E9">
                    <a:gamma/>
                    <a:shade val="80000"/>
                    <a:invGamma/>
                  </a:srgbClr>
                </a:gs>
              </a:gsLst>
              <a:lin ang="5400000" scaled="1"/>
            </a:gradFill>
            <a:ln w="12700">
              <a:noFill/>
              <a:miter lim="800000"/>
              <a:headEnd/>
              <a:tailEnd/>
            </a:ln>
            <a:effectLst/>
          </p:spPr>
          <p:txBody>
            <a:bodyPr wrap="none" anchor="ctr"/>
            <a:lstStyle/>
            <a:p>
              <a:pPr>
                <a:defRPr/>
              </a:pPr>
              <a:endParaRPr lang="en-US">
                <a:latin typeface="Arial" pitchFamily="34" charset="0"/>
              </a:endParaRPr>
            </a:p>
          </p:txBody>
        </p:sp>
        <p:sp>
          <p:nvSpPr>
            <p:cNvPr id="1042" name="Rectangle 18"/>
            <p:cNvSpPr>
              <a:spLocks noChangeArrowheads="1"/>
            </p:cNvSpPr>
            <p:nvPr/>
          </p:nvSpPr>
          <p:spPr bwMode="auto">
            <a:xfrm>
              <a:off x="264" y="881"/>
              <a:ext cx="5232" cy="31"/>
            </a:xfrm>
            <a:prstGeom prst="rect">
              <a:avLst/>
            </a:prstGeom>
            <a:gradFill rotWithShape="0">
              <a:gsLst>
                <a:gs pos="0">
                  <a:srgbClr val="FF00FF">
                    <a:gamma/>
                    <a:shade val="69804"/>
                    <a:invGamma/>
                  </a:srgbClr>
                </a:gs>
                <a:gs pos="50000">
                  <a:srgbClr val="FF00FF"/>
                </a:gs>
                <a:gs pos="100000">
                  <a:srgbClr val="FF00FF">
                    <a:gamma/>
                    <a:shade val="69804"/>
                    <a:invGamma/>
                  </a:srgbClr>
                </a:gs>
              </a:gsLst>
              <a:lin ang="0" scaled="1"/>
            </a:gradFill>
            <a:ln w="12700">
              <a:noFill/>
              <a:miter lim="800000"/>
              <a:headEnd/>
              <a:tailEnd/>
            </a:ln>
            <a:effectLst/>
          </p:spPr>
          <p:txBody>
            <a:bodyPr wrap="none" anchor="ctr"/>
            <a:lstStyle/>
            <a:p>
              <a:pPr>
                <a:defRPr/>
              </a:pPr>
              <a:endParaRPr lang="en-US">
                <a:latin typeface="Arial" pitchFamily="34" charset="0"/>
              </a:endParaRPr>
            </a:p>
          </p:txBody>
        </p:sp>
      </p:grpSp>
      <p:grpSp>
        <p:nvGrpSpPr>
          <p:cNvPr id="53253" name="Group 22"/>
          <p:cNvGrpSpPr>
            <a:grpSpLocks/>
          </p:cNvGrpSpPr>
          <p:nvPr userDrawn="1"/>
        </p:nvGrpSpPr>
        <p:grpSpPr bwMode="auto">
          <a:xfrm>
            <a:off x="0" y="6832600"/>
            <a:ext cx="9144000" cy="304800"/>
            <a:chOff x="288" y="3408"/>
            <a:chExt cx="5280" cy="192"/>
          </a:xfrm>
        </p:grpSpPr>
        <p:sp>
          <p:nvSpPr>
            <p:cNvPr id="1047" name="Rectangle 23"/>
            <p:cNvSpPr>
              <a:spLocks noChangeArrowheads="1"/>
            </p:cNvSpPr>
            <p:nvPr/>
          </p:nvSpPr>
          <p:spPr bwMode="auto">
            <a:xfrm>
              <a:off x="288" y="3408"/>
              <a:ext cx="5280" cy="192"/>
            </a:xfrm>
            <a:prstGeom prst="rect">
              <a:avLst/>
            </a:prstGeom>
            <a:solidFill>
              <a:schemeClr val="bg1"/>
            </a:solidFill>
            <a:ln w="12700">
              <a:solidFill>
                <a:schemeClr val="tx1"/>
              </a:solidFill>
              <a:miter lim="800000"/>
              <a:headEnd/>
              <a:tailEnd/>
            </a:ln>
            <a:effectLst/>
          </p:spPr>
          <p:txBody>
            <a:bodyPr wrap="none" anchor="ctr"/>
            <a:lstStyle/>
            <a:p>
              <a:pPr>
                <a:defRPr/>
              </a:pPr>
              <a:endParaRPr lang="en-US">
                <a:latin typeface="Arial" pitchFamily="34" charset="0"/>
              </a:endParaRPr>
            </a:p>
          </p:txBody>
        </p:sp>
        <p:sp>
          <p:nvSpPr>
            <p:cNvPr id="1048" name="Rectangle 24"/>
            <p:cNvSpPr>
              <a:spLocks noChangeArrowheads="1"/>
            </p:cNvSpPr>
            <p:nvPr/>
          </p:nvSpPr>
          <p:spPr bwMode="auto">
            <a:xfrm>
              <a:off x="288" y="3425"/>
              <a:ext cx="5269" cy="143"/>
            </a:xfrm>
            <a:prstGeom prst="rect">
              <a:avLst/>
            </a:prstGeom>
            <a:noFill/>
            <a:ln w="12700">
              <a:noFill/>
              <a:miter lim="800000"/>
              <a:headEnd/>
              <a:tailEnd/>
            </a:ln>
            <a:effectLst/>
          </p:spPr>
          <p:txBody>
            <a:bodyPr lIns="0" tIns="0" rIns="0" bIns="0" anchor="b">
              <a:spAutoFit/>
            </a:bodyPr>
            <a:lstStyle/>
            <a:p>
              <a:pPr>
                <a:lnSpc>
                  <a:spcPts val="2000"/>
                </a:lnSpc>
                <a:defRPr/>
              </a:pPr>
              <a:r>
                <a:rPr lang="en-US" sz="1200" b="0" dirty="0" err="1">
                  <a:latin typeface="Arial" pitchFamily="34" charset="0"/>
                </a:rPr>
                <a:t>Tan,Steinbach</a:t>
              </a:r>
              <a:r>
                <a:rPr lang="en-US" sz="1200" b="0" dirty="0">
                  <a:latin typeface="Arial" pitchFamily="34" charset="0"/>
                </a:rPr>
                <a:t>, Kumar 	Introduction to Classification (with major</a:t>
              </a:r>
              <a:r>
                <a:rPr lang="en-US" sz="1200" b="0" baseline="0" dirty="0">
                  <a:latin typeface="Arial" pitchFamily="34" charset="0"/>
                </a:rPr>
                <a:t> </a:t>
              </a:r>
              <a:r>
                <a:rPr lang="en-US" sz="1200" b="0" dirty="0">
                  <a:latin typeface="Arial" pitchFamily="34" charset="0"/>
                </a:rPr>
                <a:t>additions/modifications by Ch. Eick)        		    9/15/2021</a:t>
              </a: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rtl="0" eaLnBrk="0" fontAlgn="base" hangingPunct="0">
        <a:lnSpc>
          <a:spcPts val="3600"/>
        </a:lnSpc>
        <a:spcBef>
          <a:spcPct val="0"/>
        </a:spcBef>
        <a:spcAft>
          <a:spcPct val="0"/>
        </a:spcAft>
        <a:defRPr sz="3200" b="1">
          <a:solidFill>
            <a:schemeClr val="tx1"/>
          </a:solidFill>
          <a:latin typeface="+mj-lt"/>
          <a:ea typeface="+mj-ea"/>
          <a:cs typeface="+mj-cs"/>
        </a:defRPr>
      </a:lvl1pPr>
      <a:lvl2pPr algn="l" rtl="0" eaLnBrk="0" fontAlgn="base" hangingPunct="0">
        <a:lnSpc>
          <a:spcPts val="3600"/>
        </a:lnSpc>
        <a:spcBef>
          <a:spcPct val="0"/>
        </a:spcBef>
        <a:spcAft>
          <a:spcPct val="0"/>
        </a:spcAft>
        <a:defRPr sz="3200" b="1">
          <a:solidFill>
            <a:schemeClr val="tx1"/>
          </a:solidFill>
          <a:latin typeface="Tahoma" pitchFamily="34" charset="0"/>
        </a:defRPr>
      </a:lvl2pPr>
      <a:lvl3pPr algn="l" rtl="0" eaLnBrk="0" fontAlgn="base" hangingPunct="0">
        <a:lnSpc>
          <a:spcPts val="3600"/>
        </a:lnSpc>
        <a:spcBef>
          <a:spcPct val="0"/>
        </a:spcBef>
        <a:spcAft>
          <a:spcPct val="0"/>
        </a:spcAft>
        <a:defRPr sz="3200" b="1">
          <a:solidFill>
            <a:schemeClr val="tx1"/>
          </a:solidFill>
          <a:latin typeface="Tahoma" pitchFamily="34" charset="0"/>
        </a:defRPr>
      </a:lvl3pPr>
      <a:lvl4pPr algn="l" rtl="0" eaLnBrk="0" fontAlgn="base" hangingPunct="0">
        <a:lnSpc>
          <a:spcPts val="3600"/>
        </a:lnSpc>
        <a:spcBef>
          <a:spcPct val="0"/>
        </a:spcBef>
        <a:spcAft>
          <a:spcPct val="0"/>
        </a:spcAft>
        <a:defRPr sz="3200" b="1">
          <a:solidFill>
            <a:schemeClr val="tx1"/>
          </a:solidFill>
          <a:latin typeface="Tahoma" pitchFamily="34" charset="0"/>
        </a:defRPr>
      </a:lvl4pPr>
      <a:lvl5pPr algn="l" rtl="0" eaLnBrk="0" fontAlgn="base" hangingPunct="0">
        <a:lnSpc>
          <a:spcPts val="3600"/>
        </a:lnSpc>
        <a:spcBef>
          <a:spcPct val="0"/>
        </a:spcBef>
        <a:spcAft>
          <a:spcPct val="0"/>
        </a:spcAft>
        <a:defRPr sz="3200" b="1">
          <a:solidFill>
            <a:schemeClr val="tx1"/>
          </a:solidFill>
          <a:latin typeface="Tahoma" pitchFamily="34"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p:titleStyle>
    <p:bodyStyle>
      <a:lvl1pPr marL="292100" indent="-292100" algn="l" rtl="0" eaLnBrk="0" fontAlgn="base" hangingPunct="0">
        <a:spcBef>
          <a:spcPct val="10000"/>
        </a:spcBef>
        <a:spcAft>
          <a:spcPts val="400"/>
        </a:spcAft>
        <a:buClr>
          <a:srgbClr val="0C7B9C"/>
        </a:buClr>
        <a:buSzPct val="75000"/>
        <a:buChar char="o"/>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charset="0"/>
        <a:buChar char="–"/>
        <a:defRPr sz="28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pitchFamily="2" charset="2"/>
        <a:buChar char="u"/>
        <a:defRPr sz="24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en.wikipedia.org/wiki/NP-hard"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en.wikipedia.org/wiki/Greedy_algorith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en.wikipedia.org/wiki/Greedy_algorith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9.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0.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2.emf"/><Relationship Id="rId5" Type="http://schemas.openxmlformats.org/officeDocument/2006/relationships/oleObject" Target="../embeddings/oleObject12.bin"/><Relationship Id="rId4" Type="http://schemas.openxmlformats.org/officeDocument/2006/relationships/image" Target="../media/image11.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17.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14.e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16.emf"/><Relationship Id="rId4" Type="http://schemas.openxmlformats.org/officeDocument/2006/relationships/image" Target="../media/image13.emf"/><Relationship Id="rId9" Type="http://schemas.openxmlformats.org/officeDocument/2006/relationships/oleObject" Target="../embeddings/oleObject16.bin"/></Relationships>
</file>

<file path=ppt/slides/_rels/slide28.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19.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21.bin"/></Relationships>
</file>

<file path=ppt/slides/_rels/slide29.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image" Target="../media/image24.wmf"/><Relationship Id="rId5" Type="http://schemas.openxmlformats.org/officeDocument/2006/relationships/oleObject" Target="../embeddings/oleObject24.bin"/><Relationship Id="rId10" Type="http://schemas.openxmlformats.org/officeDocument/2006/relationships/image" Target="../media/image18.wmf"/><Relationship Id="rId4" Type="http://schemas.openxmlformats.org/officeDocument/2006/relationships/image" Target="../media/image23.wmf"/><Relationship Id="rId9" Type="http://schemas.openxmlformats.org/officeDocument/2006/relationships/oleObject" Target="../embeddings/oleObject26.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6.xml"/><Relationship Id="rId1" Type="http://schemas.openxmlformats.org/officeDocument/2006/relationships/vmlDrawing" Target="../drawings/vmlDrawing14.vml"/><Relationship Id="rId4" Type="http://schemas.openxmlformats.org/officeDocument/2006/relationships/image" Target="../media/image18.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12.xml"/><Relationship Id="rId1" Type="http://schemas.openxmlformats.org/officeDocument/2006/relationships/vmlDrawing" Target="../drawings/vmlDrawing15.vml"/><Relationship Id="rId4" Type="http://schemas.openxmlformats.org/officeDocument/2006/relationships/image" Target="../media/image26.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12.xml"/><Relationship Id="rId1" Type="http://schemas.openxmlformats.org/officeDocument/2006/relationships/vmlDrawing" Target="../drawings/vmlDrawing16.vml"/><Relationship Id="rId6" Type="http://schemas.openxmlformats.org/officeDocument/2006/relationships/image" Target="../media/image28.emf"/><Relationship Id="rId5" Type="http://schemas.openxmlformats.org/officeDocument/2006/relationships/oleObject" Target="../embeddings/oleObject30.bin"/><Relationship Id="rId4" Type="http://schemas.openxmlformats.org/officeDocument/2006/relationships/image" Target="../media/image27.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13.xml"/><Relationship Id="rId1" Type="http://schemas.openxmlformats.org/officeDocument/2006/relationships/vmlDrawing" Target="../drawings/vmlDrawing17.vml"/><Relationship Id="rId6" Type="http://schemas.openxmlformats.org/officeDocument/2006/relationships/image" Target="../media/image30.emf"/><Relationship Id="rId5" Type="http://schemas.openxmlformats.org/officeDocument/2006/relationships/oleObject" Target="../embeddings/oleObject32.bin"/><Relationship Id="rId4" Type="http://schemas.openxmlformats.org/officeDocument/2006/relationships/image" Target="../media/image29.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31.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32.wmf"/></Relationships>
</file>

<file path=ppt/slides/_rels/slide36.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image" Target="../media/image24.wmf"/><Relationship Id="rId5" Type="http://schemas.openxmlformats.org/officeDocument/2006/relationships/oleObject" Target="../embeddings/oleObject36.bin"/><Relationship Id="rId10" Type="http://schemas.openxmlformats.org/officeDocument/2006/relationships/image" Target="../media/image33.wmf"/><Relationship Id="rId4" Type="http://schemas.openxmlformats.org/officeDocument/2006/relationships/image" Target="../media/image23.wmf"/><Relationship Id="rId9" Type="http://schemas.openxmlformats.org/officeDocument/2006/relationships/oleObject" Target="../embeddings/oleObject38.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12.xml"/><Relationship Id="rId1" Type="http://schemas.openxmlformats.org/officeDocument/2006/relationships/vmlDrawing" Target="../drawings/vmlDrawing21.vml"/><Relationship Id="rId4" Type="http://schemas.openxmlformats.org/officeDocument/2006/relationships/image" Target="../media/image34.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6.xml"/><Relationship Id="rId1" Type="http://schemas.openxmlformats.org/officeDocument/2006/relationships/vmlDrawing" Target="../drawings/vmlDrawing22.vml"/><Relationship Id="rId4" Type="http://schemas.openxmlformats.org/officeDocument/2006/relationships/image" Target="../media/image35.emf"/></Relationships>
</file>

<file path=ppt/slides/_rels/slide39.xml.rels><?xml version="1.0" encoding="UTF-8" standalone="yes"?>
<Relationships xmlns="http://schemas.openxmlformats.org/package/2006/relationships"><Relationship Id="rId2" Type="http://schemas.openxmlformats.org/officeDocument/2006/relationships/hyperlink" Target="https://www.r-bloggers.com/2020/02/how-is-information-gain-calculate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4.jpeg"/><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12.xml"/><Relationship Id="rId1" Type="http://schemas.openxmlformats.org/officeDocument/2006/relationships/vmlDrawing" Target="../drawings/vmlDrawing23.vml"/><Relationship Id="rId6" Type="http://schemas.openxmlformats.org/officeDocument/2006/relationships/image" Target="../media/image37.wmf"/><Relationship Id="rId5" Type="http://schemas.openxmlformats.org/officeDocument/2006/relationships/oleObject" Target="../embeddings/oleObject42.bin"/><Relationship Id="rId4" Type="http://schemas.openxmlformats.org/officeDocument/2006/relationships/image" Target="../media/image36.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6.xml"/><Relationship Id="rId1" Type="http://schemas.openxmlformats.org/officeDocument/2006/relationships/vmlDrawing" Target="../drawings/vmlDrawing24.vml"/><Relationship Id="rId4" Type="http://schemas.openxmlformats.org/officeDocument/2006/relationships/image" Target="../media/image35.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38.wmf"/></Relationships>
</file>

<file path=ppt/slides/_rels/slide46.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6.xml"/><Relationship Id="rId1" Type="http://schemas.openxmlformats.org/officeDocument/2006/relationships/vmlDrawing" Target="../drawings/vmlDrawing26.vml"/><Relationship Id="rId6" Type="http://schemas.openxmlformats.org/officeDocument/2006/relationships/image" Target="../media/image24.wmf"/><Relationship Id="rId5" Type="http://schemas.openxmlformats.org/officeDocument/2006/relationships/oleObject" Target="../embeddings/oleObject46.bin"/><Relationship Id="rId10" Type="http://schemas.openxmlformats.org/officeDocument/2006/relationships/image" Target="../media/image38.wmf"/><Relationship Id="rId4" Type="http://schemas.openxmlformats.org/officeDocument/2006/relationships/image" Target="../media/image23.wmf"/><Relationship Id="rId9" Type="http://schemas.openxmlformats.org/officeDocument/2006/relationships/oleObject" Target="../embeddings/oleObject48.bin"/></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www.r-bloggers.com/a-brief-tour-of-the-trees-and-forests/"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6.xml"/><Relationship Id="rId1" Type="http://schemas.openxmlformats.org/officeDocument/2006/relationships/vmlDrawing" Target="../drawings/vmlDrawing27.vml"/><Relationship Id="rId6" Type="http://schemas.openxmlformats.org/officeDocument/2006/relationships/image" Target="../media/image43.wmf"/><Relationship Id="rId5" Type="http://schemas.openxmlformats.org/officeDocument/2006/relationships/oleObject" Target="../embeddings/oleObject50.bin"/><Relationship Id="rId4" Type="http://schemas.openxmlformats.org/officeDocument/2006/relationships/image" Target="../media/image42.emf"/></Relationships>
</file>

<file path=ppt/slides/_rels/slide56.xml.rels><?xml version="1.0" encoding="UTF-8" standalone="yes"?>
<Relationships xmlns="http://schemas.openxmlformats.org/package/2006/relationships"><Relationship Id="rId8" Type="http://schemas.openxmlformats.org/officeDocument/2006/relationships/image" Target="../media/image46.emf"/><Relationship Id="rId13" Type="http://schemas.openxmlformats.org/officeDocument/2006/relationships/oleObject" Target="../embeddings/oleObject56.bin"/><Relationship Id="rId3" Type="http://schemas.openxmlformats.org/officeDocument/2006/relationships/oleObject" Target="../embeddings/oleObject51.bin"/><Relationship Id="rId7" Type="http://schemas.openxmlformats.org/officeDocument/2006/relationships/oleObject" Target="../embeddings/oleObject53.bin"/><Relationship Id="rId12" Type="http://schemas.openxmlformats.org/officeDocument/2006/relationships/image" Target="../media/image48.e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45.emf"/><Relationship Id="rId11" Type="http://schemas.openxmlformats.org/officeDocument/2006/relationships/oleObject" Target="../embeddings/oleObject55.bin"/><Relationship Id="rId5" Type="http://schemas.openxmlformats.org/officeDocument/2006/relationships/oleObject" Target="../embeddings/oleObject52.bin"/><Relationship Id="rId10" Type="http://schemas.openxmlformats.org/officeDocument/2006/relationships/image" Target="../media/image47.emf"/><Relationship Id="rId4" Type="http://schemas.openxmlformats.org/officeDocument/2006/relationships/image" Target="../media/image44.emf"/><Relationship Id="rId9" Type="http://schemas.openxmlformats.org/officeDocument/2006/relationships/oleObject" Target="../embeddings/oleObject54.bin"/><Relationship Id="rId14" Type="http://schemas.openxmlformats.org/officeDocument/2006/relationships/image" Target="../media/image49.e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6.xml"/><Relationship Id="rId1" Type="http://schemas.openxmlformats.org/officeDocument/2006/relationships/vmlDrawing" Target="../drawings/vmlDrawing29.vml"/><Relationship Id="rId4" Type="http://schemas.openxmlformats.org/officeDocument/2006/relationships/image" Target="../media/image50.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51.emf"/></Relationships>
</file>

<file path=ppt/slides/_rels/slide6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en.wikipedia.org/wiki/Cross-validation_(statistic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56.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6.xml"/><Relationship Id="rId1" Type="http://schemas.openxmlformats.org/officeDocument/2006/relationships/vmlDrawing" Target="../drawings/vmlDrawing32.vml"/><Relationship Id="rId4" Type="http://schemas.openxmlformats.org/officeDocument/2006/relationships/image" Target="../media/image57.wmf"/></Relationships>
</file>

<file path=ppt/slides/_rels/slide7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2.cs.uh.edu/~ceick/DM/dm_classification1.pp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1026"/>
          <p:cNvSpPr>
            <a:spLocks noGrp="1" noChangeArrowheads="1"/>
          </p:cNvSpPr>
          <p:nvPr>
            <p:ph type="title"/>
          </p:nvPr>
        </p:nvSpPr>
        <p:spPr>
          <a:xfrm>
            <a:off x="228600" y="609600"/>
            <a:ext cx="8763000" cy="838200"/>
          </a:xfrm>
        </p:spPr>
        <p:txBody>
          <a:bodyPr/>
          <a:lstStyle/>
          <a:p>
            <a:pPr algn="ctr"/>
            <a:r>
              <a:rPr lang="en-US" dirty="0"/>
              <a:t>Classification: Basic Concepts, Decision Trees, and Model Evaluation</a:t>
            </a:r>
            <a:endParaRPr lang="en-US" sz="2800" dirty="0"/>
          </a:p>
        </p:txBody>
      </p:sp>
      <p:sp>
        <p:nvSpPr>
          <p:cNvPr id="54275" name="Rectangle 1027"/>
          <p:cNvSpPr>
            <a:spLocks noChangeArrowheads="1"/>
          </p:cNvSpPr>
          <p:nvPr/>
        </p:nvSpPr>
        <p:spPr bwMode="auto">
          <a:xfrm>
            <a:off x="381000" y="2744170"/>
            <a:ext cx="8153400" cy="2222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1" hangingPunct="1">
              <a:spcBef>
                <a:spcPct val="20000"/>
              </a:spcBef>
              <a:buClr>
                <a:schemeClr val="folHlink"/>
              </a:buClr>
              <a:buSzPct val="60000"/>
              <a:buFont typeface="Wingdings" pitchFamily="2" charset="2"/>
              <a:buNone/>
            </a:pPr>
            <a:r>
              <a:rPr lang="en-US" sz="3200" b="0" dirty="0"/>
              <a:t>Classification Part1</a:t>
            </a:r>
          </a:p>
          <a:p>
            <a:pPr algn="ctr" eaLnBrk="1" hangingPunct="1">
              <a:spcBef>
                <a:spcPct val="20000"/>
              </a:spcBef>
              <a:buClr>
                <a:schemeClr val="folHlink"/>
              </a:buClr>
              <a:buSzPct val="60000"/>
              <a:buFont typeface="Wingdings" pitchFamily="2" charset="2"/>
              <a:buNone/>
            </a:pPr>
            <a:r>
              <a:rPr lang="en-US" sz="3200" b="0" dirty="0"/>
              <a:t>COSC 3337</a:t>
            </a:r>
          </a:p>
          <a:p>
            <a:pPr algn="ctr"/>
            <a:endParaRPr lang="en-US" sz="1600" b="0" dirty="0"/>
          </a:p>
          <a:p>
            <a:pPr algn="ctr"/>
            <a:endParaRPr lang="en-US" sz="1600" b="0" dirty="0"/>
          </a:p>
          <a:p>
            <a:pPr algn="ctr"/>
            <a:endParaRPr lang="en-US" sz="1600" b="0" dirty="0"/>
          </a:p>
          <a:p>
            <a:endParaRPr lang="en-US" sz="2000" b="0" dirty="0"/>
          </a:p>
        </p:txBody>
      </p:sp>
      <p:grpSp>
        <p:nvGrpSpPr>
          <p:cNvPr id="54276" name="Group 1034"/>
          <p:cNvGrpSpPr>
            <a:grpSpLocks/>
          </p:cNvGrpSpPr>
          <p:nvPr/>
        </p:nvGrpSpPr>
        <p:grpSpPr bwMode="auto">
          <a:xfrm>
            <a:off x="304800" y="1447800"/>
            <a:ext cx="8534400" cy="152400"/>
            <a:chOff x="264" y="788"/>
            <a:chExt cx="5232" cy="124"/>
          </a:xfrm>
        </p:grpSpPr>
        <p:sp>
          <p:nvSpPr>
            <p:cNvPr id="54277" name="Rectangle 1035"/>
            <p:cNvSpPr>
              <a:spLocks noChangeArrowheads="1"/>
            </p:cNvSpPr>
            <p:nvPr/>
          </p:nvSpPr>
          <p:spPr bwMode="auto">
            <a:xfrm>
              <a:off x="264" y="788"/>
              <a:ext cx="5232" cy="61"/>
            </a:xfrm>
            <a:prstGeom prst="rect">
              <a:avLst/>
            </a:prstGeom>
            <a:gradFill rotWithShape="0">
              <a:gsLst>
                <a:gs pos="0">
                  <a:srgbClr val="0E9BBA"/>
                </a:gs>
                <a:gs pos="50000">
                  <a:srgbClr val="12C2E9"/>
                </a:gs>
                <a:gs pos="100000">
                  <a:srgbClr val="0E9BBA"/>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54278" name="Rectangle 1036"/>
            <p:cNvSpPr>
              <a:spLocks noChangeArrowheads="1"/>
            </p:cNvSpPr>
            <p:nvPr/>
          </p:nvSpPr>
          <p:spPr bwMode="auto">
            <a:xfrm>
              <a:off x="264" y="881"/>
              <a:ext cx="5232" cy="31"/>
            </a:xfrm>
            <a:prstGeom prst="rect">
              <a:avLst/>
            </a:prstGeom>
            <a:gradFill rotWithShape="0">
              <a:gsLst>
                <a:gs pos="0">
                  <a:srgbClr val="B200B2"/>
                </a:gs>
                <a:gs pos="50000">
                  <a:srgbClr val="FF00FF"/>
                </a:gs>
                <a:gs pos="100000">
                  <a:srgbClr val="B200B2"/>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Decision Tree Induction</a:t>
            </a:r>
          </a:p>
        </p:txBody>
      </p:sp>
      <p:sp>
        <p:nvSpPr>
          <p:cNvPr id="57347" name="Rectangle 3"/>
          <p:cNvSpPr>
            <a:spLocks noGrp="1" noChangeArrowheads="1"/>
          </p:cNvSpPr>
          <p:nvPr>
            <p:ph type="body" idx="1"/>
          </p:nvPr>
        </p:nvSpPr>
        <p:spPr/>
        <p:txBody>
          <a:bodyPr/>
          <a:lstStyle/>
          <a:p>
            <a:r>
              <a:rPr lang="en-US"/>
              <a:t>Many Algorithms:</a:t>
            </a:r>
          </a:p>
          <a:p>
            <a:pPr lvl="1"/>
            <a:r>
              <a:rPr lang="en-US"/>
              <a:t>Hunt’s Algorithm (one of the earliest)</a:t>
            </a:r>
          </a:p>
          <a:p>
            <a:pPr lvl="1"/>
            <a:r>
              <a:rPr lang="en-US"/>
              <a:t>CART</a:t>
            </a:r>
          </a:p>
          <a:p>
            <a:pPr lvl="1"/>
            <a:r>
              <a:rPr lang="en-US"/>
              <a:t>ID3, C4.5</a:t>
            </a:r>
          </a:p>
          <a:p>
            <a:pPr lvl="1"/>
            <a:r>
              <a:rPr lang="en-US"/>
              <a:t>SLIQ,SPRINT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en-US"/>
              <a:t>General Structure of Hunt’s Algorithm</a:t>
            </a:r>
          </a:p>
        </p:txBody>
      </p:sp>
      <p:sp>
        <p:nvSpPr>
          <p:cNvPr id="13316" name="Rectangle 3"/>
          <p:cNvSpPr>
            <a:spLocks noGrp="1" noChangeArrowheads="1"/>
          </p:cNvSpPr>
          <p:nvPr>
            <p:ph type="body" idx="1"/>
          </p:nvPr>
        </p:nvSpPr>
        <p:spPr>
          <a:xfrm>
            <a:off x="411163" y="1143000"/>
            <a:ext cx="4541837" cy="5181600"/>
          </a:xfrm>
        </p:spPr>
        <p:txBody>
          <a:bodyPr/>
          <a:lstStyle/>
          <a:p>
            <a:pPr>
              <a:lnSpc>
                <a:spcPct val="90000"/>
              </a:lnSpc>
            </a:pPr>
            <a:r>
              <a:rPr lang="en-US" sz="2000"/>
              <a:t>Let D</a:t>
            </a:r>
            <a:r>
              <a:rPr lang="en-US" sz="2000" baseline="-25000"/>
              <a:t>t</a:t>
            </a:r>
            <a:r>
              <a:rPr lang="en-US" sz="2000"/>
              <a:t> be the set of training records that reach a node t</a:t>
            </a:r>
          </a:p>
          <a:p>
            <a:pPr>
              <a:lnSpc>
                <a:spcPct val="90000"/>
              </a:lnSpc>
            </a:pPr>
            <a:r>
              <a:rPr lang="en-US" sz="2000"/>
              <a:t>General Procedure:</a:t>
            </a:r>
          </a:p>
          <a:p>
            <a:pPr lvl="1">
              <a:lnSpc>
                <a:spcPct val="90000"/>
              </a:lnSpc>
            </a:pPr>
            <a:r>
              <a:rPr lang="en-US" sz="2000"/>
              <a:t>If D</a:t>
            </a:r>
            <a:r>
              <a:rPr lang="en-US" sz="2000" baseline="-25000"/>
              <a:t>t</a:t>
            </a:r>
            <a:r>
              <a:rPr lang="en-US" sz="2000"/>
              <a:t> contains records that belong the same class y</a:t>
            </a:r>
            <a:r>
              <a:rPr lang="en-US" sz="2000" baseline="-25000"/>
              <a:t>t</a:t>
            </a:r>
            <a:r>
              <a:rPr lang="en-US" sz="2000"/>
              <a:t>, then t is a leaf node labeled as y</a:t>
            </a:r>
            <a:r>
              <a:rPr lang="en-US" sz="2000" baseline="-25000"/>
              <a:t>t</a:t>
            </a:r>
          </a:p>
          <a:p>
            <a:pPr lvl="1">
              <a:lnSpc>
                <a:spcPct val="90000"/>
              </a:lnSpc>
            </a:pPr>
            <a:r>
              <a:rPr lang="en-US" sz="2000"/>
              <a:t>If D</a:t>
            </a:r>
            <a:r>
              <a:rPr lang="en-US" sz="2000" baseline="-25000"/>
              <a:t>t</a:t>
            </a:r>
            <a:r>
              <a:rPr lang="en-US" sz="2000"/>
              <a:t> is an empty set, then t is a leaf node labeled by the default class, y</a:t>
            </a:r>
            <a:r>
              <a:rPr lang="en-US" sz="2000" baseline="-25000"/>
              <a:t>d</a:t>
            </a:r>
          </a:p>
          <a:p>
            <a:pPr lvl="1">
              <a:lnSpc>
                <a:spcPct val="90000"/>
              </a:lnSpc>
            </a:pPr>
            <a:r>
              <a:rPr lang="en-US" sz="2000"/>
              <a:t>If D</a:t>
            </a:r>
            <a:r>
              <a:rPr lang="en-US" sz="2000" baseline="-25000"/>
              <a:t>t</a:t>
            </a:r>
            <a:r>
              <a:rPr lang="en-US" sz="2000"/>
              <a:t> contains records that belong to more than one class, use an attribute test to split the data into smaller subsets. Recursively apply the procedure to each subset.</a:t>
            </a:r>
          </a:p>
        </p:txBody>
      </p:sp>
      <p:graphicFrame>
        <p:nvGraphicFramePr>
          <p:cNvPr id="13314" name="Object 5"/>
          <p:cNvGraphicFramePr>
            <a:graphicFrameLocks noChangeAspect="1"/>
          </p:cNvGraphicFramePr>
          <p:nvPr/>
        </p:nvGraphicFramePr>
        <p:xfrm>
          <a:off x="5665788" y="1143000"/>
          <a:ext cx="3021012" cy="3124200"/>
        </p:xfrm>
        <a:graphic>
          <a:graphicData uri="http://schemas.openxmlformats.org/presentationml/2006/ole">
            <mc:AlternateContent xmlns:mc="http://schemas.openxmlformats.org/markup-compatibility/2006">
              <mc:Choice xmlns:v="urn:schemas-microsoft-com:vml" Requires="v">
                <p:oleObj spid="_x0000_s6166" name="Document" r:id="rId3" imgW="5415994" imgH="5778378" progId="Word.Document.8">
                  <p:embed/>
                </p:oleObj>
              </mc:Choice>
              <mc:Fallback>
                <p:oleObj name="Document" r:id="rId3" imgW="5415994" imgH="5778378"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5788" y="1143000"/>
                        <a:ext cx="3021012"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7" name="Oval 11"/>
          <p:cNvSpPr>
            <a:spLocks noChangeArrowheads="1"/>
          </p:cNvSpPr>
          <p:nvPr/>
        </p:nvSpPr>
        <p:spPr bwMode="auto">
          <a:xfrm>
            <a:off x="6019800" y="4800600"/>
            <a:ext cx="1447800" cy="762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18" name="Line 12"/>
          <p:cNvSpPr>
            <a:spLocks noChangeShapeType="1"/>
          </p:cNvSpPr>
          <p:nvPr/>
        </p:nvSpPr>
        <p:spPr bwMode="auto">
          <a:xfrm flipH="1">
            <a:off x="5715000" y="5562600"/>
            <a:ext cx="9906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19" name="Line 13"/>
          <p:cNvSpPr>
            <a:spLocks noChangeShapeType="1"/>
          </p:cNvSpPr>
          <p:nvPr/>
        </p:nvSpPr>
        <p:spPr bwMode="auto">
          <a:xfrm>
            <a:off x="6858000" y="5562600"/>
            <a:ext cx="0" cy="533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0" name="Line 14"/>
          <p:cNvSpPr>
            <a:spLocks noChangeShapeType="1"/>
          </p:cNvSpPr>
          <p:nvPr/>
        </p:nvSpPr>
        <p:spPr bwMode="auto">
          <a:xfrm>
            <a:off x="7010400" y="5562600"/>
            <a:ext cx="9906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1" name="Line 15"/>
          <p:cNvSpPr>
            <a:spLocks noChangeShapeType="1"/>
          </p:cNvSpPr>
          <p:nvPr/>
        </p:nvSpPr>
        <p:spPr bwMode="auto">
          <a:xfrm flipH="1">
            <a:off x="6705600" y="4419600"/>
            <a:ext cx="2286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2" name="Text Box 16"/>
          <p:cNvSpPr txBox="1">
            <a:spLocks noChangeArrowheads="1"/>
          </p:cNvSpPr>
          <p:nvPr/>
        </p:nvSpPr>
        <p:spPr bwMode="auto">
          <a:xfrm>
            <a:off x="6934200" y="42672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sz="2000"/>
              <a:t>D</a:t>
            </a:r>
            <a:r>
              <a:rPr lang="en-US" sz="2000" baseline="-25000"/>
              <a:t>t</a:t>
            </a:r>
          </a:p>
        </p:txBody>
      </p:sp>
      <p:sp>
        <p:nvSpPr>
          <p:cNvPr id="13323" name="Text Box 17"/>
          <p:cNvSpPr txBox="1">
            <a:spLocks noChangeArrowheads="1"/>
          </p:cNvSpPr>
          <p:nvPr/>
        </p:nvSpPr>
        <p:spPr bwMode="auto">
          <a:xfrm>
            <a:off x="6553200" y="49530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sz="240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US"/>
              <a:t>Hunt’s Algorithm</a:t>
            </a:r>
          </a:p>
        </p:txBody>
      </p:sp>
      <p:sp>
        <p:nvSpPr>
          <p:cNvPr id="900099" name="Rectangle 3"/>
          <p:cNvSpPr>
            <a:spLocks noChangeArrowheads="1"/>
          </p:cNvSpPr>
          <p:nvPr/>
        </p:nvSpPr>
        <p:spPr bwMode="auto">
          <a:xfrm>
            <a:off x="304800" y="1447800"/>
            <a:ext cx="576263" cy="414338"/>
          </a:xfrm>
          <a:prstGeom prst="rect">
            <a:avLst/>
          </a:prstGeom>
          <a:solidFill>
            <a:srgbClr val="FFFFFF"/>
          </a:solidFill>
          <a:ln w="25400">
            <a:solidFill>
              <a:srgbClr val="3366FF"/>
            </a:solidFill>
            <a:miter lim="800000"/>
            <a:headEnd/>
            <a:tailEnd/>
          </a:ln>
        </p:spPr>
        <p:txBody>
          <a:bodyPr wrap="none" anchor="ctr"/>
          <a:lstStyle/>
          <a:p>
            <a:pPr algn="ctr"/>
            <a:r>
              <a:rPr lang="en-US" b="0">
                <a:latin typeface="Times New Roman" pitchFamily="18" charset="0"/>
              </a:rPr>
              <a:t>Don’t </a:t>
            </a:r>
          </a:p>
          <a:p>
            <a:pPr algn="ctr"/>
            <a:r>
              <a:rPr lang="en-US" b="0">
                <a:latin typeface="Times New Roman" pitchFamily="18" charset="0"/>
              </a:rPr>
              <a:t>Cheat</a:t>
            </a:r>
            <a:endParaRPr lang="en-US" sz="2400" b="0">
              <a:latin typeface="Times New Roman" pitchFamily="18" charset="0"/>
            </a:endParaRPr>
          </a:p>
        </p:txBody>
      </p:sp>
      <p:grpSp>
        <p:nvGrpSpPr>
          <p:cNvPr id="2" name="Group 4"/>
          <p:cNvGrpSpPr>
            <a:grpSpLocks/>
          </p:cNvGrpSpPr>
          <p:nvPr/>
        </p:nvGrpSpPr>
        <p:grpSpPr bwMode="auto">
          <a:xfrm>
            <a:off x="990600" y="1143000"/>
            <a:ext cx="2168525" cy="1262063"/>
            <a:chOff x="624" y="720"/>
            <a:chExt cx="1366" cy="795"/>
          </a:xfrm>
        </p:grpSpPr>
        <p:grpSp>
          <p:nvGrpSpPr>
            <p:cNvPr id="14381" name="Group 5"/>
            <p:cNvGrpSpPr>
              <a:grpSpLocks/>
            </p:cNvGrpSpPr>
            <p:nvPr/>
          </p:nvGrpSpPr>
          <p:grpSpPr bwMode="auto">
            <a:xfrm>
              <a:off x="864" y="720"/>
              <a:ext cx="1126" cy="795"/>
              <a:chOff x="480" y="2640"/>
              <a:chExt cx="1126" cy="795"/>
            </a:xfrm>
          </p:grpSpPr>
          <p:sp>
            <p:nvSpPr>
              <p:cNvPr id="14383" name="Oval 6"/>
              <p:cNvSpPr>
                <a:spLocks noChangeArrowheads="1"/>
              </p:cNvSpPr>
              <p:nvPr/>
            </p:nvSpPr>
            <p:spPr bwMode="auto">
              <a:xfrm>
                <a:off x="807" y="2640"/>
                <a:ext cx="436" cy="272"/>
              </a:xfrm>
              <a:prstGeom prst="ellipse">
                <a:avLst/>
              </a:prstGeom>
              <a:solidFill>
                <a:srgbClr val="FFFFFF"/>
              </a:solidFill>
              <a:ln w="25400">
                <a:solidFill>
                  <a:srgbClr val="3366FF"/>
                </a:solidFill>
                <a:round/>
                <a:headEnd/>
                <a:tailEnd/>
              </a:ln>
            </p:spPr>
            <p:txBody>
              <a:bodyPr wrap="none" anchor="ctr"/>
              <a:lstStyle/>
              <a:p>
                <a:pPr algn="ctr"/>
                <a:r>
                  <a:rPr lang="en-US" sz="1600" b="0">
                    <a:solidFill>
                      <a:srgbClr val="0033CC"/>
                    </a:solidFill>
                    <a:latin typeface="Times New Roman" pitchFamily="18" charset="0"/>
                  </a:rPr>
                  <a:t>Refund</a:t>
                </a:r>
                <a:endParaRPr lang="en-US" sz="1600" b="0">
                  <a:latin typeface="Times New Roman" pitchFamily="18" charset="0"/>
                </a:endParaRPr>
              </a:p>
            </p:txBody>
          </p:sp>
          <p:sp>
            <p:nvSpPr>
              <p:cNvPr id="14384" name="Line 7"/>
              <p:cNvSpPr>
                <a:spLocks noChangeShapeType="1"/>
              </p:cNvSpPr>
              <p:nvPr/>
            </p:nvSpPr>
            <p:spPr bwMode="auto">
              <a:xfrm flipH="1">
                <a:off x="661" y="2912"/>
                <a:ext cx="364" cy="224"/>
              </a:xfrm>
              <a:prstGeom prst="line">
                <a:avLst/>
              </a:prstGeom>
              <a:noFill/>
              <a:ln w="25400">
                <a:solidFill>
                  <a:srgbClr val="3366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85" name="Line 8"/>
              <p:cNvSpPr>
                <a:spLocks noChangeShapeType="1"/>
              </p:cNvSpPr>
              <p:nvPr/>
            </p:nvSpPr>
            <p:spPr bwMode="auto">
              <a:xfrm>
                <a:off x="1025" y="2912"/>
                <a:ext cx="363" cy="224"/>
              </a:xfrm>
              <a:prstGeom prst="line">
                <a:avLst/>
              </a:prstGeom>
              <a:noFill/>
              <a:ln w="25400">
                <a:solidFill>
                  <a:srgbClr val="3366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86" name="Rectangle 9"/>
              <p:cNvSpPr>
                <a:spLocks noChangeArrowheads="1"/>
              </p:cNvSpPr>
              <p:nvPr/>
            </p:nvSpPr>
            <p:spPr bwMode="auto">
              <a:xfrm>
                <a:off x="480" y="3136"/>
                <a:ext cx="363" cy="299"/>
              </a:xfrm>
              <a:prstGeom prst="rect">
                <a:avLst/>
              </a:prstGeom>
              <a:solidFill>
                <a:srgbClr val="FFFFFF"/>
              </a:solidFill>
              <a:ln w="50800" cmpd="thickThin">
                <a:solidFill>
                  <a:schemeClr val="tx1"/>
                </a:solidFill>
                <a:miter lim="800000"/>
                <a:headEnd/>
                <a:tailEnd/>
              </a:ln>
            </p:spPr>
            <p:txBody>
              <a:bodyPr wrap="none" anchor="ctr"/>
              <a:lstStyle/>
              <a:p>
                <a:pPr algn="ctr"/>
                <a:r>
                  <a:rPr lang="en-US" b="0">
                    <a:latin typeface="Times New Roman" pitchFamily="18" charset="0"/>
                  </a:rPr>
                  <a:t>Don’t </a:t>
                </a:r>
              </a:p>
              <a:p>
                <a:pPr algn="ctr"/>
                <a:r>
                  <a:rPr lang="en-US" b="0">
                    <a:latin typeface="Times New Roman" pitchFamily="18" charset="0"/>
                  </a:rPr>
                  <a:t>Cheat</a:t>
                </a:r>
                <a:endParaRPr lang="en-US" sz="1800" b="0">
                  <a:latin typeface="Times New Roman" pitchFamily="18" charset="0"/>
                </a:endParaRPr>
              </a:p>
            </p:txBody>
          </p:sp>
          <p:sp>
            <p:nvSpPr>
              <p:cNvPr id="14387" name="Rectangle 10"/>
              <p:cNvSpPr>
                <a:spLocks noChangeArrowheads="1"/>
              </p:cNvSpPr>
              <p:nvPr/>
            </p:nvSpPr>
            <p:spPr bwMode="auto">
              <a:xfrm>
                <a:off x="1243" y="3136"/>
                <a:ext cx="363" cy="261"/>
              </a:xfrm>
              <a:prstGeom prst="rect">
                <a:avLst/>
              </a:prstGeom>
              <a:solidFill>
                <a:srgbClr val="FFFFFF"/>
              </a:solidFill>
              <a:ln w="25400">
                <a:solidFill>
                  <a:srgbClr val="3366FF"/>
                </a:solidFill>
                <a:miter lim="800000"/>
                <a:headEnd/>
                <a:tailEnd/>
              </a:ln>
            </p:spPr>
            <p:txBody>
              <a:bodyPr wrap="none" anchor="ctr"/>
              <a:lstStyle/>
              <a:p>
                <a:pPr algn="ctr"/>
                <a:r>
                  <a:rPr lang="en-US" b="0">
                    <a:latin typeface="Times New Roman" pitchFamily="18" charset="0"/>
                  </a:rPr>
                  <a:t>Don’t </a:t>
                </a:r>
              </a:p>
              <a:p>
                <a:pPr algn="ctr"/>
                <a:r>
                  <a:rPr lang="en-US" b="0">
                    <a:latin typeface="Times New Roman" pitchFamily="18" charset="0"/>
                  </a:rPr>
                  <a:t>Cheat</a:t>
                </a:r>
                <a:endParaRPr lang="en-US" sz="2400" b="0">
                  <a:latin typeface="Times New Roman" pitchFamily="18" charset="0"/>
                </a:endParaRPr>
              </a:p>
            </p:txBody>
          </p:sp>
          <p:sp>
            <p:nvSpPr>
              <p:cNvPr id="14388" name="Text Box 11"/>
              <p:cNvSpPr txBox="1">
                <a:spLocks noChangeArrowheads="1"/>
              </p:cNvSpPr>
              <p:nvPr/>
            </p:nvSpPr>
            <p:spPr bwMode="auto">
              <a:xfrm>
                <a:off x="568" y="2869"/>
                <a:ext cx="31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r>
                  <a:rPr lang="en-US">
                    <a:solidFill>
                      <a:srgbClr val="0066FF"/>
                    </a:solidFill>
                  </a:rPr>
                  <a:t>Yes</a:t>
                </a:r>
                <a:endParaRPr lang="en-US" sz="1800" b="0">
                  <a:latin typeface="Times New Roman" pitchFamily="18" charset="0"/>
                </a:endParaRPr>
              </a:p>
            </p:txBody>
          </p:sp>
          <p:sp>
            <p:nvSpPr>
              <p:cNvPr id="14389" name="Text Box 12"/>
              <p:cNvSpPr txBox="1">
                <a:spLocks noChangeArrowheads="1"/>
              </p:cNvSpPr>
              <p:nvPr/>
            </p:nvSpPr>
            <p:spPr bwMode="auto">
              <a:xfrm>
                <a:off x="1260" y="2869"/>
                <a:ext cx="26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r>
                  <a:rPr lang="en-US">
                    <a:solidFill>
                      <a:srgbClr val="0066FF"/>
                    </a:solidFill>
                  </a:rPr>
                  <a:t>No</a:t>
                </a:r>
                <a:endParaRPr lang="en-US" sz="2400" b="0">
                  <a:latin typeface="Times New Roman" pitchFamily="18" charset="0"/>
                </a:endParaRPr>
              </a:p>
            </p:txBody>
          </p:sp>
        </p:grpSp>
        <p:sp>
          <p:nvSpPr>
            <p:cNvPr id="14382" name="Line 13"/>
            <p:cNvSpPr>
              <a:spLocks noChangeShapeType="1"/>
            </p:cNvSpPr>
            <p:nvPr/>
          </p:nvSpPr>
          <p:spPr bwMode="auto">
            <a:xfrm flipV="1">
              <a:off x="624" y="1056"/>
              <a:ext cx="240" cy="0"/>
            </a:xfrm>
            <a:prstGeom prst="line">
              <a:avLst/>
            </a:prstGeom>
            <a:noFill/>
            <a:ln w="76200" cmpd="tri">
              <a:solidFill>
                <a:srgbClr val="CC3300"/>
              </a:solidFill>
              <a:round/>
              <a:headEnd/>
              <a:tailEnd type="arrow" w="med"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14"/>
          <p:cNvGrpSpPr>
            <a:grpSpLocks/>
          </p:cNvGrpSpPr>
          <p:nvPr/>
        </p:nvGrpSpPr>
        <p:grpSpPr bwMode="auto">
          <a:xfrm>
            <a:off x="2667000" y="3048000"/>
            <a:ext cx="3325813" cy="3294063"/>
            <a:chOff x="1536" y="1920"/>
            <a:chExt cx="2095" cy="2075"/>
          </a:xfrm>
        </p:grpSpPr>
        <p:grpSp>
          <p:nvGrpSpPr>
            <p:cNvPr id="14360" name="Group 15"/>
            <p:cNvGrpSpPr>
              <a:grpSpLocks/>
            </p:cNvGrpSpPr>
            <p:nvPr/>
          </p:nvGrpSpPr>
          <p:grpSpPr bwMode="auto">
            <a:xfrm>
              <a:off x="1824" y="1920"/>
              <a:ext cx="1807" cy="2075"/>
              <a:chOff x="3840" y="1824"/>
              <a:chExt cx="1807" cy="2075"/>
            </a:xfrm>
          </p:grpSpPr>
          <p:sp>
            <p:nvSpPr>
              <p:cNvPr id="14362" name="Oval 16"/>
              <p:cNvSpPr>
                <a:spLocks noChangeArrowheads="1"/>
              </p:cNvSpPr>
              <p:nvPr/>
            </p:nvSpPr>
            <p:spPr bwMode="auto">
              <a:xfrm>
                <a:off x="4311" y="1824"/>
                <a:ext cx="437" cy="283"/>
              </a:xfrm>
              <a:prstGeom prst="ellipse">
                <a:avLst/>
              </a:prstGeom>
              <a:solidFill>
                <a:srgbClr val="FFFFFF"/>
              </a:solidFill>
              <a:ln w="9525">
                <a:solidFill>
                  <a:schemeClr val="tx1"/>
                </a:solidFill>
                <a:round/>
                <a:headEnd/>
                <a:tailEnd/>
              </a:ln>
            </p:spPr>
            <p:txBody>
              <a:bodyPr wrap="none" anchor="ctr"/>
              <a:lstStyle/>
              <a:p>
                <a:pPr algn="ctr"/>
                <a:r>
                  <a:rPr lang="en-US" sz="1600" b="0">
                    <a:latin typeface="Times New Roman" pitchFamily="18" charset="0"/>
                  </a:rPr>
                  <a:t>Refund</a:t>
                </a:r>
                <a:endParaRPr lang="en-US" b="0">
                  <a:latin typeface="Times New Roman" pitchFamily="18" charset="0"/>
                </a:endParaRPr>
              </a:p>
            </p:txBody>
          </p:sp>
          <p:sp>
            <p:nvSpPr>
              <p:cNvPr id="14363" name="Line 17"/>
              <p:cNvSpPr>
                <a:spLocks noChangeShapeType="1"/>
              </p:cNvSpPr>
              <p:nvPr/>
            </p:nvSpPr>
            <p:spPr bwMode="auto">
              <a:xfrm flipH="1">
                <a:off x="4166" y="2107"/>
                <a:ext cx="364" cy="2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64" name="Line 18"/>
              <p:cNvSpPr>
                <a:spLocks noChangeShapeType="1"/>
              </p:cNvSpPr>
              <p:nvPr/>
            </p:nvSpPr>
            <p:spPr bwMode="auto">
              <a:xfrm>
                <a:off x="4530" y="2107"/>
                <a:ext cx="363" cy="2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65" name="Rectangle 19"/>
              <p:cNvSpPr>
                <a:spLocks noChangeArrowheads="1"/>
              </p:cNvSpPr>
              <p:nvPr/>
            </p:nvSpPr>
            <p:spPr bwMode="auto">
              <a:xfrm>
                <a:off x="3984" y="2331"/>
                <a:ext cx="364" cy="298"/>
              </a:xfrm>
              <a:prstGeom prst="rect">
                <a:avLst/>
              </a:prstGeom>
              <a:solidFill>
                <a:srgbClr val="FFFFFF"/>
              </a:solidFill>
              <a:ln w="50800" cmpd="thickThin">
                <a:solidFill>
                  <a:schemeClr val="tx1"/>
                </a:solidFill>
                <a:miter lim="800000"/>
                <a:headEnd/>
                <a:tailEnd/>
              </a:ln>
            </p:spPr>
            <p:txBody>
              <a:bodyPr wrap="none" anchor="ctr"/>
              <a:lstStyle/>
              <a:p>
                <a:pPr algn="ctr"/>
                <a:r>
                  <a:rPr lang="en-US" b="0">
                    <a:latin typeface="Times New Roman" pitchFamily="18" charset="0"/>
                  </a:rPr>
                  <a:t>Don’t </a:t>
                </a:r>
              </a:p>
              <a:p>
                <a:pPr algn="ctr"/>
                <a:r>
                  <a:rPr lang="en-US" b="0">
                    <a:latin typeface="Times New Roman" pitchFamily="18" charset="0"/>
                  </a:rPr>
                  <a:t>Cheat</a:t>
                </a:r>
                <a:endParaRPr lang="en-US" sz="2400" b="0">
                  <a:latin typeface="Times New Roman" pitchFamily="18" charset="0"/>
                </a:endParaRPr>
              </a:p>
            </p:txBody>
          </p:sp>
          <p:sp>
            <p:nvSpPr>
              <p:cNvPr id="14366" name="Text Box 20"/>
              <p:cNvSpPr txBox="1">
                <a:spLocks noChangeArrowheads="1"/>
              </p:cNvSpPr>
              <p:nvPr/>
            </p:nvSpPr>
            <p:spPr bwMode="auto">
              <a:xfrm>
                <a:off x="4072" y="2062"/>
                <a:ext cx="31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r>
                  <a:rPr lang="en-US"/>
                  <a:t>Yes</a:t>
                </a:r>
                <a:endParaRPr lang="en-US" sz="2400" b="0">
                  <a:latin typeface="Times New Roman" pitchFamily="18" charset="0"/>
                </a:endParaRPr>
              </a:p>
            </p:txBody>
          </p:sp>
          <p:sp>
            <p:nvSpPr>
              <p:cNvPr id="14367" name="Text Box 21"/>
              <p:cNvSpPr txBox="1">
                <a:spLocks noChangeArrowheads="1"/>
              </p:cNvSpPr>
              <p:nvPr/>
            </p:nvSpPr>
            <p:spPr bwMode="auto">
              <a:xfrm>
                <a:off x="4765" y="2062"/>
                <a:ext cx="26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r>
                  <a:rPr lang="en-US"/>
                  <a:t>No</a:t>
                </a:r>
                <a:endParaRPr lang="en-US" sz="2400" b="0">
                  <a:latin typeface="Times New Roman" pitchFamily="18" charset="0"/>
                </a:endParaRPr>
              </a:p>
            </p:txBody>
          </p:sp>
          <p:sp>
            <p:nvSpPr>
              <p:cNvPr id="14368" name="Oval 22"/>
              <p:cNvSpPr>
                <a:spLocks noChangeArrowheads="1"/>
              </p:cNvSpPr>
              <p:nvPr/>
            </p:nvSpPr>
            <p:spPr bwMode="auto">
              <a:xfrm>
                <a:off x="4639" y="2331"/>
                <a:ext cx="545" cy="373"/>
              </a:xfrm>
              <a:prstGeom prst="ellipse">
                <a:avLst/>
              </a:prstGeom>
              <a:solidFill>
                <a:srgbClr val="FFFFFF"/>
              </a:solidFill>
              <a:ln w="9525">
                <a:solidFill>
                  <a:schemeClr val="tx1"/>
                </a:solidFill>
                <a:round/>
                <a:headEnd/>
                <a:tailEnd/>
              </a:ln>
            </p:spPr>
            <p:txBody>
              <a:bodyPr wrap="none" anchor="ctr"/>
              <a:lstStyle/>
              <a:p>
                <a:pPr algn="ctr"/>
                <a:r>
                  <a:rPr lang="en-US" sz="1600" b="0">
                    <a:latin typeface="Times New Roman" pitchFamily="18" charset="0"/>
                  </a:rPr>
                  <a:t>Marital</a:t>
                </a:r>
              </a:p>
              <a:p>
                <a:pPr algn="ctr"/>
                <a:r>
                  <a:rPr lang="en-US" sz="1600" b="0">
                    <a:latin typeface="Times New Roman" pitchFamily="18" charset="0"/>
                  </a:rPr>
                  <a:t>Status</a:t>
                </a:r>
                <a:endParaRPr lang="en-US" sz="1800" b="0">
                  <a:latin typeface="Times New Roman" pitchFamily="18" charset="0"/>
                </a:endParaRPr>
              </a:p>
            </p:txBody>
          </p:sp>
          <p:sp>
            <p:nvSpPr>
              <p:cNvPr id="14369" name="Line 23"/>
              <p:cNvSpPr>
                <a:spLocks noChangeShapeType="1"/>
              </p:cNvSpPr>
              <p:nvPr/>
            </p:nvSpPr>
            <p:spPr bwMode="auto">
              <a:xfrm flipH="1">
                <a:off x="4464" y="2704"/>
                <a:ext cx="465"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70" name="Line 24"/>
              <p:cNvSpPr>
                <a:spLocks noChangeShapeType="1"/>
              </p:cNvSpPr>
              <p:nvPr/>
            </p:nvSpPr>
            <p:spPr bwMode="auto">
              <a:xfrm>
                <a:off x="4929" y="2704"/>
                <a:ext cx="400" cy="26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71" name="Rectangle 25"/>
              <p:cNvSpPr>
                <a:spLocks noChangeArrowheads="1"/>
              </p:cNvSpPr>
              <p:nvPr/>
            </p:nvSpPr>
            <p:spPr bwMode="auto">
              <a:xfrm>
                <a:off x="5148" y="2965"/>
                <a:ext cx="363" cy="299"/>
              </a:xfrm>
              <a:prstGeom prst="rect">
                <a:avLst/>
              </a:prstGeom>
              <a:solidFill>
                <a:srgbClr val="FFFFFF"/>
              </a:solidFill>
              <a:ln w="50800" cmpd="thickThin">
                <a:solidFill>
                  <a:schemeClr val="tx1"/>
                </a:solidFill>
                <a:miter lim="800000"/>
                <a:headEnd/>
                <a:tailEnd/>
              </a:ln>
            </p:spPr>
            <p:txBody>
              <a:bodyPr wrap="none" anchor="ctr"/>
              <a:lstStyle/>
              <a:p>
                <a:pPr algn="ctr"/>
                <a:r>
                  <a:rPr lang="en-US" b="0">
                    <a:latin typeface="Times New Roman" pitchFamily="18" charset="0"/>
                  </a:rPr>
                  <a:t>Don’t </a:t>
                </a:r>
              </a:p>
              <a:p>
                <a:pPr algn="ctr"/>
                <a:r>
                  <a:rPr lang="en-US" b="0">
                    <a:latin typeface="Times New Roman" pitchFamily="18" charset="0"/>
                  </a:rPr>
                  <a:t>Cheat</a:t>
                </a:r>
                <a:endParaRPr lang="en-US" sz="2400" b="0">
                  <a:latin typeface="Times New Roman" pitchFamily="18" charset="0"/>
                </a:endParaRPr>
              </a:p>
            </p:txBody>
          </p:sp>
          <p:sp>
            <p:nvSpPr>
              <p:cNvPr id="14372" name="Rectangle 26"/>
              <p:cNvSpPr>
                <a:spLocks noChangeArrowheads="1"/>
              </p:cNvSpPr>
              <p:nvPr/>
            </p:nvSpPr>
            <p:spPr bwMode="auto">
              <a:xfrm>
                <a:off x="4704" y="3600"/>
                <a:ext cx="364" cy="262"/>
              </a:xfrm>
              <a:prstGeom prst="rect">
                <a:avLst/>
              </a:prstGeom>
              <a:solidFill>
                <a:srgbClr val="FFFFFF"/>
              </a:solidFill>
              <a:ln w="50800" cmpd="thickThin">
                <a:solidFill>
                  <a:schemeClr val="tx1"/>
                </a:solidFill>
                <a:miter lim="800000"/>
                <a:headEnd/>
                <a:tailEnd/>
              </a:ln>
            </p:spPr>
            <p:txBody>
              <a:bodyPr wrap="none" anchor="ctr"/>
              <a:lstStyle/>
              <a:p>
                <a:pPr algn="ctr"/>
                <a:r>
                  <a:rPr lang="en-US" sz="1600" b="0">
                    <a:latin typeface="Times New Roman" pitchFamily="18" charset="0"/>
                  </a:rPr>
                  <a:t>Cheat</a:t>
                </a:r>
                <a:endParaRPr lang="en-US" sz="2400" b="0">
                  <a:latin typeface="Times New Roman" pitchFamily="18" charset="0"/>
                </a:endParaRPr>
              </a:p>
            </p:txBody>
          </p:sp>
          <p:sp>
            <p:nvSpPr>
              <p:cNvPr id="14373" name="Text Box 27"/>
              <p:cNvSpPr txBox="1">
                <a:spLocks noChangeArrowheads="1"/>
              </p:cNvSpPr>
              <p:nvPr/>
            </p:nvSpPr>
            <p:spPr bwMode="auto">
              <a:xfrm>
                <a:off x="4062" y="2621"/>
                <a:ext cx="59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r>
                  <a:rPr lang="en-US"/>
                  <a:t>Single,</a:t>
                </a:r>
              </a:p>
              <a:p>
                <a:pPr algn="ctr"/>
                <a:r>
                  <a:rPr lang="en-US"/>
                  <a:t>Divorced</a:t>
                </a:r>
                <a:endParaRPr lang="en-US" sz="1800" b="0"/>
              </a:p>
            </p:txBody>
          </p:sp>
          <p:sp>
            <p:nvSpPr>
              <p:cNvPr id="14374" name="Text Box 28"/>
              <p:cNvSpPr txBox="1">
                <a:spLocks noChangeArrowheads="1"/>
              </p:cNvSpPr>
              <p:nvPr/>
            </p:nvSpPr>
            <p:spPr bwMode="auto">
              <a:xfrm>
                <a:off x="5127" y="2688"/>
                <a:ext cx="5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r>
                  <a:rPr lang="en-US"/>
                  <a:t>Married</a:t>
                </a:r>
                <a:endParaRPr lang="en-US" sz="1800" b="0"/>
              </a:p>
            </p:txBody>
          </p:sp>
          <p:sp>
            <p:nvSpPr>
              <p:cNvPr id="14375" name="Oval 29"/>
              <p:cNvSpPr>
                <a:spLocks noChangeArrowheads="1"/>
              </p:cNvSpPr>
              <p:nvPr/>
            </p:nvSpPr>
            <p:spPr bwMode="auto">
              <a:xfrm>
                <a:off x="4080" y="2976"/>
                <a:ext cx="768" cy="384"/>
              </a:xfrm>
              <a:prstGeom prst="ellipse">
                <a:avLst/>
              </a:prstGeom>
              <a:solidFill>
                <a:srgbClr val="FFFFFF"/>
              </a:solidFill>
              <a:ln w="25400">
                <a:solidFill>
                  <a:srgbClr val="3366FF"/>
                </a:solidFill>
                <a:round/>
                <a:headEnd/>
                <a:tailEnd/>
              </a:ln>
            </p:spPr>
            <p:txBody>
              <a:bodyPr wrap="none" anchor="ctr"/>
              <a:lstStyle/>
              <a:p>
                <a:pPr algn="ctr"/>
                <a:r>
                  <a:rPr lang="en-US" sz="1600" b="0">
                    <a:solidFill>
                      <a:srgbClr val="0033CC"/>
                    </a:solidFill>
                    <a:latin typeface="Times New Roman" pitchFamily="18" charset="0"/>
                  </a:rPr>
                  <a:t>Taxable</a:t>
                </a:r>
              </a:p>
              <a:p>
                <a:pPr algn="ctr"/>
                <a:r>
                  <a:rPr lang="en-US" sz="1600" b="0">
                    <a:solidFill>
                      <a:srgbClr val="0033CC"/>
                    </a:solidFill>
                    <a:latin typeface="Times New Roman" pitchFamily="18" charset="0"/>
                  </a:rPr>
                  <a:t>Income</a:t>
                </a:r>
                <a:endParaRPr lang="en-US" sz="2400" b="0">
                  <a:latin typeface="Times New Roman" pitchFamily="18" charset="0"/>
                </a:endParaRPr>
              </a:p>
            </p:txBody>
          </p:sp>
          <p:sp>
            <p:nvSpPr>
              <p:cNvPr id="14376" name="Rectangle 30"/>
              <p:cNvSpPr>
                <a:spLocks noChangeArrowheads="1"/>
              </p:cNvSpPr>
              <p:nvPr/>
            </p:nvSpPr>
            <p:spPr bwMode="auto">
              <a:xfrm>
                <a:off x="3840" y="3600"/>
                <a:ext cx="363" cy="299"/>
              </a:xfrm>
              <a:prstGeom prst="rect">
                <a:avLst/>
              </a:prstGeom>
              <a:solidFill>
                <a:srgbClr val="FFFFFF"/>
              </a:solidFill>
              <a:ln w="50800" cmpd="thickThin">
                <a:solidFill>
                  <a:schemeClr val="tx1"/>
                </a:solidFill>
                <a:miter lim="800000"/>
                <a:headEnd/>
                <a:tailEnd/>
              </a:ln>
            </p:spPr>
            <p:txBody>
              <a:bodyPr wrap="none" anchor="ctr"/>
              <a:lstStyle/>
              <a:p>
                <a:pPr algn="ctr"/>
                <a:r>
                  <a:rPr lang="en-US" b="0">
                    <a:latin typeface="Times New Roman" pitchFamily="18" charset="0"/>
                  </a:rPr>
                  <a:t>Don’t </a:t>
                </a:r>
              </a:p>
              <a:p>
                <a:pPr algn="ctr"/>
                <a:r>
                  <a:rPr lang="en-US" b="0">
                    <a:latin typeface="Times New Roman" pitchFamily="18" charset="0"/>
                  </a:rPr>
                  <a:t>Cheat</a:t>
                </a:r>
                <a:endParaRPr lang="en-US" sz="2400" b="0">
                  <a:latin typeface="Times New Roman" pitchFamily="18" charset="0"/>
                </a:endParaRPr>
              </a:p>
            </p:txBody>
          </p:sp>
          <p:sp>
            <p:nvSpPr>
              <p:cNvPr id="14377" name="Line 31"/>
              <p:cNvSpPr>
                <a:spLocks noChangeShapeType="1"/>
              </p:cNvSpPr>
              <p:nvPr/>
            </p:nvSpPr>
            <p:spPr bwMode="auto">
              <a:xfrm flipH="1">
                <a:off x="4032" y="3360"/>
                <a:ext cx="432" cy="240"/>
              </a:xfrm>
              <a:prstGeom prst="line">
                <a:avLst/>
              </a:prstGeom>
              <a:noFill/>
              <a:ln w="25400">
                <a:solidFill>
                  <a:srgbClr val="3366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78" name="Line 32"/>
              <p:cNvSpPr>
                <a:spLocks noChangeShapeType="1"/>
              </p:cNvSpPr>
              <p:nvPr/>
            </p:nvSpPr>
            <p:spPr bwMode="auto">
              <a:xfrm>
                <a:off x="4464" y="3360"/>
                <a:ext cx="432" cy="240"/>
              </a:xfrm>
              <a:prstGeom prst="line">
                <a:avLst/>
              </a:prstGeom>
              <a:noFill/>
              <a:ln w="25400">
                <a:solidFill>
                  <a:srgbClr val="3366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79" name="Text Box 33"/>
              <p:cNvSpPr txBox="1">
                <a:spLocks noChangeArrowheads="1"/>
              </p:cNvSpPr>
              <p:nvPr/>
            </p:nvSpPr>
            <p:spPr bwMode="auto">
              <a:xfrm>
                <a:off x="3840" y="3360"/>
                <a:ext cx="4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r>
                  <a:rPr lang="en-US">
                    <a:solidFill>
                      <a:srgbClr val="0066FF"/>
                    </a:solidFill>
                  </a:rPr>
                  <a:t>&lt; 80K</a:t>
                </a:r>
                <a:endParaRPr lang="en-US" sz="1800" b="0"/>
              </a:p>
            </p:txBody>
          </p:sp>
          <p:sp>
            <p:nvSpPr>
              <p:cNvPr id="14380" name="Text Box 34"/>
              <p:cNvSpPr txBox="1">
                <a:spLocks noChangeArrowheads="1"/>
              </p:cNvSpPr>
              <p:nvPr/>
            </p:nvSpPr>
            <p:spPr bwMode="auto">
              <a:xfrm>
                <a:off x="4704" y="3360"/>
                <a:ext cx="48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r>
                  <a:rPr lang="en-US">
                    <a:solidFill>
                      <a:srgbClr val="0066FF"/>
                    </a:solidFill>
                  </a:rPr>
                  <a:t>&gt;= 80K</a:t>
                </a:r>
                <a:endParaRPr lang="en-US" sz="1800" b="0">
                  <a:solidFill>
                    <a:srgbClr val="0066FF"/>
                  </a:solidFill>
                </a:endParaRPr>
              </a:p>
            </p:txBody>
          </p:sp>
        </p:grpSp>
        <p:sp>
          <p:nvSpPr>
            <p:cNvPr id="14361" name="Line 35"/>
            <p:cNvSpPr>
              <a:spLocks noChangeShapeType="1"/>
            </p:cNvSpPr>
            <p:nvPr/>
          </p:nvSpPr>
          <p:spPr bwMode="auto">
            <a:xfrm rot="-2664477">
              <a:off x="1536" y="2400"/>
              <a:ext cx="192" cy="192"/>
            </a:xfrm>
            <a:prstGeom prst="line">
              <a:avLst/>
            </a:prstGeom>
            <a:noFill/>
            <a:ln w="76200" cmpd="tri">
              <a:solidFill>
                <a:srgbClr val="CC3300"/>
              </a:solidFill>
              <a:round/>
              <a:headEnd/>
              <a:tailEnd type="arrow" w="med"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36"/>
          <p:cNvGrpSpPr>
            <a:grpSpLocks/>
          </p:cNvGrpSpPr>
          <p:nvPr/>
        </p:nvGrpSpPr>
        <p:grpSpPr bwMode="auto">
          <a:xfrm>
            <a:off x="76200" y="2789238"/>
            <a:ext cx="2654300" cy="2620962"/>
            <a:chOff x="48" y="1757"/>
            <a:chExt cx="1672" cy="1651"/>
          </a:xfrm>
        </p:grpSpPr>
        <p:grpSp>
          <p:nvGrpSpPr>
            <p:cNvPr id="14344" name="Group 37"/>
            <p:cNvGrpSpPr>
              <a:grpSpLocks/>
            </p:cNvGrpSpPr>
            <p:nvPr/>
          </p:nvGrpSpPr>
          <p:grpSpPr bwMode="auto">
            <a:xfrm>
              <a:off x="48" y="1968"/>
              <a:ext cx="1672" cy="1440"/>
              <a:chOff x="2016" y="1824"/>
              <a:chExt cx="1672" cy="1440"/>
            </a:xfrm>
          </p:grpSpPr>
          <p:grpSp>
            <p:nvGrpSpPr>
              <p:cNvPr id="14346" name="Group 38"/>
              <p:cNvGrpSpPr>
                <a:grpSpLocks/>
              </p:cNvGrpSpPr>
              <p:nvPr/>
            </p:nvGrpSpPr>
            <p:grpSpPr bwMode="auto">
              <a:xfrm>
                <a:off x="2016" y="1824"/>
                <a:ext cx="1527" cy="1440"/>
                <a:chOff x="2016" y="1968"/>
                <a:chExt cx="1527" cy="1440"/>
              </a:xfrm>
            </p:grpSpPr>
            <p:sp>
              <p:nvSpPr>
                <p:cNvPr id="14348" name="Oval 39"/>
                <p:cNvSpPr>
                  <a:spLocks noChangeArrowheads="1"/>
                </p:cNvSpPr>
                <p:nvPr/>
              </p:nvSpPr>
              <p:spPr bwMode="auto">
                <a:xfrm>
                  <a:off x="2343" y="1968"/>
                  <a:ext cx="437" cy="283"/>
                </a:xfrm>
                <a:prstGeom prst="ellipse">
                  <a:avLst/>
                </a:prstGeom>
                <a:solidFill>
                  <a:srgbClr val="FFFFFF"/>
                </a:solidFill>
                <a:ln w="9525">
                  <a:solidFill>
                    <a:schemeClr val="tx1"/>
                  </a:solidFill>
                  <a:round/>
                  <a:headEnd/>
                  <a:tailEnd/>
                </a:ln>
              </p:spPr>
              <p:txBody>
                <a:bodyPr wrap="none" anchor="ctr"/>
                <a:lstStyle/>
                <a:p>
                  <a:pPr algn="ctr"/>
                  <a:r>
                    <a:rPr lang="en-US" sz="1600" b="0">
                      <a:latin typeface="Times New Roman" pitchFamily="18" charset="0"/>
                    </a:rPr>
                    <a:t>Refund</a:t>
                  </a:r>
                  <a:endParaRPr lang="en-US" b="0">
                    <a:latin typeface="Times New Roman" pitchFamily="18" charset="0"/>
                  </a:endParaRPr>
                </a:p>
              </p:txBody>
            </p:sp>
            <p:sp>
              <p:nvSpPr>
                <p:cNvPr id="14349" name="Line 40"/>
                <p:cNvSpPr>
                  <a:spLocks noChangeShapeType="1"/>
                </p:cNvSpPr>
                <p:nvPr/>
              </p:nvSpPr>
              <p:spPr bwMode="auto">
                <a:xfrm flipH="1">
                  <a:off x="2198" y="2251"/>
                  <a:ext cx="364" cy="2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0" name="Line 41"/>
                <p:cNvSpPr>
                  <a:spLocks noChangeShapeType="1"/>
                </p:cNvSpPr>
                <p:nvPr/>
              </p:nvSpPr>
              <p:spPr bwMode="auto">
                <a:xfrm>
                  <a:off x="2562" y="2251"/>
                  <a:ext cx="363" cy="2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1" name="Rectangle 42"/>
                <p:cNvSpPr>
                  <a:spLocks noChangeArrowheads="1"/>
                </p:cNvSpPr>
                <p:nvPr/>
              </p:nvSpPr>
              <p:spPr bwMode="auto">
                <a:xfrm>
                  <a:off x="2016" y="2475"/>
                  <a:ext cx="364" cy="298"/>
                </a:xfrm>
                <a:prstGeom prst="rect">
                  <a:avLst/>
                </a:prstGeom>
                <a:solidFill>
                  <a:srgbClr val="FFFFFF"/>
                </a:solidFill>
                <a:ln w="50800" cmpd="thickThin">
                  <a:solidFill>
                    <a:schemeClr val="tx1"/>
                  </a:solidFill>
                  <a:miter lim="800000"/>
                  <a:headEnd/>
                  <a:tailEnd/>
                </a:ln>
              </p:spPr>
              <p:txBody>
                <a:bodyPr wrap="none" anchor="ctr"/>
                <a:lstStyle/>
                <a:p>
                  <a:pPr algn="ctr"/>
                  <a:r>
                    <a:rPr lang="en-US" b="0">
                      <a:latin typeface="Times New Roman" pitchFamily="18" charset="0"/>
                    </a:rPr>
                    <a:t>Don’t </a:t>
                  </a:r>
                </a:p>
                <a:p>
                  <a:pPr algn="ctr"/>
                  <a:r>
                    <a:rPr lang="en-US" b="0">
                      <a:latin typeface="Times New Roman" pitchFamily="18" charset="0"/>
                    </a:rPr>
                    <a:t>Cheat</a:t>
                  </a:r>
                  <a:endParaRPr lang="en-US" sz="2400" b="0">
                    <a:latin typeface="Times New Roman" pitchFamily="18" charset="0"/>
                  </a:endParaRPr>
                </a:p>
              </p:txBody>
            </p:sp>
            <p:sp>
              <p:nvSpPr>
                <p:cNvPr id="14352" name="Text Box 43"/>
                <p:cNvSpPr txBox="1">
                  <a:spLocks noChangeArrowheads="1"/>
                </p:cNvSpPr>
                <p:nvPr/>
              </p:nvSpPr>
              <p:spPr bwMode="auto">
                <a:xfrm>
                  <a:off x="2104" y="2206"/>
                  <a:ext cx="31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r>
                    <a:rPr lang="en-US"/>
                    <a:t>Yes</a:t>
                  </a:r>
                  <a:endParaRPr lang="en-US" sz="2400" b="0">
                    <a:latin typeface="Times New Roman" pitchFamily="18" charset="0"/>
                  </a:endParaRPr>
                </a:p>
              </p:txBody>
            </p:sp>
            <p:sp>
              <p:nvSpPr>
                <p:cNvPr id="14353" name="Text Box 44"/>
                <p:cNvSpPr txBox="1">
                  <a:spLocks noChangeArrowheads="1"/>
                </p:cNvSpPr>
                <p:nvPr/>
              </p:nvSpPr>
              <p:spPr bwMode="auto">
                <a:xfrm>
                  <a:off x="2797" y="2206"/>
                  <a:ext cx="26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r>
                    <a:rPr lang="en-US"/>
                    <a:t>No</a:t>
                  </a:r>
                  <a:endParaRPr lang="en-US" sz="2400" b="0">
                    <a:latin typeface="Times New Roman" pitchFamily="18" charset="0"/>
                  </a:endParaRPr>
                </a:p>
              </p:txBody>
            </p:sp>
            <p:sp>
              <p:nvSpPr>
                <p:cNvPr id="14354" name="Oval 45"/>
                <p:cNvSpPr>
                  <a:spLocks noChangeArrowheads="1"/>
                </p:cNvSpPr>
                <p:nvPr/>
              </p:nvSpPr>
              <p:spPr bwMode="auto">
                <a:xfrm>
                  <a:off x="2671" y="2475"/>
                  <a:ext cx="545" cy="373"/>
                </a:xfrm>
                <a:prstGeom prst="ellipse">
                  <a:avLst/>
                </a:prstGeom>
                <a:solidFill>
                  <a:srgbClr val="FFFFFF"/>
                </a:solidFill>
                <a:ln w="25400">
                  <a:solidFill>
                    <a:srgbClr val="3366FF"/>
                  </a:solidFill>
                  <a:round/>
                  <a:headEnd/>
                  <a:tailEnd/>
                </a:ln>
              </p:spPr>
              <p:txBody>
                <a:bodyPr wrap="none" anchor="ctr"/>
                <a:lstStyle/>
                <a:p>
                  <a:pPr algn="ctr"/>
                  <a:r>
                    <a:rPr lang="en-US" sz="1600" b="0">
                      <a:solidFill>
                        <a:srgbClr val="0033CC"/>
                      </a:solidFill>
                      <a:latin typeface="Times New Roman" pitchFamily="18" charset="0"/>
                    </a:rPr>
                    <a:t>Marital</a:t>
                  </a:r>
                </a:p>
                <a:p>
                  <a:pPr algn="ctr"/>
                  <a:r>
                    <a:rPr lang="en-US" sz="1600" b="0">
                      <a:solidFill>
                        <a:srgbClr val="0033CC"/>
                      </a:solidFill>
                      <a:latin typeface="Times New Roman" pitchFamily="18" charset="0"/>
                    </a:rPr>
                    <a:t>Status</a:t>
                  </a:r>
                  <a:endParaRPr lang="en-US" sz="1800" b="0">
                    <a:latin typeface="Times New Roman" pitchFamily="18" charset="0"/>
                  </a:endParaRPr>
                </a:p>
              </p:txBody>
            </p:sp>
            <p:sp>
              <p:nvSpPr>
                <p:cNvPr id="14355" name="Line 46"/>
                <p:cNvSpPr>
                  <a:spLocks noChangeShapeType="1"/>
                </p:cNvSpPr>
                <p:nvPr/>
              </p:nvSpPr>
              <p:spPr bwMode="auto">
                <a:xfrm flipH="1">
                  <a:off x="2525" y="2848"/>
                  <a:ext cx="436" cy="261"/>
                </a:xfrm>
                <a:prstGeom prst="line">
                  <a:avLst/>
                </a:prstGeom>
                <a:noFill/>
                <a:ln w="25400">
                  <a:solidFill>
                    <a:srgbClr val="3366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6" name="Line 47"/>
                <p:cNvSpPr>
                  <a:spLocks noChangeShapeType="1"/>
                </p:cNvSpPr>
                <p:nvPr/>
              </p:nvSpPr>
              <p:spPr bwMode="auto">
                <a:xfrm>
                  <a:off x="2961" y="2848"/>
                  <a:ext cx="400" cy="261"/>
                </a:xfrm>
                <a:prstGeom prst="line">
                  <a:avLst/>
                </a:prstGeom>
                <a:noFill/>
                <a:ln w="25400">
                  <a:solidFill>
                    <a:srgbClr val="3366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7" name="Rectangle 48"/>
                <p:cNvSpPr>
                  <a:spLocks noChangeArrowheads="1"/>
                </p:cNvSpPr>
                <p:nvPr/>
              </p:nvSpPr>
              <p:spPr bwMode="auto">
                <a:xfrm>
                  <a:off x="3180" y="3109"/>
                  <a:ext cx="363" cy="299"/>
                </a:xfrm>
                <a:prstGeom prst="rect">
                  <a:avLst/>
                </a:prstGeom>
                <a:solidFill>
                  <a:srgbClr val="FFFFFF"/>
                </a:solidFill>
                <a:ln w="50800" cmpd="thickThin">
                  <a:solidFill>
                    <a:schemeClr val="tx1"/>
                  </a:solidFill>
                  <a:miter lim="800000"/>
                  <a:headEnd/>
                  <a:tailEnd/>
                </a:ln>
              </p:spPr>
              <p:txBody>
                <a:bodyPr wrap="none" anchor="ctr"/>
                <a:lstStyle/>
                <a:p>
                  <a:pPr algn="ctr"/>
                  <a:r>
                    <a:rPr lang="en-US" b="0">
                      <a:latin typeface="Times New Roman" pitchFamily="18" charset="0"/>
                    </a:rPr>
                    <a:t>Don’t </a:t>
                  </a:r>
                </a:p>
                <a:p>
                  <a:pPr algn="ctr"/>
                  <a:r>
                    <a:rPr lang="en-US" b="0">
                      <a:latin typeface="Times New Roman" pitchFamily="18" charset="0"/>
                    </a:rPr>
                    <a:t>Cheat</a:t>
                  </a:r>
                  <a:endParaRPr lang="en-US" sz="2400" b="0">
                    <a:latin typeface="Times New Roman" pitchFamily="18" charset="0"/>
                  </a:endParaRPr>
                </a:p>
              </p:txBody>
            </p:sp>
            <p:sp>
              <p:nvSpPr>
                <p:cNvPr id="14358" name="Rectangle 49"/>
                <p:cNvSpPr>
                  <a:spLocks noChangeArrowheads="1"/>
                </p:cNvSpPr>
                <p:nvPr/>
              </p:nvSpPr>
              <p:spPr bwMode="auto">
                <a:xfrm>
                  <a:off x="2343" y="3109"/>
                  <a:ext cx="364" cy="262"/>
                </a:xfrm>
                <a:prstGeom prst="rect">
                  <a:avLst/>
                </a:prstGeom>
                <a:solidFill>
                  <a:srgbClr val="FFFFFF"/>
                </a:solidFill>
                <a:ln w="25400">
                  <a:solidFill>
                    <a:srgbClr val="3366FF"/>
                  </a:solidFill>
                  <a:miter lim="800000"/>
                  <a:headEnd/>
                  <a:tailEnd/>
                </a:ln>
              </p:spPr>
              <p:txBody>
                <a:bodyPr wrap="none" anchor="ctr"/>
                <a:lstStyle/>
                <a:p>
                  <a:pPr algn="ctr"/>
                  <a:r>
                    <a:rPr lang="en-US" sz="1600" b="0">
                      <a:latin typeface="Times New Roman" pitchFamily="18" charset="0"/>
                    </a:rPr>
                    <a:t>Cheat</a:t>
                  </a:r>
                  <a:endParaRPr lang="en-US" sz="2400" b="0">
                    <a:latin typeface="Times New Roman" pitchFamily="18" charset="0"/>
                  </a:endParaRPr>
                </a:p>
              </p:txBody>
            </p:sp>
            <p:sp>
              <p:nvSpPr>
                <p:cNvPr id="14359" name="Text Box 50"/>
                <p:cNvSpPr txBox="1">
                  <a:spLocks noChangeArrowheads="1"/>
                </p:cNvSpPr>
                <p:nvPr/>
              </p:nvSpPr>
              <p:spPr bwMode="auto">
                <a:xfrm>
                  <a:off x="2094" y="2765"/>
                  <a:ext cx="59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r>
                    <a:rPr lang="en-US">
                      <a:solidFill>
                        <a:srgbClr val="0066FF"/>
                      </a:solidFill>
                    </a:rPr>
                    <a:t>Single,</a:t>
                  </a:r>
                </a:p>
                <a:p>
                  <a:pPr algn="ctr"/>
                  <a:r>
                    <a:rPr lang="en-US">
                      <a:solidFill>
                        <a:srgbClr val="0066FF"/>
                      </a:solidFill>
                    </a:rPr>
                    <a:t>Divorced</a:t>
                  </a:r>
                  <a:endParaRPr lang="en-US" sz="1800" b="0"/>
                </a:p>
              </p:txBody>
            </p:sp>
          </p:grpSp>
          <p:sp>
            <p:nvSpPr>
              <p:cNvPr id="14347" name="Text Box 51"/>
              <p:cNvSpPr txBox="1">
                <a:spLocks noChangeArrowheads="1"/>
              </p:cNvSpPr>
              <p:nvPr/>
            </p:nvSpPr>
            <p:spPr bwMode="auto">
              <a:xfrm>
                <a:off x="3168" y="2688"/>
                <a:ext cx="5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r>
                  <a:rPr lang="en-US">
                    <a:solidFill>
                      <a:srgbClr val="0066FF"/>
                    </a:solidFill>
                  </a:rPr>
                  <a:t>Married</a:t>
                </a:r>
                <a:endParaRPr lang="en-US" sz="1800" b="0">
                  <a:solidFill>
                    <a:srgbClr val="0066FF"/>
                  </a:solidFill>
                </a:endParaRPr>
              </a:p>
            </p:txBody>
          </p:sp>
        </p:grpSp>
        <p:sp>
          <p:nvSpPr>
            <p:cNvPr id="14345" name="Line 52"/>
            <p:cNvSpPr>
              <a:spLocks noChangeShapeType="1"/>
            </p:cNvSpPr>
            <p:nvPr/>
          </p:nvSpPr>
          <p:spPr bwMode="auto">
            <a:xfrm rot="-2664477" flipH="1" flipV="1">
              <a:off x="727" y="1757"/>
              <a:ext cx="402" cy="26"/>
            </a:xfrm>
            <a:prstGeom prst="line">
              <a:avLst/>
            </a:prstGeom>
            <a:noFill/>
            <a:ln w="76200" cmpd="tri">
              <a:solidFill>
                <a:srgbClr val="CC3300"/>
              </a:solidFill>
              <a:round/>
              <a:headEnd/>
              <a:tailEnd type="arrow" w="med" len="sm"/>
            </a:ln>
            <a:extLst>
              <a:ext uri="{909E8E84-426E-40DD-AFC4-6F175D3DCCD1}">
                <a14:hiddenFill xmlns:a14="http://schemas.microsoft.com/office/drawing/2010/main">
                  <a:noFill/>
                </a14:hiddenFill>
              </a:ext>
            </a:extLst>
          </p:spPr>
          <p:txBody>
            <a:bodyPr wrap="none" anchor="ctr"/>
            <a:lstStyle/>
            <a:p>
              <a:endParaRPr lang="en-US"/>
            </a:p>
          </p:txBody>
        </p:sp>
      </p:grpSp>
      <p:graphicFrame>
        <p:nvGraphicFramePr>
          <p:cNvPr id="14338" name="Object 53"/>
          <p:cNvGraphicFramePr>
            <a:graphicFrameLocks noChangeAspect="1"/>
          </p:cNvGraphicFramePr>
          <p:nvPr/>
        </p:nvGraphicFramePr>
        <p:xfrm>
          <a:off x="5562600" y="228600"/>
          <a:ext cx="3413125" cy="3687763"/>
        </p:xfrm>
        <a:graphic>
          <a:graphicData uri="http://schemas.openxmlformats.org/presentationml/2006/ole">
            <mc:AlternateContent xmlns:mc="http://schemas.openxmlformats.org/markup-compatibility/2006">
              <mc:Choice xmlns:v="urn:schemas-microsoft-com:vml" Requires="v">
                <p:oleObj spid="_x0000_s7190" name="Document" r:id="rId3" imgW="5405040" imgH="5781600" progId="Word.Document.8">
                  <p:embed/>
                </p:oleObj>
              </mc:Choice>
              <mc:Fallback>
                <p:oleObj name="Document" r:id="rId3" imgW="5405040" imgH="5781600" progId="Word.Document.8">
                  <p:embed/>
                  <p:pic>
                    <p:nvPicPr>
                      <p:cNvPr id="0" name="Object 53"/>
                      <p:cNvPicPr>
                        <a:picLocks noChangeAspect="1" noChangeArrowheads="1"/>
                      </p:cNvPicPr>
                      <p:nvPr/>
                    </p:nvPicPr>
                    <p:blipFill>
                      <a:blip r:embed="rId4">
                        <a:extLst>
                          <a:ext uri="{28A0092B-C50C-407E-A947-70E740481C1C}">
                            <a14:useLocalDpi xmlns:a14="http://schemas.microsoft.com/office/drawing/2010/main" val="0"/>
                          </a:ext>
                        </a:extLst>
                      </a:blip>
                      <a:srcRect r="4274"/>
                      <a:stretch>
                        <a:fillRect/>
                      </a:stretch>
                    </p:blipFill>
                    <p:spPr bwMode="auto">
                      <a:xfrm>
                        <a:off x="5562600" y="228600"/>
                        <a:ext cx="3413125" cy="368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00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0099"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228600" y="152400"/>
            <a:ext cx="8686800" cy="533400"/>
          </a:xfrm>
        </p:spPr>
        <p:txBody>
          <a:bodyPr/>
          <a:lstStyle/>
          <a:p>
            <a:r>
              <a:rPr lang="en-US" sz="2800" dirty="0"/>
              <a:t>News September 16</a:t>
            </a:r>
          </a:p>
        </p:txBody>
      </p:sp>
      <p:sp>
        <p:nvSpPr>
          <p:cNvPr id="25604" name="Rectangle 3"/>
          <p:cNvSpPr>
            <a:spLocks noGrp="1" noChangeArrowheads="1"/>
          </p:cNvSpPr>
          <p:nvPr>
            <p:ph type="body" idx="1"/>
          </p:nvPr>
        </p:nvSpPr>
        <p:spPr>
          <a:xfrm>
            <a:off x="381000" y="1219200"/>
            <a:ext cx="8763000" cy="1524000"/>
          </a:xfrm>
          <a:noFill/>
        </p:spPr>
        <p:txBody>
          <a:bodyPr/>
          <a:lstStyle/>
          <a:p>
            <a:pPr marL="342900" indent="-342900">
              <a:lnSpc>
                <a:spcPct val="90000"/>
              </a:lnSpc>
            </a:pPr>
            <a:r>
              <a:rPr lang="en-US" sz="2400" dirty="0"/>
              <a:t>Lectures on Sept. 21 and 23 will be, unless you hear otherwise, F2F!</a:t>
            </a:r>
          </a:p>
          <a:p>
            <a:pPr marL="342900" indent="-342900">
              <a:lnSpc>
                <a:spcPct val="90000"/>
              </a:lnSpc>
            </a:pPr>
            <a:r>
              <a:rPr lang="en-US" sz="2400" dirty="0"/>
              <a:t>A first draft of the group project posted; it will be discussed in the lecture on Sept. 23! You will get an e-mail from Sadat about how we will set up the groups on Monday. </a:t>
            </a:r>
          </a:p>
          <a:p>
            <a:pPr marL="342900" indent="-342900">
              <a:lnSpc>
                <a:spcPct val="90000"/>
              </a:lnSpc>
            </a:pPr>
            <a:r>
              <a:rPr lang="en-US" sz="2400" dirty="0"/>
              <a:t>Read the News Section of the Course Webpage regularly!</a:t>
            </a:r>
          </a:p>
          <a:p>
            <a:pPr marL="342900" indent="-342900">
              <a:lnSpc>
                <a:spcPct val="90000"/>
              </a:lnSpc>
            </a:pPr>
            <a:r>
              <a:rPr lang="en-US" sz="2400" dirty="0"/>
              <a:t>Today:</a:t>
            </a:r>
          </a:p>
          <a:p>
            <a:pPr marL="965200" lvl="1" indent="-457200">
              <a:lnSpc>
                <a:spcPct val="90000"/>
              </a:lnSpc>
              <a:buFont typeface="+mj-lt"/>
              <a:buAutoNum type="alphaLcPeriod"/>
            </a:pPr>
            <a:r>
              <a:rPr lang="en-US" sz="2400" dirty="0"/>
              <a:t>R-Refresher Lab (</a:t>
            </a:r>
            <a:r>
              <a:rPr lang="en-US" sz="2400" dirty="0">
                <a:sym typeface="Symbol" panose="05050102010706020507" pitchFamily="18" charset="2"/>
              </a:rPr>
              <a:t></a:t>
            </a:r>
            <a:r>
              <a:rPr lang="en-US" sz="2400">
                <a:sym typeface="Symbol" panose="05050102010706020507" pitchFamily="18" charset="2"/>
              </a:rPr>
              <a:t>35 minutes) </a:t>
            </a:r>
            <a:endParaRPr lang="en-US" sz="2400" dirty="0"/>
          </a:p>
          <a:p>
            <a:pPr marL="965200" lvl="1" indent="-457200">
              <a:lnSpc>
                <a:spcPct val="90000"/>
              </a:lnSpc>
              <a:buFont typeface="+mj-lt"/>
              <a:buAutoNum type="alphaLcPeriod"/>
            </a:pPr>
            <a:r>
              <a:rPr lang="en-US" sz="2400" dirty="0"/>
              <a:t>Group Homework Credit Presentation Group A</a:t>
            </a:r>
          </a:p>
          <a:p>
            <a:pPr marL="965200" lvl="1" indent="-457200">
              <a:lnSpc>
                <a:spcPct val="90000"/>
              </a:lnSpc>
              <a:buFont typeface="+mj-lt"/>
              <a:buAutoNum type="alphaLcPeriod"/>
            </a:pPr>
            <a:r>
              <a:rPr lang="en-US" sz="2400" dirty="0"/>
              <a:t>Group Homework Credit Presentation Group A</a:t>
            </a:r>
          </a:p>
          <a:p>
            <a:pPr marL="965200" lvl="1" indent="-457200">
              <a:lnSpc>
                <a:spcPct val="90000"/>
              </a:lnSpc>
              <a:buFont typeface="+mj-lt"/>
              <a:buAutoNum type="alphaLcPeriod"/>
            </a:pPr>
            <a:r>
              <a:rPr lang="en-US" sz="2400" dirty="0"/>
              <a:t>Demo of some useful R code for Task1</a:t>
            </a:r>
          </a:p>
          <a:p>
            <a:pPr marL="965200" lvl="1" indent="-457200">
              <a:lnSpc>
                <a:spcPct val="90000"/>
              </a:lnSpc>
              <a:buFont typeface="+mj-lt"/>
              <a:buAutoNum type="alphaLcPeriod"/>
            </a:pPr>
            <a:r>
              <a:rPr lang="en-US" sz="2400" dirty="0"/>
              <a:t>Finish Discussion Decision Tree Induction Algorithm</a:t>
            </a:r>
          </a:p>
          <a:p>
            <a:pPr marL="965200" lvl="1" indent="-457200">
              <a:lnSpc>
                <a:spcPct val="90000"/>
              </a:lnSpc>
              <a:buFont typeface="+mj-lt"/>
              <a:buAutoNum type="alphaLcPeriod"/>
            </a:pPr>
            <a:r>
              <a:rPr lang="en-US" sz="2400" dirty="0"/>
              <a:t>Overfitting (likely next week) </a:t>
            </a:r>
          </a:p>
          <a:p>
            <a:pPr marL="965200" lvl="1" indent="-457200">
              <a:lnSpc>
                <a:spcPct val="90000"/>
              </a:lnSpc>
              <a:buFont typeface="+mj-lt"/>
              <a:buAutoNum type="alphaLcPeriod"/>
            </a:pPr>
            <a:endParaRPr lang="en-US" sz="2000" dirty="0"/>
          </a:p>
        </p:txBody>
      </p:sp>
    </p:spTree>
    <p:extLst>
      <p:ext uri="{BB962C8B-B14F-4D97-AF65-F5344CB8AC3E}">
        <p14:creationId xmlns:p14="http://schemas.microsoft.com/office/powerpoint/2010/main" val="831322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
          <p:cNvSpPr>
            <a:spLocks noGrp="1" noChangeArrowheads="1"/>
          </p:cNvSpPr>
          <p:nvPr>
            <p:ph type="title"/>
          </p:nvPr>
        </p:nvSpPr>
        <p:spPr/>
        <p:txBody>
          <a:bodyPr/>
          <a:lstStyle/>
          <a:p>
            <a:r>
              <a:rPr lang="en-US"/>
              <a:t>Tree Induction</a:t>
            </a:r>
          </a:p>
        </p:txBody>
      </p:sp>
      <p:sp>
        <p:nvSpPr>
          <p:cNvPr id="58371" name="Rectangle 7"/>
          <p:cNvSpPr>
            <a:spLocks noGrp="1" noChangeArrowheads="1"/>
          </p:cNvSpPr>
          <p:nvPr>
            <p:ph type="body" idx="1"/>
          </p:nvPr>
        </p:nvSpPr>
        <p:spPr/>
        <p:txBody>
          <a:bodyPr/>
          <a:lstStyle/>
          <a:p>
            <a:pPr marL="533400" indent="-533400"/>
            <a:r>
              <a:rPr lang="en-US" dirty="0"/>
              <a:t>Greedy strategy</a:t>
            </a:r>
          </a:p>
          <a:p>
            <a:pPr marL="990600" lvl="1" indent="-533400"/>
            <a:r>
              <a:rPr lang="en-US" dirty="0"/>
              <a:t>Split the records based on an attribute test that optimizes certain criterion.</a:t>
            </a:r>
          </a:p>
          <a:p>
            <a:pPr marL="533400" indent="-533400">
              <a:buFontTx/>
              <a:buNone/>
            </a:pPr>
            <a:r>
              <a:rPr lang="en-US" dirty="0"/>
              <a:t>Remark: Finding optimal decision trees is NP-hard.</a:t>
            </a:r>
          </a:p>
          <a:p>
            <a:pPr marL="533400" indent="-533400">
              <a:buFontTx/>
              <a:buNone/>
            </a:pPr>
            <a:r>
              <a:rPr lang="en-US" dirty="0">
                <a:hlinkClick r:id="rId2"/>
              </a:rPr>
              <a:t>http://en.wikipedia.org/wiki/NP-hard</a:t>
            </a:r>
            <a:r>
              <a:rPr lang="en-US" dirty="0"/>
              <a:t> </a:t>
            </a:r>
          </a:p>
          <a:p>
            <a:pPr marL="533400" indent="-533400"/>
            <a:r>
              <a:rPr lang="en-US" dirty="0"/>
              <a:t>Issues</a:t>
            </a:r>
          </a:p>
          <a:p>
            <a:pPr marL="990600" lvl="1" indent="-533400">
              <a:buFont typeface="Arial" charset="0"/>
              <a:buAutoNum type="arabicPeriod"/>
            </a:pPr>
            <a:r>
              <a:rPr lang="en-US" dirty="0"/>
              <a:t>Determine how to split the records</a:t>
            </a:r>
          </a:p>
          <a:p>
            <a:pPr marL="1371600" lvl="2" indent="-457200"/>
            <a:r>
              <a:rPr lang="en-US" dirty="0"/>
              <a:t>How to specify the attribute test condition?</a:t>
            </a:r>
          </a:p>
          <a:p>
            <a:pPr marL="1371600" lvl="2" indent="-457200"/>
            <a:r>
              <a:rPr lang="en-US" dirty="0"/>
              <a:t>How to determine the best split?</a:t>
            </a:r>
          </a:p>
          <a:p>
            <a:pPr marL="990600" lvl="1" indent="-533400">
              <a:buFont typeface="Arial" charset="0"/>
              <a:buAutoNum type="arabicPeriod"/>
            </a:pPr>
            <a:r>
              <a:rPr lang="en-US" dirty="0"/>
              <a:t>Determine when to stop splitting</a:t>
            </a:r>
          </a:p>
          <a:p>
            <a:pPr marL="990600" lvl="1" indent="-533400"/>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Tree Induction</a:t>
            </a:r>
          </a:p>
        </p:txBody>
      </p:sp>
      <p:sp>
        <p:nvSpPr>
          <p:cNvPr id="59395" name="Rectangle 3"/>
          <p:cNvSpPr>
            <a:spLocks noGrp="1" noChangeArrowheads="1"/>
          </p:cNvSpPr>
          <p:nvPr>
            <p:ph type="body" idx="1"/>
          </p:nvPr>
        </p:nvSpPr>
        <p:spPr/>
        <p:txBody>
          <a:bodyPr/>
          <a:lstStyle/>
          <a:p>
            <a:r>
              <a:rPr lang="en-US"/>
              <a:t>Greedy strategy (</a:t>
            </a:r>
            <a:r>
              <a:rPr lang="en-US">
                <a:hlinkClick r:id="rId2"/>
              </a:rPr>
              <a:t>http://en.wikipedia.org/wiki/Greedy_algorithm</a:t>
            </a:r>
            <a:r>
              <a:rPr lang="en-US"/>
              <a:t> ) Creates the tree top down starting from the root, and splits the records based on an attribute test that optimizes certain criterion.</a:t>
            </a:r>
          </a:p>
          <a:p>
            <a:r>
              <a:rPr lang="en-US"/>
              <a:t>Issues</a:t>
            </a:r>
          </a:p>
          <a:p>
            <a:pPr lvl="1"/>
            <a:r>
              <a:rPr lang="en-US"/>
              <a:t>Determine how to split the records</a:t>
            </a:r>
          </a:p>
          <a:p>
            <a:pPr lvl="2"/>
            <a:r>
              <a:rPr lang="en-US">
                <a:solidFill>
                  <a:srgbClr val="FF0000"/>
                </a:solidFill>
              </a:rPr>
              <a:t> How to specify the attribute test condition?</a:t>
            </a:r>
          </a:p>
          <a:p>
            <a:pPr lvl="2"/>
            <a:r>
              <a:rPr lang="en-US"/>
              <a:t> How to determine the best split?</a:t>
            </a:r>
          </a:p>
          <a:p>
            <a:pPr lvl="1"/>
            <a:r>
              <a:rPr lang="en-US"/>
              <a:t>Determine when to stop splitting</a:t>
            </a:r>
          </a:p>
          <a:p>
            <a:pPr lvl="1"/>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381000" y="152400"/>
            <a:ext cx="8280400" cy="685800"/>
          </a:xfrm>
        </p:spPr>
        <p:txBody>
          <a:bodyPr/>
          <a:lstStyle/>
          <a:p>
            <a:r>
              <a:rPr lang="en-US"/>
              <a:t>Side Discussion “Greedy Algorithms”</a:t>
            </a:r>
          </a:p>
        </p:txBody>
      </p:sp>
      <p:sp>
        <p:nvSpPr>
          <p:cNvPr id="60419" name="Content Placeholder 2"/>
          <p:cNvSpPr>
            <a:spLocks noGrp="1"/>
          </p:cNvSpPr>
          <p:nvPr>
            <p:ph idx="1"/>
          </p:nvPr>
        </p:nvSpPr>
        <p:spPr>
          <a:xfrm>
            <a:off x="-76200" y="1143000"/>
            <a:ext cx="9220200" cy="5334000"/>
          </a:xfrm>
        </p:spPr>
        <p:txBody>
          <a:bodyPr/>
          <a:lstStyle/>
          <a:p>
            <a:r>
              <a:rPr lang="en-US" sz="2200" dirty="0"/>
              <a:t>Makes locally optimal choices at each stage </a:t>
            </a:r>
          </a:p>
          <a:p>
            <a:r>
              <a:rPr lang="en-US" sz="2200" dirty="0"/>
              <a:t>Fast and therefore attractive to solve NP-hard and other problems with high complexity. Later decisions are made in the context of decision selected early dramatically reducing the size of the search space.</a:t>
            </a:r>
          </a:p>
          <a:p>
            <a:r>
              <a:rPr lang="en-US" sz="2200" dirty="0"/>
              <a:t>They do not backtrack: if they make a bad decision (based on local criteria), they never revise the decision.</a:t>
            </a:r>
          </a:p>
          <a:p>
            <a:r>
              <a:rPr lang="en-US" sz="2200" dirty="0"/>
              <a:t>They are not guaranteed to find the optimal solution(s), and sometimes can get deceived and find really bad solutions.</a:t>
            </a:r>
          </a:p>
          <a:p>
            <a:r>
              <a:rPr lang="en-US" sz="2200" dirty="0"/>
              <a:t>In spite of what is said above, a lot successful and popular algorithms in Computer Science are greedy algorithms.</a:t>
            </a:r>
          </a:p>
          <a:p>
            <a:r>
              <a:rPr lang="en-US" sz="2200" dirty="0"/>
              <a:t>Greedy algorithms are particularly popular in AI and Operations Research. </a:t>
            </a:r>
          </a:p>
          <a:p>
            <a:r>
              <a:rPr lang="en-US" sz="2200" dirty="0"/>
              <a:t>See also: </a:t>
            </a:r>
            <a:r>
              <a:rPr lang="en-US" sz="2200" dirty="0">
                <a:hlinkClick r:id="rId2"/>
              </a:rPr>
              <a:t>http://en.wikipedia.org/wiki/Greedy_algorithm</a:t>
            </a:r>
            <a:r>
              <a:rPr lang="en-US" sz="2200" dirty="0"/>
              <a:t> </a:t>
            </a:r>
          </a:p>
          <a:p>
            <a:pPr>
              <a:buFontTx/>
              <a:buNone/>
            </a:pPr>
            <a:r>
              <a:rPr lang="en-US" sz="2200" u="sng" dirty="0"/>
              <a:t>Popular Greedy Algorithms</a:t>
            </a:r>
            <a:r>
              <a:rPr lang="en-US" sz="2200" dirty="0"/>
              <a:t>: Decision Tree Induction,…</a:t>
            </a:r>
          </a:p>
          <a:p>
            <a:endParaRPr lang="en-US" sz="2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How to Specify Test Condition?</a:t>
            </a:r>
          </a:p>
        </p:txBody>
      </p:sp>
      <p:sp>
        <p:nvSpPr>
          <p:cNvPr id="61443" name="Rectangle 3"/>
          <p:cNvSpPr>
            <a:spLocks noGrp="1" noChangeArrowheads="1"/>
          </p:cNvSpPr>
          <p:nvPr>
            <p:ph type="body" idx="1"/>
          </p:nvPr>
        </p:nvSpPr>
        <p:spPr/>
        <p:txBody>
          <a:bodyPr/>
          <a:lstStyle/>
          <a:p>
            <a:r>
              <a:rPr lang="en-US"/>
              <a:t>Depends on attribute types</a:t>
            </a:r>
          </a:p>
          <a:p>
            <a:pPr lvl="1"/>
            <a:r>
              <a:rPr lang="en-US"/>
              <a:t>Nominal</a:t>
            </a:r>
          </a:p>
          <a:p>
            <a:pPr lvl="1"/>
            <a:r>
              <a:rPr lang="en-US"/>
              <a:t>Ordinal</a:t>
            </a:r>
          </a:p>
          <a:p>
            <a:pPr lvl="1"/>
            <a:r>
              <a:rPr lang="en-US"/>
              <a:t>Continuous</a:t>
            </a:r>
          </a:p>
          <a:p>
            <a:pPr lvl="1"/>
            <a:endParaRPr lang="en-US"/>
          </a:p>
          <a:p>
            <a:r>
              <a:rPr lang="en-US"/>
              <a:t>Depends on number of ways to split</a:t>
            </a:r>
          </a:p>
          <a:p>
            <a:pPr lvl="1"/>
            <a:r>
              <a:rPr lang="en-US"/>
              <a:t>2-way split</a:t>
            </a:r>
          </a:p>
          <a:p>
            <a:pPr lvl="1"/>
            <a:r>
              <a:rPr lang="en-US"/>
              <a:t>Multi-way split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381000" y="152400"/>
            <a:ext cx="8610600" cy="533400"/>
          </a:xfrm>
        </p:spPr>
        <p:txBody>
          <a:bodyPr/>
          <a:lstStyle/>
          <a:p>
            <a:r>
              <a:rPr lang="en-US"/>
              <a:t>Splitting Based on Nominal Attributes</a:t>
            </a:r>
          </a:p>
        </p:txBody>
      </p:sp>
      <p:sp>
        <p:nvSpPr>
          <p:cNvPr id="62467" name="Rectangle 3"/>
          <p:cNvSpPr>
            <a:spLocks noGrp="1" noChangeArrowheads="1"/>
          </p:cNvSpPr>
          <p:nvPr>
            <p:ph type="body" idx="1"/>
          </p:nvPr>
        </p:nvSpPr>
        <p:spPr>
          <a:xfrm>
            <a:off x="457200" y="1219200"/>
            <a:ext cx="8382000" cy="3733800"/>
          </a:xfrm>
        </p:spPr>
        <p:txBody>
          <a:bodyPr/>
          <a:lstStyle/>
          <a:p>
            <a:pPr marL="342900" indent="-342900"/>
            <a:r>
              <a:rPr lang="en-US">
                <a:solidFill>
                  <a:srgbClr val="FF0000"/>
                </a:solidFill>
              </a:rPr>
              <a:t>Multi-way split:</a:t>
            </a:r>
            <a:r>
              <a:rPr lang="en-US"/>
              <a:t> Use as many partitions as distinct values. </a:t>
            </a:r>
          </a:p>
          <a:p>
            <a:pPr marL="342900" indent="-342900"/>
            <a:endParaRPr lang="en-US"/>
          </a:p>
          <a:p>
            <a:pPr marL="342900" indent="-342900"/>
            <a:endParaRPr lang="en-US"/>
          </a:p>
          <a:p>
            <a:pPr marL="342900" indent="-342900"/>
            <a:endParaRPr lang="en-US"/>
          </a:p>
          <a:p>
            <a:pPr marL="342900" indent="-342900"/>
            <a:r>
              <a:rPr lang="en-US">
                <a:solidFill>
                  <a:srgbClr val="FF0000"/>
                </a:solidFill>
              </a:rPr>
              <a:t>Binary split:</a:t>
            </a:r>
            <a:r>
              <a:rPr lang="en-US"/>
              <a:t>  Divides values into two subsets. </a:t>
            </a:r>
            <a:br>
              <a:rPr lang="en-US"/>
            </a:br>
            <a:r>
              <a:rPr lang="en-US"/>
              <a:t>		      Need to find optimal partitioning.</a:t>
            </a:r>
            <a:endParaRPr lang="en-US" sz="3600"/>
          </a:p>
        </p:txBody>
      </p:sp>
      <p:grpSp>
        <p:nvGrpSpPr>
          <p:cNvPr id="62468" name="Group 4"/>
          <p:cNvGrpSpPr>
            <a:grpSpLocks/>
          </p:cNvGrpSpPr>
          <p:nvPr/>
        </p:nvGrpSpPr>
        <p:grpSpPr bwMode="auto">
          <a:xfrm>
            <a:off x="2895600" y="2133600"/>
            <a:ext cx="2546350" cy="946150"/>
            <a:chOff x="1824" y="1680"/>
            <a:chExt cx="1604" cy="596"/>
          </a:xfrm>
        </p:grpSpPr>
        <p:sp>
          <p:nvSpPr>
            <p:cNvPr id="62482" name="Oval 5"/>
            <p:cNvSpPr>
              <a:spLocks noChangeArrowheads="1"/>
            </p:cNvSpPr>
            <p:nvPr/>
          </p:nvSpPr>
          <p:spPr bwMode="auto">
            <a:xfrm>
              <a:off x="2352" y="1680"/>
              <a:ext cx="576" cy="288"/>
            </a:xfrm>
            <a:prstGeom prst="ellipse">
              <a:avLst/>
            </a:prstGeom>
            <a:solidFill>
              <a:srgbClr val="FFFFFF"/>
            </a:solidFill>
            <a:ln w="9525">
              <a:solidFill>
                <a:schemeClr val="tx1"/>
              </a:solidFill>
              <a:round/>
              <a:headEnd/>
              <a:tailEnd/>
            </a:ln>
          </p:spPr>
          <p:txBody>
            <a:bodyPr wrap="none" anchor="ctr"/>
            <a:lstStyle/>
            <a:p>
              <a:pPr algn="ctr"/>
              <a:r>
                <a:rPr lang="en-US" sz="1800" b="0">
                  <a:latin typeface="Times New Roman" pitchFamily="18" charset="0"/>
                </a:rPr>
                <a:t>CarType</a:t>
              </a:r>
              <a:endParaRPr lang="en-US" sz="2400" b="0">
                <a:latin typeface="Times New Roman" pitchFamily="18" charset="0"/>
              </a:endParaRPr>
            </a:p>
          </p:txBody>
        </p:sp>
        <p:sp>
          <p:nvSpPr>
            <p:cNvPr id="62483" name="Line 6"/>
            <p:cNvSpPr>
              <a:spLocks noChangeShapeType="1"/>
            </p:cNvSpPr>
            <p:nvPr/>
          </p:nvSpPr>
          <p:spPr bwMode="auto">
            <a:xfrm flipH="1">
              <a:off x="2064" y="1968"/>
              <a:ext cx="57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84" name="Line 7"/>
            <p:cNvSpPr>
              <a:spLocks noChangeShapeType="1"/>
            </p:cNvSpPr>
            <p:nvPr/>
          </p:nvSpPr>
          <p:spPr bwMode="auto">
            <a:xfrm>
              <a:off x="2640" y="1968"/>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85" name="Line 8"/>
            <p:cNvSpPr>
              <a:spLocks noChangeShapeType="1"/>
            </p:cNvSpPr>
            <p:nvPr/>
          </p:nvSpPr>
          <p:spPr bwMode="auto">
            <a:xfrm>
              <a:off x="2640" y="1968"/>
              <a:ext cx="57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86" name="Text Box 9"/>
            <p:cNvSpPr txBox="1">
              <a:spLocks noChangeArrowheads="1"/>
            </p:cNvSpPr>
            <p:nvPr/>
          </p:nvSpPr>
          <p:spPr bwMode="auto">
            <a:xfrm>
              <a:off x="1824" y="1872"/>
              <a:ext cx="4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r>
                <a:rPr lang="en-US" sz="1600" b="0"/>
                <a:t>Family</a:t>
              </a:r>
            </a:p>
          </p:txBody>
        </p:sp>
        <p:sp>
          <p:nvSpPr>
            <p:cNvPr id="62487" name="Text Box 10"/>
            <p:cNvSpPr txBox="1">
              <a:spLocks noChangeArrowheads="1"/>
            </p:cNvSpPr>
            <p:nvPr/>
          </p:nvSpPr>
          <p:spPr bwMode="auto">
            <a:xfrm>
              <a:off x="2208" y="2064"/>
              <a:ext cx="4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r>
                <a:rPr lang="en-US" sz="1600" b="0"/>
                <a:t>Sports</a:t>
              </a:r>
            </a:p>
          </p:txBody>
        </p:sp>
        <p:sp>
          <p:nvSpPr>
            <p:cNvPr id="62488" name="Text Box 11"/>
            <p:cNvSpPr txBox="1">
              <a:spLocks noChangeArrowheads="1"/>
            </p:cNvSpPr>
            <p:nvPr/>
          </p:nvSpPr>
          <p:spPr bwMode="auto">
            <a:xfrm>
              <a:off x="2928" y="1872"/>
              <a:ext cx="5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r>
                <a:rPr lang="en-US" sz="1600" b="0"/>
                <a:t>Luxury</a:t>
              </a:r>
            </a:p>
          </p:txBody>
        </p:sp>
      </p:grpSp>
      <p:grpSp>
        <p:nvGrpSpPr>
          <p:cNvPr id="62469" name="Group 12"/>
          <p:cNvGrpSpPr>
            <a:grpSpLocks/>
          </p:cNvGrpSpPr>
          <p:nvPr/>
        </p:nvGrpSpPr>
        <p:grpSpPr bwMode="auto">
          <a:xfrm>
            <a:off x="5562600" y="4876800"/>
            <a:ext cx="2752725" cy="914400"/>
            <a:chOff x="3552" y="3216"/>
            <a:chExt cx="1734" cy="576"/>
          </a:xfrm>
        </p:grpSpPr>
        <p:sp>
          <p:nvSpPr>
            <p:cNvPr id="62477" name="Oval 13"/>
            <p:cNvSpPr>
              <a:spLocks noChangeArrowheads="1"/>
            </p:cNvSpPr>
            <p:nvPr/>
          </p:nvSpPr>
          <p:spPr bwMode="auto">
            <a:xfrm>
              <a:off x="4186" y="3216"/>
              <a:ext cx="576" cy="288"/>
            </a:xfrm>
            <a:prstGeom prst="ellipse">
              <a:avLst/>
            </a:prstGeom>
            <a:solidFill>
              <a:srgbClr val="FFFFFF"/>
            </a:solidFill>
            <a:ln w="9525">
              <a:solidFill>
                <a:schemeClr val="tx1"/>
              </a:solidFill>
              <a:round/>
              <a:headEnd/>
              <a:tailEnd/>
            </a:ln>
          </p:spPr>
          <p:txBody>
            <a:bodyPr wrap="none" anchor="ctr"/>
            <a:lstStyle/>
            <a:p>
              <a:pPr algn="ctr"/>
              <a:r>
                <a:rPr lang="en-US" sz="1800" b="0">
                  <a:latin typeface="Times New Roman" pitchFamily="18" charset="0"/>
                </a:rPr>
                <a:t>CarType</a:t>
              </a:r>
              <a:endParaRPr lang="en-US" sz="2400" b="0">
                <a:latin typeface="Times New Roman" pitchFamily="18" charset="0"/>
              </a:endParaRPr>
            </a:p>
          </p:txBody>
        </p:sp>
        <p:sp>
          <p:nvSpPr>
            <p:cNvPr id="62478" name="Line 14"/>
            <p:cNvSpPr>
              <a:spLocks noChangeShapeType="1"/>
            </p:cNvSpPr>
            <p:nvPr/>
          </p:nvSpPr>
          <p:spPr bwMode="auto">
            <a:xfrm flipH="1">
              <a:off x="3946" y="3504"/>
              <a:ext cx="52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9" name="Line 15"/>
            <p:cNvSpPr>
              <a:spLocks noChangeShapeType="1"/>
            </p:cNvSpPr>
            <p:nvPr/>
          </p:nvSpPr>
          <p:spPr bwMode="auto">
            <a:xfrm>
              <a:off x="4474" y="3504"/>
              <a:ext cx="48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80" name="Text Box 16"/>
            <p:cNvSpPr txBox="1">
              <a:spLocks noChangeArrowheads="1"/>
            </p:cNvSpPr>
            <p:nvPr/>
          </p:nvSpPr>
          <p:spPr bwMode="auto">
            <a:xfrm>
              <a:off x="3552" y="3360"/>
              <a:ext cx="607"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r>
                <a:rPr lang="en-US" sz="1600" b="0"/>
                <a:t>{Family, </a:t>
              </a:r>
              <a:br>
                <a:rPr lang="en-US" sz="1600" b="0"/>
              </a:br>
              <a:r>
                <a:rPr lang="en-US" sz="1600" b="0"/>
                <a:t>Luxury}</a:t>
              </a:r>
            </a:p>
          </p:txBody>
        </p:sp>
        <p:sp>
          <p:nvSpPr>
            <p:cNvPr id="62481" name="Text Box 17"/>
            <p:cNvSpPr txBox="1">
              <a:spLocks noChangeArrowheads="1"/>
            </p:cNvSpPr>
            <p:nvPr/>
          </p:nvSpPr>
          <p:spPr bwMode="auto">
            <a:xfrm>
              <a:off x="4714" y="3456"/>
              <a:ext cx="5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r>
                <a:rPr lang="en-US" sz="1600" b="0"/>
                <a:t>{Sports}</a:t>
              </a:r>
            </a:p>
          </p:txBody>
        </p:sp>
      </p:grpSp>
      <p:grpSp>
        <p:nvGrpSpPr>
          <p:cNvPr id="62470" name="Group 18"/>
          <p:cNvGrpSpPr>
            <a:grpSpLocks/>
          </p:cNvGrpSpPr>
          <p:nvPr/>
        </p:nvGrpSpPr>
        <p:grpSpPr bwMode="auto">
          <a:xfrm>
            <a:off x="685800" y="4876800"/>
            <a:ext cx="2905125" cy="914400"/>
            <a:chOff x="768" y="3216"/>
            <a:chExt cx="1830" cy="576"/>
          </a:xfrm>
        </p:grpSpPr>
        <p:sp>
          <p:nvSpPr>
            <p:cNvPr id="62472" name="Oval 19"/>
            <p:cNvSpPr>
              <a:spLocks noChangeArrowheads="1"/>
            </p:cNvSpPr>
            <p:nvPr/>
          </p:nvSpPr>
          <p:spPr bwMode="auto">
            <a:xfrm>
              <a:off x="1494" y="3216"/>
              <a:ext cx="576" cy="288"/>
            </a:xfrm>
            <a:prstGeom prst="ellipse">
              <a:avLst/>
            </a:prstGeom>
            <a:solidFill>
              <a:srgbClr val="FFFFFF"/>
            </a:solidFill>
            <a:ln w="9525">
              <a:solidFill>
                <a:schemeClr val="tx1"/>
              </a:solidFill>
              <a:round/>
              <a:headEnd/>
              <a:tailEnd/>
            </a:ln>
          </p:spPr>
          <p:txBody>
            <a:bodyPr wrap="none" anchor="ctr"/>
            <a:lstStyle/>
            <a:p>
              <a:pPr algn="ctr"/>
              <a:r>
                <a:rPr lang="en-US" sz="1800" b="0">
                  <a:latin typeface="Times New Roman" pitchFamily="18" charset="0"/>
                </a:rPr>
                <a:t>CarType</a:t>
              </a:r>
              <a:endParaRPr lang="en-US" sz="2400" b="0">
                <a:latin typeface="Times New Roman" pitchFamily="18" charset="0"/>
              </a:endParaRPr>
            </a:p>
          </p:txBody>
        </p:sp>
        <p:sp>
          <p:nvSpPr>
            <p:cNvPr id="62473" name="Line 20"/>
            <p:cNvSpPr>
              <a:spLocks noChangeShapeType="1"/>
            </p:cNvSpPr>
            <p:nvPr/>
          </p:nvSpPr>
          <p:spPr bwMode="auto">
            <a:xfrm flipH="1">
              <a:off x="1254" y="3504"/>
              <a:ext cx="52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4" name="Line 21"/>
            <p:cNvSpPr>
              <a:spLocks noChangeShapeType="1"/>
            </p:cNvSpPr>
            <p:nvPr/>
          </p:nvSpPr>
          <p:spPr bwMode="auto">
            <a:xfrm>
              <a:off x="1782" y="3504"/>
              <a:ext cx="48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5" name="Text Box 22"/>
            <p:cNvSpPr txBox="1">
              <a:spLocks noChangeArrowheads="1"/>
            </p:cNvSpPr>
            <p:nvPr/>
          </p:nvSpPr>
          <p:spPr bwMode="auto">
            <a:xfrm>
              <a:off x="768" y="3360"/>
              <a:ext cx="59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r>
                <a:rPr lang="en-US" sz="1600" b="0"/>
                <a:t>{Sports, Luxury}</a:t>
              </a:r>
            </a:p>
          </p:txBody>
        </p:sp>
        <p:sp>
          <p:nvSpPr>
            <p:cNvPr id="62476" name="Text Box 23"/>
            <p:cNvSpPr txBox="1">
              <a:spLocks noChangeArrowheads="1"/>
            </p:cNvSpPr>
            <p:nvPr/>
          </p:nvSpPr>
          <p:spPr bwMode="auto">
            <a:xfrm>
              <a:off x="2020" y="3456"/>
              <a:ext cx="5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r>
                <a:rPr lang="en-US" sz="1600" b="0"/>
                <a:t>{Family}</a:t>
              </a:r>
            </a:p>
          </p:txBody>
        </p:sp>
      </p:grpSp>
      <p:sp>
        <p:nvSpPr>
          <p:cNvPr id="62471" name="Text Box 24"/>
          <p:cNvSpPr txBox="1">
            <a:spLocks noChangeArrowheads="1"/>
          </p:cNvSpPr>
          <p:nvPr/>
        </p:nvSpPr>
        <p:spPr bwMode="auto">
          <a:xfrm>
            <a:off x="4191000" y="5105400"/>
            <a:ext cx="608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r>
              <a:rPr lang="en-US" sz="2400" b="0">
                <a:latin typeface="Times New Roman" pitchFamily="18" charset="0"/>
              </a:rPr>
              <a:t>OR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0"/>
          <p:cNvSpPr>
            <a:spLocks noGrp="1" noChangeArrowheads="1"/>
          </p:cNvSpPr>
          <p:nvPr>
            <p:ph type="body" idx="1"/>
          </p:nvPr>
        </p:nvSpPr>
        <p:spPr>
          <a:xfrm>
            <a:off x="381000" y="1066800"/>
            <a:ext cx="8382000" cy="5257800"/>
          </a:xfrm>
          <a:noFill/>
        </p:spPr>
        <p:txBody>
          <a:bodyPr/>
          <a:lstStyle/>
          <a:p>
            <a:pPr marL="342900" indent="-342900"/>
            <a:r>
              <a:rPr lang="en-US">
                <a:solidFill>
                  <a:srgbClr val="FF0000"/>
                </a:solidFill>
              </a:rPr>
              <a:t>Multi-way split:</a:t>
            </a:r>
            <a:r>
              <a:rPr lang="en-US"/>
              <a:t> Use as many partitions as distinct values. </a:t>
            </a:r>
          </a:p>
          <a:p>
            <a:pPr marL="342900" indent="-342900"/>
            <a:endParaRPr lang="en-US"/>
          </a:p>
          <a:p>
            <a:pPr marL="342900" indent="-342900"/>
            <a:endParaRPr lang="en-US"/>
          </a:p>
          <a:p>
            <a:pPr lvl="4"/>
            <a:endParaRPr lang="en-US" sz="1200">
              <a:solidFill>
                <a:srgbClr val="FF0000"/>
              </a:solidFill>
            </a:endParaRPr>
          </a:p>
          <a:p>
            <a:pPr marL="342900" indent="-342900"/>
            <a:r>
              <a:rPr lang="en-US">
                <a:solidFill>
                  <a:srgbClr val="FF0000"/>
                </a:solidFill>
              </a:rPr>
              <a:t>Binary split:</a:t>
            </a:r>
            <a:r>
              <a:rPr lang="en-US"/>
              <a:t>  Divides values into two subsets. </a:t>
            </a:r>
            <a:br>
              <a:rPr lang="en-US"/>
            </a:br>
            <a:r>
              <a:rPr lang="en-US"/>
              <a:t>		      Need to find optimal partitioning.</a:t>
            </a:r>
          </a:p>
          <a:p>
            <a:pPr marL="342900" indent="-342900"/>
            <a:endParaRPr lang="en-US"/>
          </a:p>
          <a:p>
            <a:pPr marL="342900" indent="-342900"/>
            <a:endParaRPr lang="en-US"/>
          </a:p>
          <a:p>
            <a:pPr marL="342900" indent="-342900"/>
            <a:endParaRPr lang="en-US"/>
          </a:p>
          <a:p>
            <a:pPr marL="342900" indent="-342900"/>
            <a:r>
              <a:rPr lang="en-US"/>
              <a:t>What about this split?</a:t>
            </a:r>
            <a:endParaRPr lang="en-US" sz="3600"/>
          </a:p>
        </p:txBody>
      </p:sp>
      <p:sp>
        <p:nvSpPr>
          <p:cNvPr id="63491" name="Rectangle 27"/>
          <p:cNvSpPr>
            <a:spLocks noGrp="1" noChangeArrowheads="1"/>
          </p:cNvSpPr>
          <p:nvPr>
            <p:ph type="title"/>
          </p:nvPr>
        </p:nvSpPr>
        <p:spPr/>
        <p:txBody>
          <a:bodyPr/>
          <a:lstStyle/>
          <a:p>
            <a:r>
              <a:rPr lang="en-US"/>
              <a:t>Splitting Based on Ordinal Attributes</a:t>
            </a:r>
          </a:p>
        </p:txBody>
      </p:sp>
      <p:grpSp>
        <p:nvGrpSpPr>
          <p:cNvPr id="63492" name="Group 26"/>
          <p:cNvGrpSpPr>
            <a:grpSpLocks/>
          </p:cNvGrpSpPr>
          <p:nvPr/>
        </p:nvGrpSpPr>
        <p:grpSpPr bwMode="auto">
          <a:xfrm>
            <a:off x="2971800" y="2057400"/>
            <a:ext cx="2457450" cy="946150"/>
            <a:chOff x="1853" y="1248"/>
            <a:chExt cx="1548" cy="596"/>
          </a:xfrm>
        </p:grpSpPr>
        <p:sp>
          <p:nvSpPr>
            <p:cNvPr id="63512" name="Oval 5"/>
            <p:cNvSpPr>
              <a:spLocks noChangeArrowheads="1"/>
            </p:cNvSpPr>
            <p:nvPr/>
          </p:nvSpPr>
          <p:spPr bwMode="auto">
            <a:xfrm>
              <a:off x="2352" y="1248"/>
              <a:ext cx="576" cy="288"/>
            </a:xfrm>
            <a:prstGeom prst="ellipse">
              <a:avLst/>
            </a:prstGeom>
            <a:solidFill>
              <a:srgbClr val="FFFFFF"/>
            </a:solidFill>
            <a:ln w="9525">
              <a:solidFill>
                <a:schemeClr val="tx1"/>
              </a:solidFill>
              <a:round/>
              <a:headEnd/>
              <a:tailEnd/>
            </a:ln>
          </p:spPr>
          <p:txBody>
            <a:bodyPr wrap="none" anchor="ctr"/>
            <a:lstStyle/>
            <a:p>
              <a:pPr algn="ctr"/>
              <a:r>
                <a:rPr lang="en-US" sz="1800" b="0">
                  <a:latin typeface="Times New Roman" pitchFamily="18" charset="0"/>
                </a:rPr>
                <a:t>Size</a:t>
              </a:r>
              <a:endParaRPr lang="en-US" sz="2400" b="0">
                <a:latin typeface="Times New Roman" pitchFamily="18" charset="0"/>
              </a:endParaRPr>
            </a:p>
          </p:txBody>
        </p:sp>
        <p:sp>
          <p:nvSpPr>
            <p:cNvPr id="63513" name="Line 6"/>
            <p:cNvSpPr>
              <a:spLocks noChangeShapeType="1"/>
            </p:cNvSpPr>
            <p:nvPr/>
          </p:nvSpPr>
          <p:spPr bwMode="auto">
            <a:xfrm flipH="1">
              <a:off x="2064" y="1536"/>
              <a:ext cx="57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14" name="Line 7"/>
            <p:cNvSpPr>
              <a:spLocks noChangeShapeType="1"/>
            </p:cNvSpPr>
            <p:nvPr/>
          </p:nvSpPr>
          <p:spPr bwMode="auto">
            <a:xfrm>
              <a:off x="2640" y="153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15" name="Line 8"/>
            <p:cNvSpPr>
              <a:spLocks noChangeShapeType="1"/>
            </p:cNvSpPr>
            <p:nvPr/>
          </p:nvSpPr>
          <p:spPr bwMode="auto">
            <a:xfrm>
              <a:off x="2640" y="1536"/>
              <a:ext cx="57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16" name="Text Box 9"/>
            <p:cNvSpPr txBox="1">
              <a:spLocks noChangeArrowheads="1"/>
            </p:cNvSpPr>
            <p:nvPr/>
          </p:nvSpPr>
          <p:spPr bwMode="auto">
            <a:xfrm>
              <a:off x="1853" y="1440"/>
              <a:ext cx="43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r>
                <a:rPr lang="en-US" sz="1600" b="0"/>
                <a:t>Small</a:t>
              </a:r>
            </a:p>
          </p:txBody>
        </p:sp>
        <p:sp>
          <p:nvSpPr>
            <p:cNvPr id="63517" name="Text Box 10"/>
            <p:cNvSpPr txBox="1">
              <a:spLocks noChangeArrowheads="1"/>
            </p:cNvSpPr>
            <p:nvPr/>
          </p:nvSpPr>
          <p:spPr bwMode="auto">
            <a:xfrm>
              <a:off x="2167" y="1632"/>
              <a:ext cx="57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r>
                <a:rPr lang="en-US" sz="1600" b="0"/>
                <a:t>Medium</a:t>
              </a:r>
            </a:p>
          </p:txBody>
        </p:sp>
        <p:sp>
          <p:nvSpPr>
            <p:cNvPr id="63518" name="Text Box 11"/>
            <p:cNvSpPr txBox="1">
              <a:spLocks noChangeArrowheads="1"/>
            </p:cNvSpPr>
            <p:nvPr/>
          </p:nvSpPr>
          <p:spPr bwMode="auto">
            <a:xfrm>
              <a:off x="2958" y="1440"/>
              <a:ext cx="44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r>
                <a:rPr lang="en-US" sz="1600" b="0"/>
                <a:t>Large</a:t>
              </a:r>
            </a:p>
          </p:txBody>
        </p:sp>
      </p:grpSp>
      <p:grpSp>
        <p:nvGrpSpPr>
          <p:cNvPr id="63493" name="Group 12"/>
          <p:cNvGrpSpPr>
            <a:grpSpLocks/>
          </p:cNvGrpSpPr>
          <p:nvPr/>
        </p:nvGrpSpPr>
        <p:grpSpPr bwMode="auto">
          <a:xfrm>
            <a:off x="5562600" y="4267200"/>
            <a:ext cx="2774950" cy="914400"/>
            <a:chOff x="3513" y="3216"/>
            <a:chExt cx="1748" cy="576"/>
          </a:xfrm>
        </p:grpSpPr>
        <p:sp>
          <p:nvSpPr>
            <p:cNvPr id="63507" name="Oval 13"/>
            <p:cNvSpPr>
              <a:spLocks noChangeArrowheads="1"/>
            </p:cNvSpPr>
            <p:nvPr/>
          </p:nvSpPr>
          <p:spPr bwMode="auto">
            <a:xfrm>
              <a:off x="4186" y="3216"/>
              <a:ext cx="576" cy="288"/>
            </a:xfrm>
            <a:prstGeom prst="ellipse">
              <a:avLst/>
            </a:prstGeom>
            <a:solidFill>
              <a:srgbClr val="FFFFFF"/>
            </a:solidFill>
            <a:ln w="9525">
              <a:solidFill>
                <a:schemeClr val="tx1"/>
              </a:solidFill>
              <a:round/>
              <a:headEnd/>
              <a:tailEnd/>
            </a:ln>
          </p:spPr>
          <p:txBody>
            <a:bodyPr wrap="none" anchor="ctr"/>
            <a:lstStyle/>
            <a:p>
              <a:pPr algn="ctr"/>
              <a:r>
                <a:rPr lang="en-US" sz="1800" b="0">
                  <a:latin typeface="Times New Roman" pitchFamily="18" charset="0"/>
                </a:rPr>
                <a:t>Size</a:t>
              </a:r>
              <a:endParaRPr lang="en-US" sz="2400" b="0">
                <a:latin typeface="Times New Roman" pitchFamily="18" charset="0"/>
              </a:endParaRPr>
            </a:p>
          </p:txBody>
        </p:sp>
        <p:sp>
          <p:nvSpPr>
            <p:cNvPr id="63508" name="Line 14"/>
            <p:cNvSpPr>
              <a:spLocks noChangeShapeType="1"/>
            </p:cNvSpPr>
            <p:nvPr/>
          </p:nvSpPr>
          <p:spPr bwMode="auto">
            <a:xfrm flipH="1">
              <a:off x="3946" y="3504"/>
              <a:ext cx="52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09" name="Line 15"/>
            <p:cNvSpPr>
              <a:spLocks noChangeShapeType="1"/>
            </p:cNvSpPr>
            <p:nvPr/>
          </p:nvSpPr>
          <p:spPr bwMode="auto">
            <a:xfrm>
              <a:off x="4474" y="3504"/>
              <a:ext cx="48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10" name="Text Box 16"/>
            <p:cNvSpPr txBox="1">
              <a:spLocks noChangeArrowheads="1"/>
            </p:cNvSpPr>
            <p:nvPr/>
          </p:nvSpPr>
          <p:spPr bwMode="auto">
            <a:xfrm>
              <a:off x="3513" y="3360"/>
              <a:ext cx="68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r>
                <a:rPr lang="en-US" sz="1600" b="0"/>
                <a:t>{Medium, </a:t>
              </a:r>
              <a:br>
                <a:rPr lang="en-US" sz="1600" b="0"/>
              </a:br>
              <a:r>
                <a:rPr lang="en-US" sz="1600" b="0"/>
                <a:t>Large}</a:t>
              </a:r>
            </a:p>
          </p:txBody>
        </p:sp>
        <p:sp>
          <p:nvSpPr>
            <p:cNvPr id="63511" name="Text Box 17"/>
            <p:cNvSpPr txBox="1">
              <a:spLocks noChangeArrowheads="1"/>
            </p:cNvSpPr>
            <p:nvPr/>
          </p:nvSpPr>
          <p:spPr bwMode="auto">
            <a:xfrm>
              <a:off x="4740" y="3456"/>
              <a:ext cx="5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r>
                <a:rPr lang="en-US" sz="1600" b="0"/>
                <a:t>{Small}</a:t>
              </a:r>
            </a:p>
          </p:txBody>
        </p:sp>
      </p:grpSp>
      <p:grpSp>
        <p:nvGrpSpPr>
          <p:cNvPr id="63494" name="Group 18"/>
          <p:cNvGrpSpPr>
            <a:grpSpLocks/>
          </p:cNvGrpSpPr>
          <p:nvPr/>
        </p:nvGrpSpPr>
        <p:grpSpPr bwMode="auto">
          <a:xfrm>
            <a:off x="762000" y="4267200"/>
            <a:ext cx="2997200" cy="914400"/>
            <a:chOff x="768" y="3216"/>
            <a:chExt cx="1794" cy="576"/>
          </a:xfrm>
        </p:grpSpPr>
        <p:sp>
          <p:nvSpPr>
            <p:cNvPr id="63502" name="Oval 19"/>
            <p:cNvSpPr>
              <a:spLocks noChangeArrowheads="1"/>
            </p:cNvSpPr>
            <p:nvPr/>
          </p:nvSpPr>
          <p:spPr bwMode="auto">
            <a:xfrm>
              <a:off x="1494" y="3216"/>
              <a:ext cx="576" cy="288"/>
            </a:xfrm>
            <a:prstGeom prst="ellipse">
              <a:avLst/>
            </a:prstGeom>
            <a:solidFill>
              <a:srgbClr val="FFFFFF"/>
            </a:solidFill>
            <a:ln w="9525">
              <a:solidFill>
                <a:schemeClr val="tx1"/>
              </a:solidFill>
              <a:round/>
              <a:headEnd/>
              <a:tailEnd/>
            </a:ln>
          </p:spPr>
          <p:txBody>
            <a:bodyPr wrap="none" anchor="ctr"/>
            <a:lstStyle/>
            <a:p>
              <a:pPr algn="ctr"/>
              <a:r>
                <a:rPr lang="en-US" sz="1800" b="0">
                  <a:latin typeface="Times New Roman" pitchFamily="18" charset="0"/>
                </a:rPr>
                <a:t>Size</a:t>
              </a:r>
              <a:endParaRPr lang="en-US" sz="2400" b="0">
                <a:latin typeface="Times New Roman" pitchFamily="18" charset="0"/>
              </a:endParaRPr>
            </a:p>
          </p:txBody>
        </p:sp>
        <p:sp>
          <p:nvSpPr>
            <p:cNvPr id="63503" name="Line 20"/>
            <p:cNvSpPr>
              <a:spLocks noChangeShapeType="1"/>
            </p:cNvSpPr>
            <p:nvPr/>
          </p:nvSpPr>
          <p:spPr bwMode="auto">
            <a:xfrm flipH="1">
              <a:off x="1254" y="3504"/>
              <a:ext cx="52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04" name="Line 21"/>
            <p:cNvSpPr>
              <a:spLocks noChangeShapeType="1"/>
            </p:cNvSpPr>
            <p:nvPr/>
          </p:nvSpPr>
          <p:spPr bwMode="auto">
            <a:xfrm>
              <a:off x="1782" y="3504"/>
              <a:ext cx="48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05" name="Text Box 22"/>
            <p:cNvSpPr txBox="1">
              <a:spLocks noChangeArrowheads="1"/>
            </p:cNvSpPr>
            <p:nvPr/>
          </p:nvSpPr>
          <p:spPr bwMode="auto">
            <a:xfrm>
              <a:off x="768" y="3360"/>
              <a:ext cx="59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r>
                <a:rPr lang="en-US" sz="1600" b="0"/>
                <a:t>{Small, Medium}</a:t>
              </a:r>
            </a:p>
          </p:txBody>
        </p:sp>
        <p:sp>
          <p:nvSpPr>
            <p:cNvPr id="63506" name="Text Box 23"/>
            <p:cNvSpPr txBox="1">
              <a:spLocks noChangeArrowheads="1"/>
            </p:cNvSpPr>
            <p:nvPr/>
          </p:nvSpPr>
          <p:spPr bwMode="auto">
            <a:xfrm>
              <a:off x="2059" y="3456"/>
              <a:ext cx="50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r>
                <a:rPr lang="en-US" sz="1600" b="0"/>
                <a:t>{Large}</a:t>
              </a:r>
            </a:p>
          </p:txBody>
        </p:sp>
      </p:grpSp>
      <p:sp>
        <p:nvSpPr>
          <p:cNvPr id="63495" name="Text Box 24"/>
          <p:cNvSpPr txBox="1">
            <a:spLocks noChangeArrowheads="1"/>
          </p:cNvSpPr>
          <p:nvPr/>
        </p:nvSpPr>
        <p:spPr bwMode="auto">
          <a:xfrm>
            <a:off x="4267200" y="4419600"/>
            <a:ext cx="608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r>
              <a:rPr lang="en-US" sz="2400" b="0">
                <a:latin typeface="Times New Roman" pitchFamily="18" charset="0"/>
              </a:rPr>
              <a:t>OR</a:t>
            </a:r>
          </a:p>
        </p:txBody>
      </p:sp>
      <p:grpSp>
        <p:nvGrpSpPr>
          <p:cNvPr id="63496" name="Group 31"/>
          <p:cNvGrpSpPr>
            <a:grpSpLocks/>
          </p:cNvGrpSpPr>
          <p:nvPr/>
        </p:nvGrpSpPr>
        <p:grpSpPr bwMode="auto">
          <a:xfrm>
            <a:off x="4289425" y="5486400"/>
            <a:ext cx="3101975" cy="914400"/>
            <a:chOff x="768" y="3216"/>
            <a:chExt cx="1856" cy="576"/>
          </a:xfrm>
        </p:grpSpPr>
        <p:sp>
          <p:nvSpPr>
            <p:cNvPr id="63497" name="Oval 32"/>
            <p:cNvSpPr>
              <a:spLocks noChangeArrowheads="1"/>
            </p:cNvSpPr>
            <p:nvPr/>
          </p:nvSpPr>
          <p:spPr bwMode="auto">
            <a:xfrm>
              <a:off x="1494" y="3216"/>
              <a:ext cx="576" cy="288"/>
            </a:xfrm>
            <a:prstGeom prst="ellipse">
              <a:avLst/>
            </a:prstGeom>
            <a:solidFill>
              <a:srgbClr val="FFFFFF"/>
            </a:solidFill>
            <a:ln w="9525">
              <a:solidFill>
                <a:schemeClr val="tx1"/>
              </a:solidFill>
              <a:round/>
              <a:headEnd/>
              <a:tailEnd/>
            </a:ln>
          </p:spPr>
          <p:txBody>
            <a:bodyPr wrap="none" anchor="ctr"/>
            <a:lstStyle/>
            <a:p>
              <a:pPr algn="ctr"/>
              <a:r>
                <a:rPr lang="en-US" sz="1800" b="0">
                  <a:latin typeface="Times New Roman" pitchFamily="18" charset="0"/>
                </a:rPr>
                <a:t>Size</a:t>
              </a:r>
              <a:endParaRPr lang="en-US" sz="2400" b="0">
                <a:latin typeface="Times New Roman" pitchFamily="18" charset="0"/>
              </a:endParaRPr>
            </a:p>
          </p:txBody>
        </p:sp>
        <p:sp>
          <p:nvSpPr>
            <p:cNvPr id="63498" name="Line 33"/>
            <p:cNvSpPr>
              <a:spLocks noChangeShapeType="1"/>
            </p:cNvSpPr>
            <p:nvPr/>
          </p:nvSpPr>
          <p:spPr bwMode="auto">
            <a:xfrm flipH="1">
              <a:off x="1254" y="3504"/>
              <a:ext cx="52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499" name="Line 34"/>
            <p:cNvSpPr>
              <a:spLocks noChangeShapeType="1"/>
            </p:cNvSpPr>
            <p:nvPr/>
          </p:nvSpPr>
          <p:spPr bwMode="auto">
            <a:xfrm>
              <a:off x="1782" y="3504"/>
              <a:ext cx="48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00" name="Text Box 35"/>
            <p:cNvSpPr txBox="1">
              <a:spLocks noChangeArrowheads="1"/>
            </p:cNvSpPr>
            <p:nvPr/>
          </p:nvSpPr>
          <p:spPr bwMode="auto">
            <a:xfrm>
              <a:off x="768" y="3360"/>
              <a:ext cx="59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r>
                <a:rPr lang="en-US" sz="1600" b="0"/>
                <a:t>{Small, Large}</a:t>
              </a:r>
            </a:p>
          </p:txBody>
        </p:sp>
        <p:sp>
          <p:nvSpPr>
            <p:cNvPr id="63501" name="Text Box 36"/>
            <p:cNvSpPr txBox="1">
              <a:spLocks noChangeArrowheads="1"/>
            </p:cNvSpPr>
            <p:nvPr/>
          </p:nvSpPr>
          <p:spPr bwMode="auto">
            <a:xfrm>
              <a:off x="2000" y="3456"/>
              <a:ext cx="6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r>
                <a:rPr lang="en-US" sz="1600" b="0"/>
                <a:t>{Medium}</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Classification: Definition</a:t>
            </a:r>
          </a:p>
        </p:txBody>
      </p:sp>
      <p:sp>
        <p:nvSpPr>
          <p:cNvPr id="55299" name="Rectangle 3"/>
          <p:cNvSpPr>
            <a:spLocks noGrp="1" noChangeArrowheads="1"/>
          </p:cNvSpPr>
          <p:nvPr>
            <p:ph type="body" idx="1"/>
          </p:nvPr>
        </p:nvSpPr>
        <p:spPr>
          <a:xfrm>
            <a:off x="685800" y="1295400"/>
            <a:ext cx="7924800" cy="4419600"/>
          </a:xfrm>
        </p:spPr>
        <p:txBody>
          <a:bodyPr/>
          <a:lstStyle/>
          <a:p>
            <a:pPr marL="342900" indent="-342900">
              <a:lnSpc>
                <a:spcPct val="90000"/>
              </a:lnSpc>
            </a:pPr>
            <a:r>
              <a:rPr lang="en-US"/>
              <a:t>Given a collection of records (</a:t>
            </a:r>
            <a:r>
              <a:rPr lang="en-US" i="1">
                <a:solidFill>
                  <a:srgbClr val="CC0000"/>
                </a:solidFill>
              </a:rPr>
              <a:t>training set </a:t>
            </a:r>
            <a:r>
              <a:rPr lang="en-US"/>
              <a:t>)</a:t>
            </a:r>
          </a:p>
          <a:p>
            <a:pPr marL="742950" lvl="1" indent="-285750">
              <a:lnSpc>
                <a:spcPct val="90000"/>
              </a:lnSpc>
            </a:pPr>
            <a:r>
              <a:rPr lang="en-US" sz="2400"/>
              <a:t>Each record contains a set of </a:t>
            </a:r>
            <a:r>
              <a:rPr lang="en-US" sz="2400" i="1">
                <a:solidFill>
                  <a:srgbClr val="CC0000"/>
                </a:solidFill>
              </a:rPr>
              <a:t>attributes</a:t>
            </a:r>
            <a:r>
              <a:rPr lang="en-US" sz="2400"/>
              <a:t>, one of the attributes is the </a:t>
            </a:r>
            <a:r>
              <a:rPr lang="en-US" sz="2400" i="1">
                <a:solidFill>
                  <a:srgbClr val="CC0000"/>
                </a:solidFill>
              </a:rPr>
              <a:t>class</a:t>
            </a:r>
            <a:r>
              <a:rPr lang="en-US" sz="2400"/>
              <a:t>.</a:t>
            </a:r>
            <a:endParaRPr lang="en-US"/>
          </a:p>
          <a:p>
            <a:pPr marL="342900" indent="-342900">
              <a:lnSpc>
                <a:spcPct val="90000"/>
              </a:lnSpc>
            </a:pPr>
            <a:r>
              <a:rPr lang="en-US"/>
              <a:t>Find a </a:t>
            </a:r>
            <a:r>
              <a:rPr lang="en-US" i="1">
                <a:solidFill>
                  <a:srgbClr val="CC0000"/>
                </a:solidFill>
              </a:rPr>
              <a:t>model</a:t>
            </a:r>
            <a:r>
              <a:rPr lang="en-US"/>
              <a:t>  for the class attribute as a function of the values of other attributes.</a:t>
            </a:r>
          </a:p>
          <a:p>
            <a:pPr marL="342900" indent="-342900">
              <a:lnSpc>
                <a:spcPct val="90000"/>
              </a:lnSpc>
            </a:pPr>
            <a:r>
              <a:rPr lang="en-US"/>
              <a:t>Goal: </a:t>
            </a:r>
            <a:r>
              <a:rPr lang="en-US" u="sng"/>
              <a:t>previously unseen</a:t>
            </a:r>
            <a:r>
              <a:rPr lang="en-US"/>
              <a:t> records should be assigned a class as accurately as possible.</a:t>
            </a:r>
          </a:p>
          <a:p>
            <a:pPr marL="742950" lvl="1" indent="-285750">
              <a:lnSpc>
                <a:spcPct val="90000"/>
              </a:lnSpc>
            </a:pPr>
            <a:r>
              <a:rPr lang="en-US" sz="2400"/>
              <a:t>A </a:t>
            </a:r>
            <a:r>
              <a:rPr lang="en-US" sz="2400" i="1">
                <a:solidFill>
                  <a:srgbClr val="CC0000"/>
                </a:solidFill>
              </a:rPr>
              <a:t>test set</a:t>
            </a:r>
            <a:r>
              <a:rPr lang="en-US" sz="2400"/>
              <a:t> is used to determine the accuracy of the model. Usually, the given data set is divided into training and test sets, with training set used to build the model and test set used to validate it.</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p:cNvSpPr>
            <a:spLocks noGrp="1" noChangeArrowheads="1"/>
          </p:cNvSpPr>
          <p:nvPr>
            <p:ph type="title"/>
          </p:nvPr>
        </p:nvSpPr>
        <p:spPr>
          <a:xfrm>
            <a:off x="381000" y="152400"/>
            <a:ext cx="8534400" cy="533400"/>
          </a:xfrm>
        </p:spPr>
        <p:txBody>
          <a:bodyPr/>
          <a:lstStyle/>
          <a:p>
            <a:r>
              <a:rPr lang="en-US"/>
              <a:t>Splitting Based on Continuous Attributes</a:t>
            </a:r>
          </a:p>
        </p:txBody>
      </p:sp>
      <p:sp>
        <p:nvSpPr>
          <p:cNvPr id="64515" name="Rectangle 5"/>
          <p:cNvSpPr>
            <a:spLocks noGrp="1" noChangeArrowheads="1"/>
          </p:cNvSpPr>
          <p:nvPr>
            <p:ph type="body" idx="1"/>
          </p:nvPr>
        </p:nvSpPr>
        <p:spPr/>
        <p:txBody>
          <a:bodyPr/>
          <a:lstStyle/>
          <a:p>
            <a:pPr>
              <a:lnSpc>
                <a:spcPct val="90000"/>
              </a:lnSpc>
            </a:pPr>
            <a:r>
              <a:rPr lang="en-US"/>
              <a:t>Different ways of handling</a:t>
            </a:r>
          </a:p>
          <a:p>
            <a:pPr lvl="1">
              <a:lnSpc>
                <a:spcPct val="90000"/>
              </a:lnSpc>
            </a:pPr>
            <a:r>
              <a:rPr lang="en-US">
                <a:solidFill>
                  <a:srgbClr val="CC3300"/>
                </a:solidFill>
              </a:rPr>
              <a:t>Discretization</a:t>
            </a:r>
            <a:r>
              <a:rPr lang="en-US"/>
              <a:t> to form an ordinal categorical attribute</a:t>
            </a:r>
          </a:p>
          <a:p>
            <a:pPr lvl="2">
              <a:lnSpc>
                <a:spcPct val="90000"/>
              </a:lnSpc>
            </a:pPr>
            <a:r>
              <a:rPr lang="en-US"/>
              <a:t> Static – discretize once at the beginning</a:t>
            </a:r>
          </a:p>
          <a:p>
            <a:pPr lvl="2">
              <a:lnSpc>
                <a:spcPct val="90000"/>
              </a:lnSpc>
            </a:pPr>
            <a:r>
              <a:rPr lang="en-US"/>
              <a:t> Dynamic – ranges can be found by equal interval 		bucketing, equal frequency bucketing</a:t>
            </a:r>
            <a:br>
              <a:rPr lang="en-US"/>
            </a:br>
            <a:r>
              <a:rPr lang="en-US"/>
              <a:t>		(percentiles), clustering, or supervised   </a:t>
            </a:r>
          </a:p>
          <a:p>
            <a:pPr lvl="2">
              <a:lnSpc>
                <a:spcPct val="90000"/>
              </a:lnSpc>
              <a:buFont typeface="Wingdings" pitchFamily="2" charset="2"/>
              <a:buNone/>
            </a:pPr>
            <a:r>
              <a:rPr lang="en-US"/>
              <a:t>                                                                   clustering.</a:t>
            </a:r>
          </a:p>
          <a:p>
            <a:pPr lvl="4">
              <a:lnSpc>
                <a:spcPct val="90000"/>
              </a:lnSpc>
            </a:pPr>
            <a:endParaRPr lang="en-US">
              <a:solidFill>
                <a:srgbClr val="CC3300"/>
              </a:solidFill>
            </a:endParaRPr>
          </a:p>
          <a:p>
            <a:pPr lvl="1">
              <a:lnSpc>
                <a:spcPct val="90000"/>
              </a:lnSpc>
            </a:pPr>
            <a:r>
              <a:rPr lang="en-US">
                <a:solidFill>
                  <a:srgbClr val="CC3300"/>
                </a:solidFill>
              </a:rPr>
              <a:t>Binary Decision</a:t>
            </a:r>
            <a:r>
              <a:rPr lang="en-US"/>
              <a:t>: (A &lt; v) or (A </a:t>
            </a:r>
            <a:r>
              <a:rPr lang="en-US">
                <a:sym typeface="Symbol" pitchFamily="18" charset="2"/>
              </a:rPr>
              <a:t> v)</a:t>
            </a:r>
            <a:endParaRPr lang="en-US"/>
          </a:p>
          <a:p>
            <a:pPr lvl="2">
              <a:lnSpc>
                <a:spcPct val="90000"/>
              </a:lnSpc>
            </a:pPr>
            <a:r>
              <a:rPr lang="en-US"/>
              <a:t> consider all possible splits and finds the best cut v</a:t>
            </a:r>
          </a:p>
          <a:p>
            <a:pPr lvl="2">
              <a:lnSpc>
                <a:spcPct val="90000"/>
              </a:lnSpc>
            </a:pPr>
            <a:r>
              <a:rPr lang="en-US"/>
              <a:t> can be more compute intensive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381000" y="152400"/>
            <a:ext cx="8534400" cy="533400"/>
          </a:xfrm>
        </p:spPr>
        <p:txBody>
          <a:bodyPr/>
          <a:lstStyle/>
          <a:p>
            <a:r>
              <a:rPr lang="en-US"/>
              <a:t>Splitting Based on Continuous Attributes</a:t>
            </a:r>
          </a:p>
        </p:txBody>
      </p:sp>
      <p:graphicFrame>
        <p:nvGraphicFramePr>
          <p:cNvPr id="15362" name="Object 4"/>
          <p:cNvGraphicFramePr>
            <a:graphicFrameLocks noGrp="1" noChangeAspect="1"/>
          </p:cNvGraphicFramePr>
          <p:nvPr>
            <p:ph idx="1"/>
          </p:nvPr>
        </p:nvGraphicFramePr>
        <p:xfrm>
          <a:off x="738188" y="1746250"/>
          <a:ext cx="7608887" cy="3282950"/>
        </p:xfrm>
        <a:graphic>
          <a:graphicData uri="http://schemas.openxmlformats.org/presentationml/2006/ole">
            <mc:AlternateContent xmlns:mc="http://schemas.openxmlformats.org/markup-compatibility/2006">
              <mc:Choice xmlns:v="urn:schemas-microsoft-com:vml" Requires="v">
                <p:oleObj spid="_x0000_s8214" name="Visio" r:id="rId3" imgW="8538667" imgH="3684287" progId="Visio.Drawing.6">
                  <p:embed/>
                </p:oleObj>
              </mc:Choice>
              <mc:Fallback>
                <p:oleObj name="Visio" r:id="rId3" imgW="8538667" imgH="3684287"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188" y="1746250"/>
                        <a:ext cx="7608887" cy="328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Tree Induction</a:t>
            </a:r>
          </a:p>
        </p:txBody>
      </p:sp>
      <p:sp>
        <p:nvSpPr>
          <p:cNvPr id="65539" name="Rectangle 3"/>
          <p:cNvSpPr>
            <a:spLocks noGrp="1" noChangeArrowheads="1"/>
          </p:cNvSpPr>
          <p:nvPr>
            <p:ph type="body" idx="1"/>
          </p:nvPr>
        </p:nvSpPr>
        <p:spPr/>
        <p:txBody>
          <a:bodyPr/>
          <a:lstStyle/>
          <a:p>
            <a:r>
              <a:rPr lang="en-US"/>
              <a:t>Greedy strategy.</a:t>
            </a:r>
          </a:p>
          <a:p>
            <a:pPr lvl="1"/>
            <a:r>
              <a:rPr lang="en-US"/>
              <a:t>Split the records based on an attribute test that optimizes certain criterion.</a:t>
            </a:r>
          </a:p>
          <a:p>
            <a:endParaRPr lang="en-US"/>
          </a:p>
          <a:p>
            <a:r>
              <a:rPr lang="en-US"/>
              <a:t>Issues</a:t>
            </a:r>
          </a:p>
          <a:p>
            <a:pPr lvl="1"/>
            <a:r>
              <a:rPr lang="en-US"/>
              <a:t>Determine how to split the records</a:t>
            </a:r>
          </a:p>
          <a:p>
            <a:pPr lvl="2"/>
            <a:r>
              <a:rPr lang="en-US"/>
              <a:t> How to specify the attribute test condition?</a:t>
            </a:r>
          </a:p>
          <a:p>
            <a:pPr lvl="2"/>
            <a:r>
              <a:rPr lang="en-US">
                <a:solidFill>
                  <a:srgbClr val="FF0000"/>
                </a:solidFill>
              </a:rPr>
              <a:t> How to determine the best split?</a:t>
            </a:r>
          </a:p>
          <a:p>
            <a:pPr lvl="1"/>
            <a:r>
              <a:rPr lang="en-US"/>
              <a:t>Determine when to stop splitting</a:t>
            </a:r>
          </a:p>
          <a:p>
            <a:pPr lvl="1">
              <a:buFont typeface="Arial" charset="0"/>
              <a:buNone/>
            </a:pP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6"/>
          <p:cNvSpPr>
            <a:spLocks noGrp="1" noChangeArrowheads="1"/>
          </p:cNvSpPr>
          <p:nvPr>
            <p:ph type="title"/>
          </p:nvPr>
        </p:nvSpPr>
        <p:spPr/>
        <p:txBody>
          <a:bodyPr/>
          <a:lstStyle/>
          <a:p>
            <a:r>
              <a:rPr lang="en-US"/>
              <a:t>How to determine the Best Split?</a:t>
            </a:r>
          </a:p>
        </p:txBody>
      </p:sp>
      <p:graphicFrame>
        <p:nvGraphicFramePr>
          <p:cNvPr id="16386" name="Object 5"/>
          <p:cNvGraphicFramePr>
            <a:graphicFrameLocks noGrp="1" noChangeAspect="1"/>
          </p:cNvGraphicFramePr>
          <p:nvPr>
            <p:ph idx="1"/>
          </p:nvPr>
        </p:nvGraphicFramePr>
        <p:xfrm>
          <a:off x="381000" y="2260600"/>
          <a:ext cx="8545513" cy="2006600"/>
        </p:xfrm>
        <a:graphic>
          <a:graphicData uri="http://schemas.openxmlformats.org/presentationml/2006/ole">
            <mc:AlternateContent xmlns:mc="http://schemas.openxmlformats.org/markup-compatibility/2006">
              <mc:Choice xmlns:v="urn:schemas-microsoft-com:vml" Requires="v">
                <p:oleObj spid="_x0000_s9238" name="Visio" r:id="rId3" imgW="9538614" imgH="2239584" progId="Visio.Drawing.6">
                  <p:embed/>
                </p:oleObj>
              </mc:Choice>
              <mc:Fallback>
                <p:oleObj name="Visio" r:id="rId3" imgW="9538614" imgH="2239584"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260600"/>
                        <a:ext cx="8545513" cy="200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8" name="Text Box 8"/>
          <p:cNvSpPr txBox="1">
            <a:spLocks noChangeArrowheads="1"/>
          </p:cNvSpPr>
          <p:nvPr/>
        </p:nvSpPr>
        <p:spPr bwMode="auto">
          <a:xfrm>
            <a:off x="2286000" y="1219200"/>
            <a:ext cx="510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sz="1800"/>
              <a:t>Before Splitting: 10 records of class 0,</a:t>
            </a:r>
            <a:br>
              <a:rPr lang="en-US" sz="1800"/>
            </a:br>
            <a:r>
              <a:rPr lang="en-US" sz="1800"/>
              <a:t>		10 records of class 1</a:t>
            </a:r>
          </a:p>
        </p:txBody>
      </p:sp>
      <p:sp>
        <p:nvSpPr>
          <p:cNvPr id="16389" name="TextBox 5"/>
          <p:cNvSpPr txBox="1">
            <a:spLocks noChangeArrowheads="1"/>
          </p:cNvSpPr>
          <p:nvPr/>
        </p:nvSpPr>
        <p:spPr bwMode="auto">
          <a:xfrm>
            <a:off x="2895600" y="1905000"/>
            <a:ext cx="19685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lang="en-US" sz="1700"/>
              <a:t>Before: E(1/2,1/2)</a:t>
            </a:r>
          </a:p>
        </p:txBody>
      </p:sp>
      <p:sp>
        <p:nvSpPr>
          <p:cNvPr id="16390" name="TextBox 6"/>
          <p:cNvSpPr txBox="1">
            <a:spLocks noChangeArrowheads="1"/>
          </p:cNvSpPr>
          <p:nvPr/>
        </p:nvSpPr>
        <p:spPr bwMode="auto">
          <a:xfrm>
            <a:off x="685800" y="4953000"/>
            <a:ext cx="76962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sz="1700" dirty="0"/>
          </a:p>
          <a:p>
            <a:r>
              <a:rPr lang="en-US" sz="2000" dirty="0"/>
              <a:t>After: 4/20*E(1/4,3/4) + 8/20*E(1,0) + 8/20*E(1/8,7/8)</a:t>
            </a:r>
          </a:p>
          <a:p>
            <a:r>
              <a:rPr lang="en-US" sz="2000" dirty="0"/>
              <a:t>Gain: Before-After</a:t>
            </a:r>
          </a:p>
          <a:p>
            <a:r>
              <a:rPr lang="en-US" sz="2000" dirty="0"/>
              <a:t>Pick Test that has the highest gain!</a:t>
            </a:r>
          </a:p>
          <a:p>
            <a:r>
              <a:rPr lang="en-US" sz="2000" dirty="0"/>
              <a:t>Remark: E stands for Gini, H (Entropy), Impurity(1-Purity),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81000" y="152400"/>
            <a:ext cx="8280400" cy="762000"/>
          </a:xfrm>
        </p:spPr>
        <p:txBody>
          <a:bodyPr/>
          <a:lstStyle/>
          <a:p>
            <a:r>
              <a:rPr lang="en-US" dirty="0"/>
              <a:t>Example: Entropy of 3-way Split X </a:t>
            </a:r>
          </a:p>
        </p:txBody>
      </p:sp>
      <p:sp>
        <p:nvSpPr>
          <p:cNvPr id="6" name="Rounded Rectangle 5"/>
          <p:cNvSpPr/>
          <p:nvPr/>
        </p:nvSpPr>
        <p:spPr bwMode="auto">
          <a:xfrm>
            <a:off x="1193800" y="3200400"/>
            <a:ext cx="1219200" cy="761998"/>
          </a:xfrm>
          <a:prstGeom prst="round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Symbol" panose="05050102010706020507" pitchFamily="18" charset="2"/>
              </a:rPr>
              <a:t>*</a:t>
            </a:r>
            <a:r>
              <a:rPr kumimoji="0" lang="en-US" sz="1600" b="1" i="0" u="none" strike="noStrike" cap="none" normalizeH="0" baseline="0" dirty="0">
                <a:ln>
                  <a:noFill/>
                </a:ln>
                <a:solidFill>
                  <a:schemeClr val="tx1"/>
                </a:solidFill>
                <a:effectLst/>
                <a:latin typeface="Arial" charset="0"/>
              </a:rPr>
              <a:t> </a:t>
            </a:r>
            <a:r>
              <a:rPr lang="en-US" dirty="0"/>
              <a:t>x o</a:t>
            </a:r>
            <a:endParaRPr kumimoji="0" lang="en-US" sz="1400" b="1" i="0" u="none" strike="noStrike" cap="none" normalizeH="0" baseline="0" dirty="0">
              <a:ln>
                <a:noFill/>
              </a:ln>
              <a:solidFill>
                <a:schemeClr val="tx1"/>
              </a:solidFill>
              <a:effectLst/>
              <a:latin typeface="Arial" charset="0"/>
            </a:endParaRPr>
          </a:p>
        </p:txBody>
      </p:sp>
      <p:sp>
        <p:nvSpPr>
          <p:cNvPr id="7" name="Rounded Rectangle 6"/>
          <p:cNvSpPr/>
          <p:nvPr/>
        </p:nvSpPr>
        <p:spPr bwMode="auto">
          <a:xfrm>
            <a:off x="1193800" y="4495800"/>
            <a:ext cx="1219200" cy="761998"/>
          </a:xfrm>
          <a:prstGeom prst="round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charset="0"/>
              </a:rPr>
              <a:t>x o x o</a:t>
            </a:r>
          </a:p>
        </p:txBody>
      </p:sp>
      <p:sp>
        <p:nvSpPr>
          <p:cNvPr id="8" name="Rounded Rectangle 7"/>
          <p:cNvSpPr/>
          <p:nvPr/>
        </p:nvSpPr>
        <p:spPr bwMode="auto">
          <a:xfrm>
            <a:off x="1219200" y="5715000"/>
            <a:ext cx="1219200" cy="761998"/>
          </a:xfrm>
          <a:prstGeom prst="round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charset="0"/>
              </a:rPr>
              <a:t>o </a:t>
            </a:r>
            <a:r>
              <a:rPr kumimoji="0" lang="en-US" sz="1400" b="1" i="0" u="none" strike="noStrike" cap="none" normalizeH="0" baseline="0" dirty="0" err="1">
                <a:ln>
                  <a:noFill/>
                </a:ln>
                <a:solidFill>
                  <a:schemeClr val="tx1"/>
                </a:solidFill>
                <a:effectLst/>
                <a:latin typeface="Arial" charset="0"/>
              </a:rPr>
              <a:t>o</a:t>
            </a:r>
            <a:r>
              <a:rPr kumimoji="0" lang="en-US" sz="1400" b="1" i="0" u="none" strike="noStrike" cap="none" normalizeH="0" baseline="0" dirty="0">
                <a:ln>
                  <a:noFill/>
                </a:ln>
                <a:solidFill>
                  <a:schemeClr val="tx1"/>
                </a:solidFill>
                <a:effectLst/>
                <a:latin typeface="Arial" charset="0"/>
              </a:rPr>
              <a:t> </a:t>
            </a:r>
            <a:r>
              <a:rPr kumimoji="0" lang="en-US" sz="1400" b="1" i="0" u="none" strike="noStrike" cap="none" normalizeH="0" baseline="0" dirty="0" err="1">
                <a:ln>
                  <a:noFill/>
                </a:ln>
                <a:solidFill>
                  <a:schemeClr val="tx1"/>
                </a:solidFill>
                <a:effectLst/>
                <a:latin typeface="Arial" charset="0"/>
              </a:rPr>
              <a:t>o</a:t>
            </a:r>
            <a:endParaRPr kumimoji="0" lang="en-US" sz="1400" b="1" i="0" u="none" strike="noStrike" cap="none" normalizeH="0" baseline="0" dirty="0">
              <a:ln>
                <a:noFill/>
              </a:ln>
              <a:solidFill>
                <a:schemeClr val="tx1"/>
              </a:solidFill>
              <a:effectLst/>
              <a:latin typeface="Arial" charset="0"/>
            </a:endParaRPr>
          </a:p>
        </p:txBody>
      </p:sp>
      <p:sp>
        <p:nvSpPr>
          <p:cNvPr id="4" name="TextBox 3"/>
          <p:cNvSpPr txBox="1"/>
          <p:nvPr/>
        </p:nvSpPr>
        <p:spPr>
          <a:xfrm>
            <a:off x="914400" y="1229234"/>
            <a:ext cx="7789312" cy="369332"/>
          </a:xfrm>
          <a:prstGeom prst="rect">
            <a:avLst/>
          </a:prstGeom>
          <a:noFill/>
        </p:spPr>
        <p:txBody>
          <a:bodyPr wrap="none" rtlCol="0">
            <a:spAutoFit/>
          </a:bodyPr>
          <a:lstStyle/>
          <a:p>
            <a:r>
              <a:rPr lang="en-US" sz="1800" dirty="0"/>
              <a:t>x, o, and * represent examples belonging to 3 classes C1, C2, and C3.</a:t>
            </a:r>
          </a:p>
        </p:txBody>
      </p:sp>
      <p:sp>
        <p:nvSpPr>
          <p:cNvPr id="5" name="TextBox 4"/>
          <p:cNvSpPr txBox="1"/>
          <p:nvPr/>
        </p:nvSpPr>
        <p:spPr>
          <a:xfrm>
            <a:off x="1327949" y="4188023"/>
            <a:ext cx="950901" cy="307777"/>
          </a:xfrm>
          <a:prstGeom prst="rect">
            <a:avLst/>
          </a:prstGeom>
          <a:noFill/>
        </p:spPr>
        <p:txBody>
          <a:bodyPr wrap="none" rtlCol="0">
            <a:spAutoFit/>
          </a:bodyPr>
          <a:lstStyle/>
          <a:p>
            <a:r>
              <a:rPr lang="en-US" dirty="0"/>
              <a:t>Cluster 2</a:t>
            </a:r>
          </a:p>
        </p:txBody>
      </p:sp>
      <p:sp>
        <p:nvSpPr>
          <p:cNvPr id="11" name="TextBox 10"/>
          <p:cNvSpPr txBox="1"/>
          <p:nvPr/>
        </p:nvSpPr>
        <p:spPr>
          <a:xfrm>
            <a:off x="1346199" y="2892623"/>
            <a:ext cx="950901" cy="307777"/>
          </a:xfrm>
          <a:prstGeom prst="rect">
            <a:avLst/>
          </a:prstGeom>
          <a:noFill/>
        </p:spPr>
        <p:txBody>
          <a:bodyPr wrap="none" rtlCol="0">
            <a:spAutoFit/>
          </a:bodyPr>
          <a:lstStyle/>
          <a:p>
            <a:r>
              <a:rPr lang="en-US" dirty="0"/>
              <a:t>Cluster 1</a:t>
            </a:r>
          </a:p>
        </p:txBody>
      </p:sp>
      <p:sp>
        <p:nvSpPr>
          <p:cNvPr id="13" name="TextBox 12"/>
          <p:cNvSpPr txBox="1"/>
          <p:nvPr/>
        </p:nvSpPr>
        <p:spPr>
          <a:xfrm>
            <a:off x="1353349" y="5424384"/>
            <a:ext cx="950901" cy="307777"/>
          </a:xfrm>
          <a:prstGeom prst="rect">
            <a:avLst/>
          </a:prstGeom>
          <a:noFill/>
        </p:spPr>
        <p:txBody>
          <a:bodyPr wrap="none" rtlCol="0">
            <a:spAutoFit/>
          </a:bodyPr>
          <a:lstStyle/>
          <a:p>
            <a:r>
              <a:rPr lang="en-US" dirty="0"/>
              <a:t>Cluster 3</a:t>
            </a:r>
          </a:p>
        </p:txBody>
      </p:sp>
      <p:sp>
        <p:nvSpPr>
          <p:cNvPr id="10" name="TextBox 9"/>
          <p:cNvSpPr txBox="1"/>
          <p:nvPr/>
        </p:nvSpPr>
        <p:spPr>
          <a:xfrm>
            <a:off x="152399" y="3972002"/>
            <a:ext cx="748923" cy="1107996"/>
          </a:xfrm>
          <a:prstGeom prst="rect">
            <a:avLst/>
          </a:prstGeom>
          <a:noFill/>
        </p:spPr>
        <p:txBody>
          <a:bodyPr wrap="none" rtlCol="0">
            <a:spAutoFit/>
          </a:bodyPr>
          <a:lstStyle/>
          <a:p>
            <a:r>
              <a:rPr lang="en-US" sz="6600" dirty="0"/>
              <a:t>X</a:t>
            </a:r>
          </a:p>
        </p:txBody>
      </p:sp>
      <p:sp>
        <p:nvSpPr>
          <p:cNvPr id="14" name="TextBox 13"/>
          <p:cNvSpPr txBox="1"/>
          <p:nvPr/>
        </p:nvSpPr>
        <p:spPr>
          <a:xfrm>
            <a:off x="2590800" y="3598443"/>
            <a:ext cx="6617517" cy="2139047"/>
          </a:xfrm>
          <a:prstGeom prst="rect">
            <a:avLst/>
          </a:prstGeom>
          <a:noFill/>
        </p:spPr>
        <p:txBody>
          <a:bodyPr wrap="none" rtlCol="0">
            <a:spAutoFit/>
          </a:bodyPr>
          <a:lstStyle/>
          <a:p>
            <a:r>
              <a:rPr lang="en-US" sz="1900" dirty="0"/>
              <a:t>Before the Split into X: H(0.6,0.3,0.1)</a:t>
            </a:r>
          </a:p>
          <a:p>
            <a:endParaRPr lang="en-US" sz="1900" dirty="0"/>
          </a:p>
          <a:p>
            <a:r>
              <a:rPr lang="en-US" sz="1900" dirty="0"/>
              <a:t>After the 3 way Split into X: </a:t>
            </a:r>
          </a:p>
          <a:p>
            <a:r>
              <a:rPr lang="en-US" sz="1900" dirty="0"/>
              <a:t>H(X)= </a:t>
            </a:r>
          </a:p>
          <a:p>
            <a:r>
              <a:rPr lang="en-US" sz="1900" dirty="0"/>
              <a:t>3/10*H((1/3,1/3,1/3))+ 4/10*H((1/2,1/2,0))+ 3/10*H((0,1,0))=</a:t>
            </a:r>
          </a:p>
          <a:p>
            <a:r>
              <a:rPr lang="en-US" sz="1900" dirty="0"/>
              <a:t>3/10*log</a:t>
            </a:r>
            <a:r>
              <a:rPr lang="en-US" sz="1900" baseline="-25000" dirty="0"/>
              <a:t>2</a:t>
            </a:r>
            <a:r>
              <a:rPr lang="en-US" sz="1900" dirty="0"/>
              <a:t>(3) + 4/10*1 + 3/10*0=</a:t>
            </a:r>
          </a:p>
          <a:p>
            <a:r>
              <a:rPr lang="en-US" sz="1900" dirty="0"/>
              <a:t>0.8754888</a:t>
            </a:r>
          </a:p>
        </p:txBody>
      </p:sp>
      <p:sp>
        <p:nvSpPr>
          <p:cNvPr id="15" name="TextBox 14"/>
          <p:cNvSpPr txBox="1"/>
          <p:nvPr/>
        </p:nvSpPr>
        <p:spPr>
          <a:xfrm flipH="1">
            <a:off x="3246119" y="2362199"/>
            <a:ext cx="8564881" cy="830997"/>
          </a:xfrm>
          <a:prstGeom prst="rect">
            <a:avLst/>
          </a:prstGeom>
          <a:noFill/>
        </p:spPr>
        <p:txBody>
          <a:bodyPr wrap="square" rtlCol="0">
            <a:spAutoFit/>
          </a:bodyPr>
          <a:lstStyle/>
          <a:p>
            <a:r>
              <a:rPr lang="en-US" sz="2400" dirty="0"/>
              <a:t>H(X)= </a:t>
            </a:r>
            <a:r>
              <a:rPr lang="en-US" sz="2400" dirty="0">
                <a:sym typeface="Symbol"/>
              </a:rPr>
              <a:t></a:t>
            </a:r>
            <a:r>
              <a:rPr lang="en-US" sz="2400" baseline="-25000" dirty="0"/>
              <a:t>r=1</a:t>
            </a:r>
            <a:r>
              <a:rPr lang="en-US" sz="2400" dirty="0"/>
              <a:t> (|C</a:t>
            </a:r>
            <a:r>
              <a:rPr lang="en-US" sz="2400" baseline="-25000" dirty="0"/>
              <a:t>r</a:t>
            </a:r>
            <a:r>
              <a:rPr lang="en-US" sz="2400" dirty="0"/>
              <a:t>|/|</a:t>
            </a:r>
            <a:r>
              <a:rPr lang="en-US" sz="2400" dirty="0">
                <a:sym typeface="Symbol"/>
              </a:rPr>
              <a:t></a:t>
            </a:r>
            <a:r>
              <a:rPr lang="en-US" sz="2400" baseline="-25000" dirty="0"/>
              <a:t>p=1</a:t>
            </a:r>
            <a:r>
              <a:rPr lang="en-US" sz="2400" dirty="0"/>
              <a:t>|C</a:t>
            </a:r>
            <a:r>
              <a:rPr lang="en-US" sz="2400" baseline="-25000" dirty="0"/>
              <a:t>p</a:t>
            </a:r>
            <a:r>
              <a:rPr lang="en-US" sz="2400" dirty="0"/>
              <a:t>|)*H(</a:t>
            </a:r>
            <a:r>
              <a:rPr lang="en-US" sz="2400" dirty="0" err="1"/>
              <a:t>p</a:t>
            </a:r>
            <a:r>
              <a:rPr lang="en-US" sz="2400" baseline="-25000" dirty="0" err="1"/>
              <a:t>r</a:t>
            </a:r>
            <a:r>
              <a:rPr lang="en-US" sz="2400" dirty="0"/>
              <a:t>)</a:t>
            </a:r>
          </a:p>
          <a:p>
            <a:endParaRPr lang="en-US" sz="2400" dirty="0"/>
          </a:p>
        </p:txBody>
      </p:sp>
    </p:spTree>
    <p:extLst>
      <p:ext uri="{BB962C8B-B14F-4D97-AF65-F5344CB8AC3E}">
        <p14:creationId xmlns:p14="http://schemas.microsoft.com/office/powerpoint/2010/main" val="2893505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a:t>How to determine the Best Split</a:t>
            </a:r>
          </a:p>
        </p:txBody>
      </p:sp>
      <p:sp>
        <p:nvSpPr>
          <p:cNvPr id="17413" name="Rectangle 3"/>
          <p:cNvSpPr>
            <a:spLocks noGrp="1" noChangeArrowheads="1"/>
          </p:cNvSpPr>
          <p:nvPr>
            <p:ph type="body" idx="1"/>
          </p:nvPr>
        </p:nvSpPr>
        <p:spPr/>
        <p:txBody>
          <a:bodyPr/>
          <a:lstStyle/>
          <a:p>
            <a:r>
              <a:rPr lang="en-US" dirty="0"/>
              <a:t>Greedy approach: </a:t>
            </a:r>
          </a:p>
          <a:p>
            <a:pPr lvl="1"/>
            <a:r>
              <a:rPr lang="en-US" dirty="0"/>
              <a:t>Nodes with </a:t>
            </a:r>
            <a:r>
              <a:rPr lang="en-US" dirty="0">
                <a:solidFill>
                  <a:srgbClr val="FF0000"/>
                </a:solidFill>
              </a:rPr>
              <a:t>homogeneous</a:t>
            </a:r>
            <a:r>
              <a:rPr lang="en-US" dirty="0"/>
              <a:t> class distribution (</a:t>
            </a:r>
            <a:r>
              <a:rPr lang="en-US" dirty="0">
                <a:solidFill>
                  <a:srgbClr val="FF0000"/>
                </a:solidFill>
              </a:rPr>
              <a:t>pure</a:t>
            </a:r>
            <a:r>
              <a:rPr lang="en-US" dirty="0"/>
              <a:t> nodes) are preferred</a:t>
            </a:r>
          </a:p>
          <a:p>
            <a:r>
              <a:rPr lang="en-US" dirty="0"/>
              <a:t>Need a measure of node impurity, named E and H before:</a:t>
            </a:r>
          </a:p>
          <a:p>
            <a:pPr lvl="1">
              <a:buFont typeface="Arial" charset="0"/>
              <a:buNone/>
            </a:pPr>
            <a:endParaRPr lang="en-US" dirty="0"/>
          </a:p>
        </p:txBody>
      </p:sp>
      <p:graphicFrame>
        <p:nvGraphicFramePr>
          <p:cNvPr id="17410" name="Object 6"/>
          <p:cNvGraphicFramePr>
            <a:graphicFrameLocks noGrp="1" noChangeAspect="1"/>
          </p:cNvGraphicFramePr>
          <p:nvPr>
            <p:ph sz="half" idx="4294967295"/>
          </p:nvPr>
        </p:nvGraphicFramePr>
        <p:xfrm>
          <a:off x="2209800" y="3733800"/>
          <a:ext cx="912813" cy="815975"/>
        </p:xfrm>
        <a:graphic>
          <a:graphicData uri="http://schemas.openxmlformats.org/presentationml/2006/ole">
            <mc:AlternateContent xmlns:mc="http://schemas.openxmlformats.org/markup-compatibility/2006">
              <mc:Choice xmlns:v="urn:schemas-microsoft-com:vml" Requires="v">
                <p:oleObj spid="_x0000_s10282" name="Visio" r:id="rId3" imgW="655371" imgH="585812" progId="Visio.Drawing.6">
                  <p:embed/>
                </p:oleObj>
              </mc:Choice>
              <mc:Fallback>
                <p:oleObj name="Visio" r:id="rId3" imgW="655371" imgH="585812" progId="Visio.Drawing.6">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733800"/>
                        <a:ext cx="912813"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1" name="Object 10"/>
          <p:cNvGraphicFramePr>
            <a:graphicFrameLocks noGrp="1" noChangeAspect="1"/>
          </p:cNvGraphicFramePr>
          <p:nvPr>
            <p:ph sz="half" idx="4294967295"/>
          </p:nvPr>
        </p:nvGraphicFramePr>
        <p:xfrm>
          <a:off x="5715000" y="3733800"/>
          <a:ext cx="912813" cy="815975"/>
        </p:xfrm>
        <a:graphic>
          <a:graphicData uri="http://schemas.openxmlformats.org/presentationml/2006/ole">
            <mc:AlternateContent xmlns:mc="http://schemas.openxmlformats.org/markup-compatibility/2006">
              <mc:Choice xmlns:v="urn:schemas-microsoft-com:vml" Requires="v">
                <p:oleObj spid="_x0000_s10283" name="Visio" r:id="rId5" imgW="655371" imgH="585812" progId="Visio.Drawing.6">
                  <p:embed/>
                </p:oleObj>
              </mc:Choice>
              <mc:Fallback>
                <p:oleObj name="Visio" r:id="rId5" imgW="655371" imgH="585812" progId="Visio.Drawing.6">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3733800"/>
                        <a:ext cx="912813"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4" name="Text Box 12"/>
          <p:cNvSpPr txBox="1">
            <a:spLocks noChangeArrowheads="1"/>
          </p:cNvSpPr>
          <p:nvPr/>
        </p:nvSpPr>
        <p:spPr bwMode="auto">
          <a:xfrm>
            <a:off x="1371600" y="4724400"/>
            <a:ext cx="28194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sz="1800"/>
              <a:t>Non-homogeneous,</a:t>
            </a:r>
          </a:p>
          <a:p>
            <a:pPr>
              <a:spcBef>
                <a:spcPct val="50000"/>
              </a:spcBef>
            </a:pPr>
            <a:r>
              <a:rPr lang="en-US" sz="1800"/>
              <a:t>High degree of impurity</a:t>
            </a:r>
          </a:p>
        </p:txBody>
      </p:sp>
      <p:sp>
        <p:nvSpPr>
          <p:cNvPr id="17415" name="Text Box 13"/>
          <p:cNvSpPr txBox="1">
            <a:spLocks noChangeArrowheads="1"/>
          </p:cNvSpPr>
          <p:nvPr/>
        </p:nvSpPr>
        <p:spPr bwMode="auto">
          <a:xfrm>
            <a:off x="5181600" y="4724400"/>
            <a:ext cx="28194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sz="1800"/>
              <a:t>Homogeneous,</a:t>
            </a:r>
          </a:p>
          <a:p>
            <a:pPr>
              <a:spcBef>
                <a:spcPct val="50000"/>
              </a:spcBef>
            </a:pPr>
            <a:r>
              <a:rPr lang="en-US" sz="1800"/>
              <a:t>Low degree of impurity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t>Measures of Node Impurity</a:t>
            </a:r>
          </a:p>
        </p:txBody>
      </p:sp>
      <p:sp>
        <p:nvSpPr>
          <p:cNvPr id="66563" name="Rectangle 3"/>
          <p:cNvSpPr>
            <a:spLocks noGrp="1" noChangeArrowheads="1"/>
          </p:cNvSpPr>
          <p:nvPr>
            <p:ph type="body" idx="1"/>
          </p:nvPr>
        </p:nvSpPr>
        <p:spPr/>
        <p:txBody>
          <a:bodyPr/>
          <a:lstStyle/>
          <a:p>
            <a:r>
              <a:rPr lang="en-US"/>
              <a:t>Gini Index</a:t>
            </a:r>
          </a:p>
          <a:p>
            <a:endParaRPr lang="en-US"/>
          </a:p>
          <a:p>
            <a:r>
              <a:rPr lang="en-US"/>
              <a:t>Entropy</a:t>
            </a:r>
          </a:p>
          <a:p>
            <a:endParaRPr lang="en-US"/>
          </a:p>
          <a:p>
            <a:r>
              <a:rPr lang="en-US"/>
              <a:t>Misclassification error</a:t>
            </a:r>
          </a:p>
          <a:p>
            <a:endParaRPr lang="en-US"/>
          </a:p>
          <a:p>
            <a:pPr>
              <a:buFontTx/>
              <a:buNone/>
            </a:pPr>
            <a:r>
              <a:rPr lang="en-US"/>
              <a:t>Remark: All three approaches center on selecting tests that maximize purity. They just disagree in how exactly purity is measured.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9" name="Rectangle 2"/>
          <p:cNvSpPr>
            <a:spLocks noGrp="1" noChangeArrowheads="1"/>
          </p:cNvSpPr>
          <p:nvPr>
            <p:ph type="title"/>
          </p:nvPr>
        </p:nvSpPr>
        <p:spPr/>
        <p:txBody>
          <a:bodyPr/>
          <a:lstStyle/>
          <a:p>
            <a:r>
              <a:rPr lang="en-US"/>
              <a:t>How to Find the Best Split</a:t>
            </a:r>
          </a:p>
        </p:txBody>
      </p:sp>
      <p:sp>
        <p:nvSpPr>
          <p:cNvPr id="18440" name="Oval 4"/>
          <p:cNvSpPr>
            <a:spLocks noChangeArrowheads="1"/>
          </p:cNvSpPr>
          <p:nvPr/>
        </p:nvSpPr>
        <p:spPr bwMode="auto">
          <a:xfrm>
            <a:off x="6477000" y="1828800"/>
            <a:ext cx="1009650" cy="454025"/>
          </a:xfrm>
          <a:prstGeom prst="ellipse">
            <a:avLst/>
          </a:prstGeom>
          <a:solidFill>
            <a:srgbClr val="FFFFFF"/>
          </a:solidFill>
          <a:ln w="9525">
            <a:solidFill>
              <a:schemeClr val="tx1"/>
            </a:solidFill>
            <a:round/>
            <a:headEnd/>
            <a:tailEnd/>
          </a:ln>
        </p:spPr>
        <p:txBody>
          <a:bodyPr wrap="none" anchor="ctr"/>
          <a:lstStyle/>
          <a:p>
            <a:pPr algn="ctr"/>
            <a:r>
              <a:rPr lang="en-US" sz="2000" b="0">
                <a:latin typeface="Times New Roman" pitchFamily="18" charset="0"/>
              </a:rPr>
              <a:t>B?</a:t>
            </a:r>
            <a:endParaRPr lang="en-US" sz="2400" b="0">
              <a:latin typeface="Times New Roman" pitchFamily="18" charset="0"/>
            </a:endParaRPr>
          </a:p>
        </p:txBody>
      </p:sp>
      <p:sp>
        <p:nvSpPr>
          <p:cNvPr id="18441" name="Line 5"/>
          <p:cNvSpPr>
            <a:spLocks noChangeShapeType="1"/>
          </p:cNvSpPr>
          <p:nvPr/>
        </p:nvSpPr>
        <p:spPr bwMode="auto">
          <a:xfrm flipH="1">
            <a:off x="5902325" y="2286000"/>
            <a:ext cx="1108075"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2" name="Line 6"/>
          <p:cNvSpPr>
            <a:spLocks noChangeShapeType="1"/>
          </p:cNvSpPr>
          <p:nvPr/>
        </p:nvSpPr>
        <p:spPr bwMode="auto">
          <a:xfrm>
            <a:off x="7010400" y="2286000"/>
            <a:ext cx="1184275"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3" name="Text Box 7"/>
          <p:cNvSpPr txBox="1">
            <a:spLocks noChangeArrowheads="1"/>
          </p:cNvSpPr>
          <p:nvPr/>
        </p:nvSpPr>
        <p:spPr bwMode="auto">
          <a:xfrm>
            <a:off x="5629275" y="2401888"/>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r>
              <a:rPr lang="en-US" sz="1800" b="0">
                <a:latin typeface="Times New Roman" pitchFamily="18" charset="0"/>
              </a:rPr>
              <a:t>Yes</a:t>
            </a:r>
          </a:p>
        </p:txBody>
      </p:sp>
      <p:sp>
        <p:nvSpPr>
          <p:cNvPr id="18444" name="Text Box 8"/>
          <p:cNvSpPr txBox="1">
            <a:spLocks noChangeArrowheads="1"/>
          </p:cNvSpPr>
          <p:nvPr/>
        </p:nvSpPr>
        <p:spPr bwMode="auto">
          <a:xfrm>
            <a:off x="8118475" y="2401888"/>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r>
              <a:rPr lang="en-US" sz="1800" b="0">
                <a:latin typeface="Times New Roman" pitchFamily="18" charset="0"/>
              </a:rPr>
              <a:t>No</a:t>
            </a:r>
          </a:p>
        </p:txBody>
      </p:sp>
      <p:sp>
        <p:nvSpPr>
          <p:cNvPr id="18445" name="Rectangle 9"/>
          <p:cNvSpPr>
            <a:spLocks noChangeArrowheads="1"/>
          </p:cNvSpPr>
          <p:nvPr/>
        </p:nvSpPr>
        <p:spPr bwMode="auto">
          <a:xfrm>
            <a:off x="5486400" y="3011488"/>
            <a:ext cx="936625" cy="341312"/>
          </a:xfrm>
          <a:prstGeom prst="rect">
            <a:avLst/>
          </a:prstGeom>
          <a:solidFill>
            <a:srgbClr val="FFFFFF"/>
          </a:solidFill>
          <a:ln w="9525">
            <a:solidFill>
              <a:schemeClr val="tx1"/>
            </a:solidFill>
            <a:miter lim="800000"/>
            <a:headEnd/>
            <a:tailEnd/>
          </a:ln>
        </p:spPr>
        <p:txBody>
          <a:bodyPr wrap="none" anchor="ctr"/>
          <a:lstStyle/>
          <a:p>
            <a:pPr algn="ctr"/>
            <a:r>
              <a:rPr lang="en-US" sz="1800" b="0">
                <a:latin typeface="Times New Roman" pitchFamily="18" charset="0"/>
              </a:rPr>
              <a:t>Node N3</a:t>
            </a:r>
          </a:p>
        </p:txBody>
      </p:sp>
      <p:sp>
        <p:nvSpPr>
          <p:cNvPr id="18446" name="Rectangle 10"/>
          <p:cNvSpPr>
            <a:spLocks noChangeArrowheads="1"/>
          </p:cNvSpPr>
          <p:nvPr/>
        </p:nvSpPr>
        <p:spPr bwMode="auto">
          <a:xfrm>
            <a:off x="7673975" y="3011488"/>
            <a:ext cx="936625" cy="341312"/>
          </a:xfrm>
          <a:prstGeom prst="rect">
            <a:avLst/>
          </a:prstGeom>
          <a:solidFill>
            <a:srgbClr val="FFFFFF"/>
          </a:solidFill>
          <a:ln w="9525">
            <a:solidFill>
              <a:schemeClr val="tx1"/>
            </a:solidFill>
            <a:miter lim="800000"/>
            <a:headEnd/>
            <a:tailEnd/>
          </a:ln>
        </p:spPr>
        <p:txBody>
          <a:bodyPr wrap="none" anchor="ctr"/>
          <a:lstStyle/>
          <a:p>
            <a:pPr algn="ctr"/>
            <a:r>
              <a:rPr lang="en-US" sz="1800" b="0">
                <a:latin typeface="Times New Roman" pitchFamily="18" charset="0"/>
              </a:rPr>
              <a:t>Node N4</a:t>
            </a:r>
          </a:p>
        </p:txBody>
      </p:sp>
      <p:sp>
        <p:nvSpPr>
          <p:cNvPr id="18447" name="Oval 11"/>
          <p:cNvSpPr>
            <a:spLocks noChangeArrowheads="1"/>
          </p:cNvSpPr>
          <p:nvPr/>
        </p:nvSpPr>
        <p:spPr bwMode="auto">
          <a:xfrm>
            <a:off x="1447800" y="1752600"/>
            <a:ext cx="1009650" cy="454025"/>
          </a:xfrm>
          <a:prstGeom prst="ellipse">
            <a:avLst/>
          </a:prstGeom>
          <a:solidFill>
            <a:srgbClr val="FFFFFF"/>
          </a:solidFill>
          <a:ln w="9525">
            <a:solidFill>
              <a:schemeClr val="tx1"/>
            </a:solidFill>
            <a:round/>
            <a:headEnd/>
            <a:tailEnd/>
          </a:ln>
        </p:spPr>
        <p:txBody>
          <a:bodyPr wrap="none" anchor="ctr"/>
          <a:lstStyle/>
          <a:p>
            <a:pPr algn="ctr"/>
            <a:r>
              <a:rPr lang="en-US" sz="2000" b="0">
                <a:latin typeface="Times New Roman" pitchFamily="18" charset="0"/>
              </a:rPr>
              <a:t>A?</a:t>
            </a:r>
            <a:endParaRPr lang="en-US" sz="2400" b="0">
              <a:latin typeface="Times New Roman" pitchFamily="18" charset="0"/>
            </a:endParaRPr>
          </a:p>
        </p:txBody>
      </p:sp>
      <p:sp>
        <p:nvSpPr>
          <p:cNvPr id="18448" name="Line 12"/>
          <p:cNvSpPr>
            <a:spLocks noChangeShapeType="1"/>
          </p:cNvSpPr>
          <p:nvPr/>
        </p:nvSpPr>
        <p:spPr bwMode="auto">
          <a:xfrm flipH="1">
            <a:off x="873125" y="2209800"/>
            <a:ext cx="1108075"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9" name="Line 13"/>
          <p:cNvSpPr>
            <a:spLocks noChangeShapeType="1"/>
          </p:cNvSpPr>
          <p:nvPr/>
        </p:nvSpPr>
        <p:spPr bwMode="auto">
          <a:xfrm>
            <a:off x="1981200" y="2209800"/>
            <a:ext cx="1184275"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Text Box 14"/>
          <p:cNvSpPr txBox="1">
            <a:spLocks noChangeArrowheads="1"/>
          </p:cNvSpPr>
          <p:nvPr/>
        </p:nvSpPr>
        <p:spPr bwMode="auto">
          <a:xfrm>
            <a:off x="600075" y="2325688"/>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r>
              <a:rPr lang="en-US" sz="1800" b="0">
                <a:latin typeface="Times New Roman" pitchFamily="18" charset="0"/>
              </a:rPr>
              <a:t>Yes</a:t>
            </a:r>
          </a:p>
        </p:txBody>
      </p:sp>
      <p:sp>
        <p:nvSpPr>
          <p:cNvPr id="18451" name="Text Box 15"/>
          <p:cNvSpPr txBox="1">
            <a:spLocks noChangeArrowheads="1"/>
          </p:cNvSpPr>
          <p:nvPr/>
        </p:nvSpPr>
        <p:spPr bwMode="auto">
          <a:xfrm>
            <a:off x="3089275" y="2325688"/>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r>
              <a:rPr lang="en-US" sz="1800" b="0">
                <a:latin typeface="Times New Roman" pitchFamily="18" charset="0"/>
              </a:rPr>
              <a:t>No</a:t>
            </a:r>
          </a:p>
        </p:txBody>
      </p:sp>
      <p:sp>
        <p:nvSpPr>
          <p:cNvPr id="18452" name="Rectangle 16"/>
          <p:cNvSpPr>
            <a:spLocks noChangeArrowheads="1"/>
          </p:cNvSpPr>
          <p:nvPr/>
        </p:nvSpPr>
        <p:spPr bwMode="auto">
          <a:xfrm>
            <a:off x="457200" y="2935288"/>
            <a:ext cx="936625" cy="341312"/>
          </a:xfrm>
          <a:prstGeom prst="rect">
            <a:avLst/>
          </a:prstGeom>
          <a:solidFill>
            <a:srgbClr val="FFFFFF"/>
          </a:solidFill>
          <a:ln w="9525">
            <a:solidFill>
              <a:schemeClr val="tx1"/>
            </a:solidFill>
            <a:miter lim="800000"/>
            <a:headEnd/>
            <a:tailEnd/>
          </a:ln>
        </p:spPr>
        <p:txBody>
          <a:bodyPr wrap="none" anchor="ctr"/>
          <a:lstStyle/>
          <a:p>
            <a:pPr algn="ctr"/>
            <a:r>
              <a:rPr lang="en-US" sz="1800" b="0">
                <a:latin typeface="Times New Roman" pitchFamily="18" charset="0"/>
              </a:rPr>
              <a:t>Node N1</a:t>
            </a:r>
          </a:p>
        </p:txBody>
      </p:sp>
      <p:sp>
        <p:nvSpPr>
          <p:cNvPr id="18453" name="Rectangle 17"/>
          <p:cNvSpPr>
            <a:spLocks noChangeArrowheads="1"/>
          </p:cNvSpPr>
          <p:nvPr/>
        </p:nvSpPr>
        <p:spPr bwMode="auto">
          <a:xfrm>
            <a:off x="2644775" y="2935288"/>
            <a:ext cx="936625" cy="341312"/>
          </a:xfrm>
          <a:prstGeom prst="rect">
            <a:avLst/>
          </a:prstGeom>
          <a:solidFill>
            <a:srgbClr val="FFFFFF"/>
          </a:solidFill>
          <a:ln w="9525">
            <a:solidFill>
              <a:schemeClr val="tx1"/>
            </a:solidFill>
            <a:miter lim="800000"/>
            <a:headEnd/>
            <a:tailEnd/>
          </a:ln>
        </p:spPr>
        <p:txBody>
          <a:bodyPr wrap="none" anchor="ctr"/>
          <a:lstStyle/>
          <a:p>
            <a:pPr algn="ctr"/>
            <a:r>
              <a:rPr lang="en-US" sz="1800" b="0">
                <a:latin typeface="Times New Roman" pitchFamily="18" charset="0"/>
              </a:rPr>
              <a:t>Node N2</a:t>
            </a:r>
          </a:p>
        </p:txBody>
      </p:sp>
      <p:sp>
        <p:nvSpPr>
          <p:cNvPr id="18454" name="Text Box 18"/>
          <p:cNvSpPr txBox="1">
            <a:spLocks noChangeArrowheads="1"/>
          </p:cNvSpPr>
          <p:nvPr/>
        </p:nvSpPr>
        <p:spPr bwMode="auto">
          <a:xfrm>
            <a:off x="1905000" y="1066800"/>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sz="1800"/>
              <a:t>Before Splitting:</a:t>
            </a:r>
          </a:p>
        </p:txBody>
      </p:sp>
      <p:graphicFrame>
        <p:nvGraphicFramePr>
          <p:cNvPr id="18434" name="Object 20"/>
          <p:cNvGraphicFramePr>
            <a:graphicFrameLocks noGrp="1" noChangeAspect="1"/>
          </p:cNvGraphicFramePr>
          <p:nvPr>
            <p:ph idx="1"/>
          </p:nvPr>
        </p:nvGraphicFramePr>
        <p:xfrm>
          <a:off x="76200" y="3581400"/>
          <a:ext cx="1676400" cy="698500"/>
        </p:xfrm>
        <a:graphic>
          <a:graphicData uri="http://schemas.openxmlformats.org/presentationml/2006/ole">
            <mc:AlternateContent xmlns:mc="http://schemas.openxmlformats.org/markup-compatibility/2006">
              <mc:Choice xmlns:v="urn:schemas-microsoft-com:vml" Requires="v">
                <p:oleObj spid="_x0000_s11366" name="Document" r:id="rId3" imgW="3317490" imgH="1395377" progId="Word.Document.8">
                  <p:embed/>
                </p:oleObj>
              </mc:Choice>
              <mc:Fallback>
                <p:oleObj name="Document" r:id="rId3" imgW="3317490" imgH="1395377" progId="Word.Document.8">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3581400"/>
                        <a:ext cx="16764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5" name="Object 27"/>
          <p:cNvGraphicFramePr>
            <a:graphicFrameLocks noChangeAspect="1"/>
          </p:cNvGraphicFramePr>
          <p:nvPr/>
        </p:nvGraphicFramePr>
        <p:xfrm>
          <a:off x="2366963" y="3586163"/>
          <a:ext cx="1636712" cy="681037"/>
        </p:xfrm>
        <a:graphic>
          <a:graphicData uri="http://schemas.openxmlformats.org/presentationml/2006/ole">
            <mc:AlternateContent xmlns:mc="http://schemas.openxmlformats.org/markup-compatibility/2006">
              <mc:Choice xmlns:v="urn:schemas-microsoft-com:vml" Requires="v">
                <p:oleObj spid="_x0000_s11367" name="Document" r:id="rId5" imgW="3325066" imgH="1394657" progId="Word.Document.8">
                  <p:embed/>
                </p:oleObj>
              </mc:Choice>
              <mc:Fallback>
                <p:oleObj name="Document" r:id="rId5" imgW="3325066" imgH="1394657" progId="Word.Document.8">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6963" y="3586163"/>
                        <a:ext cx="1636712" cy="681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6" name="Object 28"/>
          <p:cNvGraphicFramePr>
            <a:graphicFrameLocks noChangeAspect="1"/>
          </p:cNvGraphicFramePr>
          <p:nvPr/>
        </p:nvGraphicFramePr>
        <p:xfrm>
          <a:off x="5105400" y="3581400"/>
          <a:ext cx="1676400" cy="698500"/>
        </p:xfrm>
        <a:graphic>
          <a:graphicData uri="http://schemas.openxmlformats.org/presentationml/2006/ole">
            <mc:AlternateContent xmlns:mc="http://schemas.openxmlformats.org/markup-compatibility/2006">
              <mc:Choice xmlns:v="urn:schemas-microsoft-com:vml" Requires="v">
                <p:oleObj spid="_x0000_s11368" name="Document" r:id="rId7" imgW="3325066" imgH="1394657" progId="Word.Document.8">
                  <p:embed/>
                </p:oleObj>
              </mc:Choice>
              <mc:Fallback>
                <p:oleObj name="Document" r:id="rId7" imgW="3325066" imgH="1394657" progId="Word.Document.8">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5400" y="3581400"/>
                        <a:ext cx="16764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7" name="Object 29"/>
          <p:cNvGraphicFramePr>
            <a:graphicFrameLocks noChangeAspect="1"/>
          </p:cNvGraphicFramePr>
          <p:nvPr/>
        </p:nvGraphicFramePr>
        <p:xfrm>
          <a:off x="7391400" y="3586163"/>
          <a:ext cx="1635125" cy="681037"/>
        </p:xfrm>
        <a:graphic>
          <a:graphicData uri="http://schemas.openxmlformats.org/presentationml/2006/ole">
            <mc:AlternateContent xmlns:mc="http://schemas.openxmlformats.org/markup-compatibility/2006">
              <mc:Choice xmlns:v="urn:schemas-microsoft-com:vml" Requires="v">
                <p:oleObj spid="_x0000_s11369" name="Document" r:id="rId9" imgW="3332642" imgH="1394657" progId="Word.Document.8">
                  <p:embed/>
                </p:oleObj>
              </mc:Choice>
              <mc:Fallback>
                <p:oleObj name="Document" r:id="rId9" imgW="3332642" imgH="1394657" progId="Word.Document.8">
                  <p:embed/>
                  <p:pic>
                    <p:nvPicPr>
                      <p:cNvPr id="0"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91400" y="3586163"/>
                        <a:ext cx="1635125" cy="681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8" name="Object 33"/>
          <p:cNvGraphicFramePr>
            <a:graphicFrameLocks noChangeAspect="1"/>
          </p:cNvGraphicFramePr>
          <p:nvPr/>
        </p:nvGraphicFramePr>
        <p:xfrm>
          <a:off x="3962400" y="1066800"/>
          <a:ext cx="1595438" cy="660400"/>
        </p:xfrm>
        <a:graphic>
          <a:graphicData uri="http://schemas.openxmlformats.org/presentationml/2006/ole">
            <mc:AlternateContent xmlns:mc="http://schemas.openxmlformats.org/markup-compatibility/2006">
              <mc:Choice xmlns:v="urn:schemas-microsoft-com:vml" Requires="v">
                <p:oleObj spid="_x0000_s11370" name="Document" r:id="rId11" imgW="3332642" imgH="1394657" progId="Word.Document.8">
                  <p:embed/>
                </p:oleObj>
              </mc:Choice>
              <mc:Fallback>
                <p:oleObj name="Document" r:id="rId11" imgW="3332642" imgH="1394657" progId="Word.Document.8">
                  <p:embed/>
                  <p:pic>
                    <p:nvPicPr>
                      <p:cNvPr id="0" name="Object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62400" y="1066800"/>
                        <a:ext cx="1595438"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0"/>
          <p:cNvGrpSpPr>
            <a:grpSpLocks/>
          </p:cNvGrpSpPr>
          <p:nvPr/>
        </p:nvGrpSpPr>
        <p:grpSpPr bwMode="auto">
          <a:xfrm>
            <a:off x="5715000" y="1066800"/>
            <a:ext cx="1295400" cy="396875"/>
            <a:chOff x="3600" y="768"/>
            <a:chExt cx="816" cy="250"/>
          </a:xfrm>
        </p:grpSpPr>
        <p:sp>
          <p:nvSpPr>
            <p:cNvPr id="18471" name="Line 34"/>
            <p:cNvSpPr>
              <a:spLocks noChangeShapeType="1"/>
            </p:cNvSpPr>
            <p:nvPr/>
          </p:nvSpPr>
          <p:spPr bwMode="auto">
            <a:xfrm>
              <a:off x="3600" y="912"/>
              <a:ext cx="336"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72" name="Text Box 35"/>
            <p:cNvSpPr txBox="1">
              <a:spLocks noChangeArrowheads="1"/>
            </p:cNvSpPr>
            <p:nvPr/>
          </p:nvSpPr>
          <p:spPr bwMode="auto">
            <a:xfrm>
              <a:off x="3984" y="76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sz="2000"/>
                <a:t>M0</a:t>
              </a:r>
            </a:p>
          </p:txBody>
        </p:sp>
      </p:grpSp>
      <p:grpSp>
        <p:nvGrpSpPr>
          <p:cNvPr id="3" name="Group 48"/>
          <p:cNvGrpSpPr>
            <a:grpSpLocks/>
          </p:cNvGrpSpPr>
          <p:nvPr/>
        </p:nvGrpSpPr>
        <p:grpSpPr bwMode="auto">
          <a:xfrm>
            <a:off x="609600" y="4343400"/>
            <a:ext cx="8001000" cy="854075"/>
            <a:chOff x="384" y="2832"/>
            <a:chExt cx="5040" cy="538"/>
          </a:xfrm>
        </p:grpSpPr>
        <p:sp>
          <p:nvSpPr>
            <p:cNvPr id="18463" name="Text Box 36"/>
            <p:cNvSpPr txBox="1">
              <a:spLocks noChangeArrowheads="1"/>
            </p:cNvSpPr>
            <p:nvPr/>
          </p:nvSpPr>
          <p:spPr bwMode="auto">
            <a:xfrm>
              <a:off x="384" y="312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sz="2000"/>
                <a:t>M1</a:t>
              </a:r>
            </a:p>
          </p:txBody>
        </p:sp>
        <p:sp>
          <p:nvSpPr>
            <p:cNvPr id="18464" name="Text Box 37"/>
            <p:cNvSpPr txBox="1">
              <a:spLocks noChangeArrowheads="1"/>
            </p:cNvSpPr>
            <p:nvPr/>
          </p:nvSpPr>
          <p:spPr bwMode="auto">
            <a:xfrm>
              <a:off x="1824" y="311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sz="2000"/>
                <a:t>M2</a:t>
              </a:r>
            </a:p>
          </p:txBody>
        </p:sp>
        <p:sp>
          <p:nvSpPr>
            <p:cNvPr id="18465" name="Text Box 38"/>
            <p:cNvSpPr txBox="1">
              <a:spLocks noChangeArrowheads="1"/>
            </p:cNvSpPr>
            <p:nvPr/>
          </p:nvSpPr>
          <p:spPr bwMode="auto">
            <a:xfrm>
              <a:off x="3600" y="311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sz="2000"/>
                <a:t>M3</a:t>
              </a:r>
            </a:p>
          </p:txBody>
        </p:sp>
        <p:sp>
          <p:nvSpPr>
            <p:cNvPr id="18466" name="Text Box 39"/>
            <p:cNvSpPr txBox="1">
              <a:spLocks noChangeArrowheads="1"/>
            </p:cNvSpPr>
            <p:nvPr/>
          </p:nvSpPr>
          <p:spPr bwMode="auto">
            <a:xfrm>
              <a:off x="4992" y="311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sz="2000"/>
                <a:t>M4</a:t>
              </a:r>
            </a:p>
          </p:txBody>
        </p:sp>
        <p:sp>
          <p:nvSpPr>
            <p:cNvPr id="18467" name="Line 40"/>
            <p:cNvSpPr>
              <a:spLocks noChangeShapeType="1"/>
            </p:cNvSpPr>
            <p:nvPr/>
          </p:nvSpPr>
          <p:spPr bwMode="auto">
            <a:xfrm>
              <a:off x="528" y="2832"/>
              <a:ext cx="0"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68" name="Line 41"/>
            <p:cNvSpPr>
              <a:spLocks noChangeShapeType="1"/>
            </p:cNvSpPr>
            <p:nvPr/>
          </p:nvSpPr>
          <p:spPr bwMode="auto">
            <a:xfrm>
              <a:off x="2016" y="2832"/>
              <a:ext cx="0"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69" name="Line 42"/>
            <p:cNvSpPr>
              <a:spLocks noChangeShapeType="1"/>
            </p:cNvSpPr>
            <p:nvPr/>
          </p:nvSpPr>
          <p:spPr bwMode="auto">
            <a:xfrm>
              <a:off x="3744" y="2832"/>
              <a:ext cx="0"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70" name="Line 43"/>
            <p:cNvSpPr>
              <a:spLocks noChangeShapeType="1"/>
            </p:cNvSpPr>
            <p:nvPr/>
          </p:nvSpPr>
          <p:spPr bwMode="auto">
            <a:xfrm>
              <a:off x="5184" y="2832"/>
              <a:ext cx="0"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4" name="Group 49"/>
          <p:cNvGrpSpPr>
            <a:grpSpLocks/>
          </p:cNvGrpSpPr>
          <p:nvPr/>
        </p:nvGrpSpPr>
        <p:grpSpPr bwMode="auto">
          <a:xfrm>
            <a:off x="762000" y="5257800"/>
            <a:ext cx="7620000" cy="777875"/>
            <a:chOff x="480" y="3408"/>
            <a:chExt cx="4800" cy="490"/>
          </a:xfrm>
        </p:grpSpPr>
        <p:sp>
          <p:nvSpPr>
            <p:cNvPr id="18459" name="AutoShape 44"/>
            <p:cNvSpPr>
              <a:spLocks/>
            </p:cNvSpPr>
            <p:nvPr/>
          </p:nvSpPr>
          <p:spPr bwMode="auto">
            <a:xfrm rot="-5400000">
              <a:off x="1152" y="2736"/>
              <a:ext cx="192" cy="1536"/>
            </a:xfrm>
            <a:prstGeom prst="leftBrace">
              <a:avLst>
                <a:gd name="adj1" fmla="val 66667"/>
                <a:gd name="adj2" fmla="val 50963"/>
              </a:avLst>
            </a:prstGeom>
            <a:noFill/>
            <a:ln w="25400">
              <a:solidFill>
                <a:srgbClr val="1C5A6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60" name="AutoShape 45"/>
            <p:cNvSpPr>
              <a:spLocks/>
            </p:cNvSpPr>
            <p:nvPr/>
          </p:nvSpPr>
          <p:spPr bwMode="auto">
            <a:xfrm rot="-5400000">
              <a:off x="4416" y="2736"/>
              <a:ext cx="192" cy="1536"/>
            </a:xfrm>
            <a:prstGeom prst="leftBrace">
              <a:avLst>
                <a:gd name="adj1" fmla="val 66667"/>
                <a:gd name="adj2" fmla="val 50963"/>
              </a:avLst>
            </a:prstGeom>
            <a:noFill/>
            <a:ln w="25400">
              <a:solidFill>
                <a:srgbClr val="1C5A6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61" name="Text Box 46"/>
            <p:cNvSpPr txBox="1">
              <a:spLocks noChangeArrowheads="1"/>
            </p:cNvSpPr>
            <p:nvPr/>
          </p:nvSpPr>
          <p:spPr bwMode="auto">
            <a:xfrm>
              <a:off x="1056" y="363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sz="2000"/>
                <a:t>M12</a:t>
              </a:r>
            </a:p>
          </p:txBody>
        </p:sp>
        <p:sp>
          <p:nvSpPr>
            <p:cNvPr id="18462" name="Text Box 47"/>
            <p:cNvSpPr txBox="1">
              <a:spLocks noChangeArrowheads="1"/>
            </p:cNvSpPr>
            <p:nvPr/>
          </p:nvSpPr>
          <p:spPr bwMode="auto">
            <a:xfrm>
              <a:off x="4320" y="364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sz="2000"/>
                <a:t>M34</a:t>
              </a:r>
            </a:p>
          </p:txBody>
        </p:sp>
      </p:grpSp>
      <p:sp>
        <p:nvSpPr>
          <p:cNvPr id="924723" name="Text Box 51"/>
          <p:cNvSpPr txBox="1">
            <a:spLocks noChangeArrowheads="1"/>
          </p:cNvSpPr>
          <p:nvPr/>
        </p:nvSpPr>
        <p:spPr bwMode="auto">
          <a:xfrm>
            <a:off x="2819400" y="5927725"/>
            <a:ext cx="403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sz="2000"/>
              <a:t>Gain = M0 – M12 vs  M0 – M34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4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72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3" name="Rectangle 2"/>
          <p:cNvSpPr>
            <a:spLocks noGrp="1" noChangeArrowheads="1"/>
          </p:cNvSpPr>
          <p:nvPr>
            <p:ph type="title"/>
          </p:nvPr>
        </p:nvSpPr>
        <p:spPr/>
        <p:txBody>
          <a:bodyPr/>
          <a:lstStyle/>
          <a:p>
            <a:r>
              <a:rPr lang="en-US"/>
              <a:t>Measure of Impurity: GINI</a:t>
            </a:r>
          </a:p>
        </p:txBody>
      </p:sp>
      <p:sp>
        <p:nvSpPr>
          <p:cNvPr id="19464" name="Rectangle 3"/>
          <p:cNvSpPr>
            <a:spLocks noGrp="1" noChangeArrowheads="1"/>
          </p:cNvSpPr>
          <p:nvPr>
            <p:ph type="body" idx="1"/>
          </p:nvPr>
        </p:nvSpPr>
        <p:spPr>
          <a:xfrm>
            <a:off x="411163" y="1143000"/>
            <a:ext cx="8318500" cy="3962400"/>
          </a:xfrm>
        </p:spPr>
        <p:txBody>
          <a:bodyPr/>
          <a:lstStyle/>
          <a:p>
            <a:pPr>
              <a:lnSpc>
                <a:spcPct val="90000"/>
              </a:lnSpc>
            </a:pPr>
            <a:r>
              <a:rPr lang="en-US" sz="2400"/>
              <a:t>Gini Index for a given node t :</a:t>
            </a:r>
          </a:p>
          <a:p>
            <a:pPr>
              <a:lnSpc>
                <a:spcPct val="90000"/>
              </a:lnSpc>
            </a:pPr>
            <a:endParaRPr lang="en-US" sz="2000"/>
          </a:p>
          <a:p>
            <a:pPr lvl="2">
              <a:lnSpc>
                <a:spcPct val="90000"/>
              </a:lnSpc>
              <a:buFont typeface="Wingdings" pitchFamily="2" charset="2"/>
              <a:buNone/>
            </a:pPr>
            <a:endParaRPr lang="en-US" sz="2000"/>
          </a:p>
          <a:p>
            <a:pPr lvl="2">
              <a:lnSpc>
                <a:spcPct val="90000"/>
              </a:lnSpc>
              <a:buFont typeface="Wingdings" pitchFamily="2" charset="2"/>
              <a:buNone/>
            </a:pPr>
            <a:endParaRPr lang="en-US" sz="800"/>
          </a:p>
          <a:p>
            <a:pPr lvl="2">
              <a:lnSpc>
                <a:spcPct val="90000"/>
              </a:lnSpc>
              <a:buFont typeface="Wingdings" pitchFamily="2" charset="2"/>
              <a:buNone/>
            </a:pPr>
            <a:r>
              <a:rPr lang="en-US" sz="2000"/>
              <a:t/>
            </a:r>
            <a:br>
              <a:rPr lang="en-US" sz="2000"/>
            </a:br>
            <a:r>
              <a:rPr lang="en-US" sz="2000"/>
              <a:t>(NOTE: </a:t>
            </a:r>
            <a:r>
              <a:rPr lang="en-US" sz="2000" i="1">
                <a:latin typeface="Times New Roman" pitchFamily="18" charset="0"/>
              </a:rPr>
              <a:t>p( j | t) </a:t>
            </a:r>
            <a:r>
              <a:rPr lang="en-US" sz="2000"/>
              <a:t>is the relative frequency of class j at node t).</a:t>
            </a:r>
          </a:p>
          <a:p>
            <a:pPr lvl="2">
              <a:lnSpc>
                <a:spcPct val="90000"/>
              </a:lnSpc>
              <a:buFont typeface="Wingdings" pitchFamily="2" charset="2"/>
              <a:buNone/>
            </a:pPr>
            <a:endParaRPr lang="en-US" sz="800"/>
          </a:p>
          <a:p>
            <a:pPr lvl="1">
              <a:lnSpc>
                <a:spcPct val="90000"/>
              </a:lnSpc>
            </a:pPr>
            <a:r>
              <a:rPr lang="en-US" sz="2400"/>
              <a:t>Maximum (1 - 1/n</a:t>
            </a:r>
            <a:r>
              <a:rPr lang="en-US" sz="2400" baseline="-25000"/>
              <a:t>c</a:t>
            </a:r>
            <a:r>
              <a:rPr lang="en-US" sz="2400"/>
              <a:t>) when records are equally distributed among all classes, implying least interesting information</a:t>
            </a:r>
          </a:p>
          <a:p>
            <a:pPr lvl="1">
              <a:lnSpc>
                <a:spcPct val="90000"/>
              </a:lnSpc>
            </a:pPr>
            <a:r>
              <a:rPr lang="en-US" sz="2400"/>
              <a:t>Minimum (0.0) when all records belong to one class, implying most interesting information</a:t>
            </a:r>
            <a:endParaRPr lang="en-US" sz="2400" baseline="-25000"/>
          </a:p>
        </p:txBody>
      </p:sp>
      <p:graphicFrame>
        <p:nvGraphicFramePr>
          <p:cNvPr id="19458" name="Object 4"/>
          <p:cNvGraphicFramePr>
            <a:graphicFrameLocks noChangeAspect="1"/>
          </p:cNvGraphicFramePr>
          <p:nvPr/>
        </p:nvGraphicFramePr>
        <p:xfrm>
          <a:off x="2743200" y="1778000"/>
          <a:ext cx="3352800" cy="736600"/>
        </p:xfrm>
        <a:graphic>
          <a:graphicData uri="http://schemas.openxmlformats.org/presentationml/2006/ole">
            <mc:AlternateContent xmlns:mc="http://schemas.openxmlformats.org/markup-compatibility/2006">
              <mc:Choice xmlns:v="urn:schemas-microsoft-com:vml" Requires="v">
                <p:oleObj spid="_x0000_s12390" name="Equation" r:id="rId3" imgW="1612800" imgH="355320" progId="Equation.3">
                  <p:embed/>
                </p:oleObj>
              </mc:Choice>
              <mc:Fallback>
                <p:oleObj name="Equation" r:id="rId3" imgW="1612800" imgH="35532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778000"/>
                        <a:ext cx="3352800" cy="736600"/>
                      </a:xfrm>
                      <a:prstGeom prst="rect">
                        <a:avLst/>
                      </a:prstGeom>
                      <a:solidFill>
                        <a:srgbClr val="FFFFCC"/>
                      </a:solidFill>
                      <a:ln w="9525">
                        <a:solidFill>
                          <a:schemeClr val="tx1"/>
                        </a:solidFill>
                        <a:miter lim="800000"/>
                        <a:headEnd/>
                        <a:tailEnd/>
                      </a:ln>
                    </p:spPr>
                  </p:pic>
                </p:oleObj>
              </mc:Fallback>
            </mc:AlternateContent>
          </a:graphicData>
        </a:graphic>
      </p:graphicFrame>
      <p:graphicFrame>
        <p:nvGraphicFramePr>
          <p:cNvPr id="19459" name="Object 5"/>
          <p:cNvGraphicFramePr>
            <a:graphicFrameLocks noChangeAspect="1"/>
          </p:cNvGraphicFramePr>
          <p:nvPr/>
        </p:nvGraphicFramePr>
        <p:xfrm>
          <a:off x="1295400" y="5334000"/>
          <a:ext cx="1371600" cy="808038"/>
        </p:xfrm>
        <a:graphic>
          <a:graphicData uri="http://schemas.openxmlformats.org/presentationml/2006/ole">
            <mc:AlternateContent xmlns:mc="http://schemas.openxmlformats.org/markup-compatibility/2006">
              <mc:Choice xmlns:v="urn:schemas-microsoft-com:vml" Requires="v">
                <p:oleObj spid="_x0000_s12391" name="Document" r:id="rId5" imgW="3285000" imgH="1969920" progId="Word.Document.8">
                  <p:embed/>
                </p:oleObj>
              </mc:Choice>
              <mc:Fallback>
                <p:oleObj name="Document" r:id="rId5" imgW="3285000" imgH="1969920" progId="Word.Document.8">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5334000"/>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0" name="Object 6"/>
          <p:cNvGraphicFramePr>
            <a:graphicFrameLocks noChangeAspect="1"/>
          </p:cNvGraphicFramePr>
          <p:nvPr/>
        </p:nvGraphicFramePr>
        <p:xfrm>
          <a:off x="4572000" y="5334000"/>
          <a:ext cx="1371600" cy="808038"/>
        </p:xfrm>
        <a:graphic>
          <a:graphicData uri="http://schemas.openxmlformats.org/presentationml/2006/ole">
            <mc:AlternateContent xmlns:mc="http://schemas.openxmlformats.org/markup-compatibility/2006">
              <mc:Choice xmlns:v="urn:schemas-microsoft-com:vml" Requires="v">
                <p:oleObj spid="_x0000_s12392" name="Document" r:id="rId7" imgW="3285000" imgH="1969920" progId="Word.Document.8">
                  <p:embed/>
                </p:oleObj>
              </mc:Choice>
              <mc:Fallback>
                <p:oleObj name="Document" r:id="rId7" imgW="3285000" imgH="1969920" progId="Word.Document.8">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5334000"/>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1" name="Object 7"/>
          <p:cNvGraphicFramePr>
            <a:graphicFrameLocks noChangeAspect="1"/>
          </p:cNvGraphicFramePr>
          <p:nvPr/>
        </p:nvGraphicFramePr>
        <p:xfrm>
          <a:off x="6248400" y="5334000"/>
          <a:ext cx="1371600" cy="808038"/>
        </p:xfrm>
        <a:graphic>
          <a:graphicData uri="http://schemas.openxmlformats.org/presentationml/2006/ole">
            <mc:AlternateContent xmlns:mc="http://schemas.openxmlformats.org/markup-compatibility/2006">
              <mc:Choice xmlns:v="urn:schemas-microsoft-com:vml" Requires="v">
                <p:oleObj spid="_x0000_s12393" name="Document" r:id="rId9" imgW="3285000" imgH="1969920" progId="Word.Document.8">
                  <p:embed/>
                </p:oleObj>
              </mc:Choice>
              <mc:Fallback>
                <p:oleObj name="Document" r:id="rId9" imgW="3285000" imgH="1969920" progId="Word.Document.8">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48400" y="5334000"/>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2" name="Object 8"/>
          <p:cNvGraphicFramePr>
            <a:graphicFrameLocks noChangeAspect="1"/>
          </p:cNvGraphicFramePr>
          <p:nvPr/>
        </p:nvGraphicFramePr>
        <p:xfrm>
          <a:off x="2971800" y="5334000"/>
          <a:ext cx="1371600" cy="808038"/>
        </p:xfrm>
        <a:graphic>
          <a:graphicData uri="http://schemas.openxmlformats.org/presentationml/2006/ole">
            <mc:AlternateContent xmlns:mc="http://schemas.openxmlformats.org/markup-compatibility/2006">
              <mc:Choice xmlns:v="urn:schemas-microsoft-com:vml" Requires="v">
                <p:oleObj spid="_x0000_s12394" name="Document" r:id="rId11" imgW="3285000" imgH="1969920" progId="Word.Document.8">
                  <p:embed/>
                </p:oleObj>
              </mc:Choice>
              <mc:Fallback>
                <p:oleObj name="Document" r:id="rId11" imgW="3285000" imgH="1969920" progId="Word.Document.8">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71800" y="5334000"/>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Rectangle 2"/>
          <p:cNvSpPr>
            <a:spLocks noGrp="1" noChangeArrowheads="1"/>
          </p:cNvSpPr>
          <p:nvPr>
            <p:ph type="title"/>
          </p:nvPr>
        </p:nvSpPr>
        <p:spPr/>
        <p:txBody>
          <a:bodyPr/>
          <a:lstStyle/>
          <a:p>
            <a:r>
              <a:rPr lang="en-US"/>
              <a:t>Examples for computing GINI</a:t>
            </a:r>
          </a:p>
        </p:txBody>
      </p:sp>
      <p:graphicFrame>
        <p:nvGraphicFramePr>
          <p:cNvPr id="20482" name="Object 5"/>
          <p:cNvGraphicFramePr>
            <a:graphicFrameLocks noChangeAspect="1"/>
          </p:cNvGraphicFramePr>
          <p:nvPr/>
        </p:nvGraphicFramePr>
        <p:xfrm>
          <a:off x="457200" y="2339975"/>
          <a:ext cx="2362200" cy="936625"/>
        </p:xfrm>
        <a:graphic>
          <a:graphicData uri="http://schemas.openxmlformats.org/presentationml/2006/ole">
            <mc:AlternateContent xmlns:mc="http://schemas.openxmlformats.org/markup-compatibility/2006">
              <mc:Choice xmlns:v="urn:schemas-microsoft-com:vml" Requires="v">
                <p:oleObj spid="_x0000_s13394" name="Document" r:id="rId3" imgW="3239280" imgH="1357560" progId="Word.Document.8">
                  <p:embed/>
                </p:oleObj>
              </mc:Choice>
              <mc:Fallback>
                <p:oleObj name="Document" r:id="rId3" imgW="3239280" imgH="1357560"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339975"/>
                        <a:ext cx="236220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3" name="Object 6"/>
          <p:cNvGraphicFramePr>
            <a:graphicFrameLocks noChangeAspect="1"/>
          </p:cNvGraphicFramePr>
          <p:nvPr/>
        </p:nvGraphicFramePr>
        <p:xfrm>
          <a:off x="533400" y="5181600"/>
          <a:ext cx="2286000" cy="938213"/>
        </p:xfrm>
        <a:graphic>
          <a:graphicData uri="http://schemas.openxmlformats.org/presentationml/2006/ole">
            <mc:AlternateContent xmlns:mc="http://schemas.openxmlformats.org/markup-compatibility/2006">
              <mc:Choice xmlns:v="urn:schemas-microsoft-com:vml" Requires="v">
                <p:oleObj spid="_x0000_s13395" name="Document" r:id="rId5" imgW="3239280" imgH="1381680" progId="Word.Document.8">
                  <p:embed/>
                </p:oleObj>
              </mc:Choice>
              <mc:Fallback>
                <p:oleObj name="Document" r:id="rId5" imgW="3239280" imgH="1381680" progId="Word.Document.8">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5181600"/>
                        <a:ext cx="2286000"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4" name="Object 8"/>
          <p:cNvGraphicFramePr>
            <a:graphicFrameLocks noChangeAspect="1"/>
          </p:cNvGraphicFramePr>
          <p:nvPr/>
        </p:nvGraphicFramePr>
        <p:xfrm>
          <a:off x="533400" y="3817938"/>
          <a:ext cx="2286000" cy="906462"/>
        </p:xfrm>
        <a:graphic>
          <a:graphicData uri="http://schemas.openxmlformats.org/presentationml/2006/ole">
            <mc:AlternateContent xmlns:mc="http://schemas.openxmlformats.org/markup-compatibility/2006">
              <mc:Choice xmlns:v="urn:schemas-microsoft-com:vml" Requires="v">
                <p:oleObj spid="_x0000_s13396" name="Document" r:id="rId7" imgW="3239280" imgH="1357560" progId="Word.Document.8">
                  <p:embed/>
                </p:oleObj>
              </mc:Choice>
              <mc:Fallback>
                <p:oleObj name="Document" r:id="rId7" imgW="3239280" imgH="1357560" progId="Word.Document.8">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3817938"/>
                        <a:ext cx="2286000"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7" name="Text Box 10"/>
          <p:cNvSpPr txBox="1">
            <a:spLocks noChangeArrowheads="1"/>
          </p:cNvSpPr>
          <p:nvPr/>
        </p:nvSpPr>
        <p:spPr bwMode="auto">
          <a:xfrm>
            <a:off x="3048000" y="2339975"/>
            <a:ext cx="5181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sz="2000"/>
              <a:t>P(C1) = 0/6 = 0     P(C2) = 6/6 = 1</a:t>
            </a:r>
          </a:p>
          <a:p>
            <a:pPr>
              <a:spcBef>
                <a:spcPct val="50000"/>
              </a:spcBef>
            </a:pPr>
            <a:r>
              <a:rPr lang="en-US" sz="2000"/>
              <a:t>Gini = 1 – P(C1)</a:t>
            </a:r>
            <a:r>
              <a:rPr lang="en-US" sz="2000" baseline="30000"/>
              <a:t>2 </a:t>
            </a:r>
            <a:r>
              <a:rPr lang="en-US" sz="2000"/>
              <a:t>– P(C2)</a:t>
            </a:r>
            <a:r>
              <a:rPr lang="en-US" sz="2000" baseline="30000"/>
              <a:t>2</a:t>
            </a:r>
            <a:r>
              <a:rPr lang="en-US" sz="2000"/>
              <a:t> = 1 – 0 – 1 = 0 </a:t>
            </a:r>
          </a:p>
        </p:txBody>
      </p:sp>
      <p:graphicFrame>
        <p:nvGraphicFramePr>
          <p:cNvPr id="20485" name="Object 11"/>
          <p:cNvGraphicFramePr>
            <a:graphicFrameLocks noChangeAspect="1"/>
          </p:cNvGraphicFramePr>
          <p:nvPr/>
        </p:nvGraphicFramePr>
        <p:xfrm>
          <a:off x="2590800" y="1219200"/>
          <a:ext cx="3352800" cy="736600"/>
        </p:xfrm>
        <a:graphic>
          <a:graphicData uri="http://schemas.openxmlformats.org/presentationml/2006/ole">
            <mc:AlternateContent xmlns:mc="http://schemas.openxmlformats.org/markup-compatibility/2006">
              <mc:Choice xmlns:v="urn:schemas-microsoft-com:vml" Requires="v">
                <p:oleObj spid="_x0000_s13397" name="Equation" r:id="rId9" imgW="1612800" imgH="355320" progId="Equation.3">
                  <p:embed/>
                </p:oleObj>
              </mc:Choice>
              <mc:Fallback>
                <p:oleObj name="Equation" r:id="rId9" imgW="1612800" imgH="35532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00" y="1219200"/>
                        <a:ext cx="3352800" cy="736600"/>
                      </a:xfrm>
                      <a:prstGeom prst="rect">
                        <a:avLst/>
                      </a:prstGeom>
                      <a:solidFill>
                        <a:srgbClr val="FFFFCC"/>
                      </a:solidFill>
                      <a:ln w="9525">
                        <a:solidFill>
                          <a:schemeClr val="tx1"/>
                        </a:solidFill>
                        <a:miter lim="800000"/>
                        <a:headEnd/>
                        <a:tailEnd/>
                      </a:ln>
                    </p:spPr>
                  </p:pic>
                </p:oleObj>
              </mc:Fallback>
            </mc:AlternateContent>
          </a:graphicData>
        </a:graphic>
      </p:graphicFrame>
      <p:sp>
        <p:nvSpPr>
          <p:cNvPr id="20488" name="Text Box 12"/>
          <p:cNvSpPr txBox="1">
            <a:spLocks noChangeArrowheads="1"/>
          </p:cNvSpPr>
          <p:nvPr/>
        </p:nvSpPr>
        <p:spPr bwMode="auto">
          <a:xfrm>
            <a:off x="3124200" y="3817938"/>
            <a:ext cx="5181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sz="2000"/>
              <a:t>P(C1) = 1/6          P(C2) = 5/6</a:t>
            </a:r>
          </a:p>
          <a:p>
            <a:pPr>
              <a:spcBef>
                <a:spcPct val="50000"/>
              </a:spcBef>
            </a:pPr>
            <a:r>
              <a:rPr lang="en-US" sz="2000"/>
              <a:t>Gini = 1 – (1/6)</a:t>
            </a:r>
            <a:r>
              <a:rPr lang="en-US" sz="2000" baseline="30000"/>
              <a:t>2 </a:t>
            </a:r>
            <a:r>
              <a:rPr lang="en-US" sz="2000"/>
              <a:t>– (5/6)</a:t>
            </a:r>
            <a:r>
              <a:rPr lang="en-US" sz="2000" baseline="30000"/>
              <a:t>2</a:t>
            </a:r>
            <a:r>
              <a:rPr lang="en-US" sz="2000"/>
              <a:t> = 0.278</a:t>
            </a:r>
          </a:p>
        </p:txBody>
      </p:sp>
      <p:sp>
        <p:nvSpPr>
          <p:cNvPr id="20489" name="Text Box 13"/>
          <p:cNvSpPr txBox="1">
            <a:spLocks noChangeArrowheads="1"/>
          </p:cNvSpPr>
          <p:nvPr/>
        </p:nvSpPr>
        <p:spPr bwMode="auto">
          <a:xfrm>
            <a:off x="3124200" y="5105400"/>
            <a:ext cx="5181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sz="2000"/>
              <a:t>P(C1) = 2/6          P(C2) = 4/6</a:t>
            </a:r>
          </a:p>
          <a:p>
            <a:pPr>
              <a:spcBef>
                <a:spcPct val="50000"/>
              </a:spcBef>
            </a:pPr>
            <a:r>
              <a:rPr lang="en-US" sz="2000"/>
              <a:t>Gini = 1 – (2/6)</a:t>
            </a:r>
            <a:r>
              <a:rPr lang="en-US" sz="2000" baseline="30000"/>
              <a:t>2 </a:t>
            </a:r>
            <a:r>
              <a:rPr lang="en-US" sz="2000"/>
              <a:t>– (4/6)</a:t>
            </a:r>
            <a:r>
              <a:rPr lang="en-US" sz="2000" baseline="30000"/>
              <a:t>2</a:t>
            </a:r>
            <a:r>
              <a:rPr lang="en-US" sz="2000"/>
              <a:t> = 0.444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en-US"/>
              <a:t>Illustrating Classification Task</a:t>
            </a:r>
          </a:p>
        </p:txBody>
      </p:sp>
      <p:graphicFrame>
        <p:nvGraphicFramePr>
          <p:cNvPr id="1026" name="Object 26"/>
          <p:cNvGraphicFramePr>
            <a:graphicFrameLocks noGrp="1" noChangeAspect="1"/>
          </p:cNvGraphicFramePr>
          <p:nvPr>
            <p:ph idx="1"/>
          </p:nvPr>
        </p:nvGraphicFramePr>
        <p:xfrm>
          <a:off x="1093788" y="1143000"/>
          <a:ext cx="6951662" cy="5181600"/>
        </p:xfrm>
        <a:graphic>
          <a:graphicData uri="http://schemas.openxmlformats.org/presentationml/2006/ole">
            <mc:AlternateContent xmlns:mc="http://schemas.openxmlformats.org/markup-compatibility/2006">
              <mc:Choice xmlns:v="urn:schemas-microsoft-com:vml" Requires="v">
                <p:oleObj spid="_x0000_s1046" name="Visio" r:id="rId3" imgW="8424875" imgH="6279741" progId="Visio.Drawing.6">
                  <p:embed/>
                </p:oleObj>
              </mc:Choice>
              <mc:Fallback>
                <p:oleObj name="Visio" r:id="rId3" imgW="8424875" imgH="6279741" progId="Visio.Drawing.6">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3788" y="1143000"/>
                        <a:ext cx="6951662"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Rectangle 2"/>
          <p:cNvSpPr>
            <a:spLocks noGrp="1" noChangeArrowheads="1"/>
          </p:cNvSpPr>
          <p:nvPr>
            <p:ph type="title"/>
          </p:nvPr>
        </p:nvSpPr>
        <p:spPr>
          <a:xfrm>
            <a:off x="381000" y="152400"/>
            <a:ext cx="8686800" cy="533400"/>
          </a:xfrm>
        </p:spPr>
        <p:txBody>
          <a:bodyPr/>
          <a:lstStyle/>
          <a:p>
            <a:r>
              <a:rPr lang="en-US" sz="2400" dirty="0"/>
              <a:t>Examples for computing GINI for More than 2 classes</a:t>
            </a:r>
          </a:p>
        </p:txBody>
      </p:sp>
      <p:graphicFrame>
        <p:nvGraphicFramePr>
          <p:cNvPr id="20485" name="Object 11"/>
          <p:cNvGraphicFramePr>
            <a:graphicFrameLocks noChangeAspect="1"/>
          </p:cNvGraphicFramePr>
          <p:nvPr/>
        </p:nvGraphicFramePr>
        <p:xfrm>
          <a:off x="2590800" y="1219200"/>
          <a:ext cx="3352800" cy="736600"/>
        </p:xfrm>
        <a:graphic>
          <a:graphicData uri="http://schemas.openxmlformats.org/presentationml/2006/ole">
            <mc:AlternateContent xmlns:mc="http://schemas.openxmlformats.org/markup-compatibility/2006">
              <mc:Choice xmlns:v="urn:schemas-microsoft-com:vml" Requires="v">
                <p:oleObj spid="_x0000_s14358" name="Equation" r:id="rId3" imgW="1612800" imgH="355320" progId="Equation.3">
                  <p:embed/>
                </p:oleObj>
              </mc:Choice>
              <mc:Fallback>
                <p:oleObj name="Equation" r:id="rId3" imgW="1612800" imgH="355320" progId="Equation.3">
                  <p:embed/>
                  <p:pic>
                    <p:nvPicPr>
                      <p:cNvPr id="20485"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1219200"/>
                        <a:ext cx="3352800" cy="736600"/>
                      </a:xfrm>
                      <a:prstGeom prst="rect">
                        <a:avLst/>
                      </a:prstGeom>
                      <a:solidFill>
                        <a:srgbClr val="FFFFCC"/>
                      </a:solidFill>
                      <a:ln w="9525">
                        <a:solidFill>
                          <a:schemeClr val="tx1"/>
                        </a:solidFill>
                        <a:miter lim="800000"/>
                        <a:headEnd/>
                        <a:tailEnd/>
                      </a:ln>
                    </p:spPr>
                  </p:pic>
                </p:oleObj>
              </mc:Fallback>
            </mc:AlternateContent>
          </a:graphicData>
        </a:graphic>
      </p:graphicFrame>
      <p:sp>
        <p:nvSpPr>
          <p:cNvPr id="2" name="TextBox 1">
            <a:extLst>
              <a:ext uri="{FF2B5EF4-FFF2-40B4-BE49-F238E27FC236}">
                <a16:creationId xmlns:a16="http://schemas.microsoft.com/office/drawing/2014/main" xmlns="" id="{45F56E50-B796-459A-AD63-C6E41DA848F9}"/>
              </a:ext>
            </a:extLst>
          </p:cNvPr>
          <p:cNvSpPr txBox="1"/>
          <p:nvPr/>
        </p:nvSpPr>
        <p:spPr>
          <a:xfrm>
            <a:off x="838200" y="3124200"/>
            <a:ext cx="7924800" cy="1384995"/>
          </a:xfrm>
          <a:prstGeom prst="rect">
            <a:avLst/>
          </a:prstGeom>
          <a:noFill/>
        </p:spPr>
        <p:txBody>
          <a:bodyPr wrap="square" rtlCol="0">
            <a:spAutoFit/>
          </a:bodyPr>
          <a:lstStyle/>
          <a:p>
            <a:r>
              <a:rPr lang="en-US" sz="2800" dirty="0"/>
              <a:t>GINI((0.2,0.4,0.4,0))= 1- 0.2**2 – 2*0.4**2=…</a:t>
            </a:r>
          </a:p>
          <a:p>
            <a:endParaRPr lang="en-US" sz="2800" dirty="0"/>
          </a:p>
          <a:p>
            <a:r>
              <a:rPr lang="en-US" sz="2800" dirty="0"/>
              <a:t>GINI((0,1,0,0))=0</a:t>
            </a:r>
          </a:p>
        </p:txBody>
      </p:sp>
    </p:spTree>
    <p:extLst>
      <p:ext uri="{BB962C8B-B14F-4D97-AF65-F5344CB8AC3E}">
        <p14:creationId xmlns:p14="http://schemas.microsoft.com/office/powerpoint/2010/main" val="7588329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t>Splitting Based on GINI</a:t>
            </a:r>
          </a:p>
        </p:txBody>
      </p:sp>
      <p:sp>
        <p:nvSpPr>
          <p:cNvPr id="21508" name="Rectangle 3"/>
          <p:cNvSpPr>
            <a:spLocks noGrp="1" noChangeArrowheads="1"/>
          </p:cNvSpPr>
          <p:nvPr>
            <p:ph type="body" sz="half" idx="1"/>
          </p:nvPr>
        </p:nvSpPr>
        <p:spPr>
          <a:xfrm>
            <a:off x="381000" y="1143000"/>
            <a:ext cx="8382000" cy="4438650"/>
          </a:xfrm>
        </p:spPr>
        <p:txBody>
          <a:bodyPr/>
          <a:lstStyle/>
          <a:p>
            <a:pPr marL="342900" indent="-342900"/>
            <a:r>
              <a:rPr lang="en-US" sz="2400"/>
              <a:t>Used in CART, SLIQ, SPRINT.</a:t>
            </a:r>
          </a:p>
          <a:p>
            <a:pPr marL="342900" indent="-342900"/>
            <a:r>
              <a:rPr lang="en-US" sz="2400"/>
              <a:t>When a node p is split into k partitions (children), the quality of split is computed as,</a:t>
            </a:r>
          </a:p>
          <a:p>
            <a:pPr marL="342900" indent="-342900"/>
            <a:endParaRPr lang="en-US" sz="2400"/>
          </a:p>
          <a:p>
            <a:pPr marL="342900" indent="-342900"/>
            <a:endParaRPr lang="en-US" sz="2400"/>
          </a:p>
          <a:p>
            <a:pPr marL="342900" indent="-342900">
              <a:buFontTx/>
              <a:buNone/>
            </a:pPr>
            <a:r>
              <a:rPr lang="en-US" sz="2400"/>
              <a:t>	</a:t>
            </a:r>
          </a:p>
          <a:p>
            <a:pPr marL="342900" indent="-342900">
              <a:buFontTx/>
              <a:buNone/>
            </a:pPr>
            <a:endParaRPr lang="en-US" sz="2400"/>
          </a:p>
          <a:p>
            <a:pPr marL="342900" indent="-342900">
              <a:buFontTx/>
              <a:buNone/>
            </a:pPr>
            <a:r>
              <a:rPr lang="en-US" sz="2400"/>
              <a:t>	where,	n</a:t>
            </a:r>
            <a:r>
              <a:rPr lang="en-US" sz="2400" baseline="-25000"/>
              <a:t>i</a:t>
            </a:r>
            <a:r>
              <a:rPr lang="en-US" sz="2400"/>
              <a:t> = number of records at child i,</a:t>
            </a:r>
          </a:p>
          <a:p>
            <a:pPr marL="342900" indent="-342900">
              <a:buFontTx/>
              <a:buNone/>
            </a:pPr>
            <a:r>
              <a:rPr lang="en-US" sz="2400"/>
              <a:t>    			n</a:t>
            </a:r>
            <a:r>
              <a:rPr lang="en-US" sz="2400" baseline="-25000"/>
              <a:t> </a:t>
            </a:r>
            <a:r>
              <a:rPr lang="en-US" sz="2400"/>
              <a:t> = number of records at node p.</a:t>
            </a:r>
            <a:endParaRPr lang="en-US" sz="3200"/>
          </a:p>
        </p:txBody>
      </p:sp>
      <p:graphicFrame>
        <p:nvGraphicFramePr>
          <p:cNvPr id="21506" name="Object 4"/>
          <p:cNvGraphicFramePr>
            <a:graphicFrameLocks noChangeAspect="1"/>
          </p:cNvGraphicFramePr>
          <p:nvPr/>
        </p:nvGraphicFramePr>
        <p:xfrm>
          <a:off x="2667000" y="2590800"/>
          <a:ext cx="3886200" cy="1104900"/>
        </p:xfrm>
        <a:graphic>
          <a:graphicData uri="http://schemas.openxmlformats.org/presentationml/2006/ole">
            <mc:AlternateContent xmlns:mc="http://schemas.openxmlformats.org/markup-compatibility/2006">
              <mc:Choice xmlns:v="urn:schemas-microsoft-com:vml" Requires="v">
                <p:oleObj spid="_x0000_s15382" name="Equation" r:id="rId3" imgW="1511280" imgH="431640" progId="Equation.3">
                  <p:embed/>
                </p:oleObj>
              </mc:Choice>
              <mc:Fallback>
                <p:oleObj name="Equation" r:id="rId3" imgW="151128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590800"/>
                        <a:ext cx="3886200" cy="1104900"/>
                      </a:xfrm>
                      <a:prstGeom prst="rect">
                        <a:avLst/>
                      </a:prstGeom>
                      <a:solidFill>
                        <a:srgbClr val="FFFFCC"/>
                      </a:solidFill>
                      <a:ln w="9525">
                        <a:solidFill>
                          <a:schemeClr val="tx1"/>
                        </a:solidFill>
                        <a:miter lim="800000"/>
                        <a:headEnd/>
                        <a:tailEnd/>
                      </a:ln>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228600" y="152400"/>
            <a:ext cx="8915400" cy="533400"/>
          </a:xfrm>
        </p:spPr>
        <p:txBody>
          <a:bodyPr/>
          <a:lstStyle/>
          <a:p>
            <a:r>
              <a:rPr lang="en-US"/>
              <a:t>Binary Attributes: Computing GINI Index</a:t>
            </a:r>
          </a:p>
        </p:txBody>
      </p:sp>
      <p:sp>
        <p:nvSpPr>
          <p:cNvPr id="22533" name="Rectangle 3"/>
          <p:cNvSpPr>
            <a:spLocks noChangeArrowheads="1"/>
          </p:cNvSpPr>
          <p:nvPr/>
        </p:nvSpPr>
        <p:spPr bwMode="auto">
          <a:xfrm>
            <a:off x="304800" y="1143000"/>
            <a:ext cx="817880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92100" indent="-292100">
              <a:spcBef>
                <a:spcPct val="10000"/>
              </a:spcBef>
              <a:spcAft>
                <a:spcPts val="400"/>
              </a:spcAft>
              <a:buClr>
                <a:srgbClr val="0C7B9C"/>
              </a:buClr>
              <a:buSzPct val="75000"/>
              <a:buFontTx/>
              <a:buChar char="o"/>
            </a:pPr>
            <a:r>
              <a:rPr lang="en-US" sz="2400" b="0"/>
              <a:t>Splits into two partitions</a:t>
            </a:r>
          </a:p>
          <a:p>
            <a:pPr marL="292100" indent="-292100">
              <a:spcBef>
                <a:spcPct val="10000"/>
              </a:spcBef>
              <a:spcAft>
                <a:spcPts val="400"/>
              </a:spcAft>
              <a:buClr>
                <a:srgbClr val="0C7B9C"/>
              </a:buClr>
              <a:buSzPct val="75000"/>
              <a:buFontTx/>
              <a:buChar char="o"/>
            </a:pPr>
            <a:r>
              <a:rPr lang="en-US" sz="2400" b="0"/>
              <a:t>Effect of Weighing partitions: </a:t>
            </a:r>
          </a:p>
          <a:p>
            <a:pPr marL="800100" lvl="1" indent="-342900">
              <a:spcBef>
                <a:spcPct val="10000"/>
              </a:spcBef>
              <a:spcAft>
                <a:spcPts val="400"/>
              </a:spcAft>
              <a:buClr>
                <a:srgbClr val="0C7B9C"/>
              </a:buClr>
              <a:buSzPct val="100000"/>
              <a:buFont typeface="Arial" charset="0"/>
              <a:buChar char="–"/>
            </a:pPr>
            <a:r>
              <a:rPr lang="en-US" sz="2400" b="0"/>
              <a:t>Larger and Purer Partitions are sought for.</a:t>
            </a:r>
          </a:p>
        </p:txBody>
      </p:sp>
      <p:sp>
        <p:nvSpPr>
          <p:cNvPr id="22534" name="Oval 4"/>
          <p:cNvSpPr>
            <a:spLocks noChangeArrowheads="1"/>
          </p:cNvSpPr>
          <p:nvPr/>
        </p:nvSpPr>
        <p:spPr bwMode="auto">
          <a:xfrm>
            <a:off x="3657600" y="2862263"/>
            <a:ext cx="1009650" cy="454025"/>
          </a:xfrm>
          <a:prstGeom prst="ellipse">
            <a:avLst/>
          </a:prstGeom>
          <a:solidFill>
            <a:srgbClr val="FFFFFF"/>
          </a:solidFill>
          <a:ln w="9525">
            <a:solidFill>
              <a:schemeClr val="tx1"/>
            </a:solidFill>
            <a:round/>
            <a:headEnd/>
            <a:tailEnd/>
          </a:ln>
        </p:spPr>
        <p:txBody>
          <a:bodyPr wrap="none" anchor="ctr"/>
          <a:lstStyle/>
          <a:p>
            <a:pPr algn="ctr"/>
            <a:r>
              <a:rPr lang="en-US" sz="2000" b="0">
                <a:latin typeface="Times New Roman" pitchFamily="18" charset="0"/>
              </a:rPr>
              <a:t>B?</a:t>
            </a:r>
            <a:endParaRPr lang="en-US" sz="2400" b="0">
              <a:latin typeface="Times New Roman" pitchFamily="18" charset="0"/>
            </a:endParaRPr>
          </a:p>
        </p:txBody>
      </p:sp>
      <p:sp>
        <p:nvSpPr>
          <p:cNvPr id="22535" name="Line 5"/>
          <p:cNvSpPr>
            <a:spLocks noChangeShapeType="1"/>
          </p:cNvSpPr>
          <p:nvPr/>
        </p:nvSpPr>
        <p:spPr bwMode="auto">
          <a:xfrm flipH="1">
            <a:off x="3082925" y="3319463"/>
            <a:ext cx="1108075" cy="7254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36" name="Line 6"/>
          <p:cNvSpPr>
            <a:spLocks noChangeShapeType="1"/>
          </p:cNvSpPr>
          <p:nvPr/>
        </p:nvSpPr>
        <p:spPr bwMode="auto">
          <a:xfrm>
            <a:off x="4191000" y="3319463"/>
            <a:ext cx="1184275" cy="7254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37" name="Text Box 7"/>
          <p:cNvSpPr txBox="1">
            <a:spLocks noChangeArrowheads="1"/>
          </p:cNvSpPr>
          <p:nvPr/>
        </p:nvSpPr>
        <p:spPr bwMode="auto">
          <a:xfrm>
            <a:off x="2809875" y="3435350"/>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r>
              <a:rPr lang="en-US" sz="1800" b="0">
                <a:latin typeface="Times New Roman" pitchFamily="18" charset="0"/>
              </a:rPr>
              <a:t>Yes</a:t>
            </a:r>
          </a:p>
        </p:txBody>
      </p:sp>
      <p:sp>
        <p:nvSpPr>
          <p:cNvPr id="22538" name="Text Box 8"/>
          <p:cNvSpPr txBox="1">
            <a:spLocks noChangeArrowheads="1"/>
          </p:cNvSpPr>
          <p:nvPr/>
        </p:nvSpPr>
        <p:spPr bwMode="auto">
          <a:xfrm>
            <a:off x="5299075" y="343535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r>
              <a:rPr lang="en-US" sz="1800" b="0">
                <a:latin typeface="Times New Roman" pitchFamily="18" charset="0"/>
              </a:rPr>
              <a:t>No</a:t>
            </a:r>
          </a:p>
        </p:txBody>
      </p:sp>
      <p:sp>
        <p:nvSpPr>
          <p:cNvPr id="22539" name="Rectangle 9"/>
          <p:cNvSpPr>
            <a:spLocks noChangeArrowheads="1"/>
          </p:cNvSpPr>
          <p:nvPr/>
        </p:nvSpPr>
        <p:spPr bwMode="auto">
          <a:xfrm>
            <a:off x="2667000" y="4044950"/>
            <a:ext cx="936625" cy="341313"/>
          </a:xfrm>
          <a:prstGeom prst="rect">
            <a:avLst/>
          </a:prstGeom>
          <a:solidFill>
            <a:srgbClr val="FFFFFF"/>
          </a:solidFill>
          <a:ln w="9525">
            <a:solidFill>
              <a:schemeClr val="tx1"/>
            </a:solidFill>
            <a:miter lim="800000"/>
            <a:headEnd/>
            <a:tailEnd/>
          </a:ln>
        </p:spPr>
        <p:txBody>
          <a:bodyPr wrap="none" anchor="ctr"/>
          <a:lstStyle/>
          <a:p>
            <a:pPr algn="ctr"/>
            <a:r>
              <a:rPr lang="en-US" sz="1800" b="0">
                <a:latin typeface="Times New Roman" pitchFamily="18" charset="0"/>
              </a:rPr>
              <a:t>Node N1</a:t>
            </a:r>
          </a:p>
        </p:txBody>
      </p:sp>
      <p:sp>
        <p:nvSpPr>
          <p:cNvPr id="22540" name="Rectangle 10"/>
          <p:cNvSpPr>
            <a:spLocks noChangeArrowheads="1"/>
          </p:cNvSpPr>
          <p:nvPr/>
        </p:nvSpPr>
        <p:spPr bwMode="auto">
          <a:xfrm>
            <a:off x="4854575" y="4044950"/>
            <a:ext cx="936625" cy="341313"/>
          </a:xfrm>
          <a:prstGeom prst="rect">
            <a:avLst/>
          </a:prstGeom>
          <a:solidFill>
            <a:srgbClr val="FFFFFF"/>
          </a:solidFill>
          <a:ln w="9525">
            <a:solidFill>
              <a:schemeClr val="tx1"/>
            </a:solidFill>
            <a:miter lim="800000"/>
            <a:headEnd/>
            <a:tailEnd/>
          </a:ln>
        </p:spPr>
        <p:txBody>
          <a:bodyPr wrap="none" anchor="ctr"/>
          <a:lstStyle/>
          <a:p>
            <a:pPr algn="ctr"/>
            <a:r>
              <a:rPr lang="en-US" sz="1800" b="0">
                <a:latin typeface="Times New Roman" pitchFamily="18" charset="0"/>
              </a:rPr>
              <a:t>Node N2</a:t>
            </a:r>
          </a:p>
        </p:txBody>
      </p:sp>
      <p:graphicFrame>
        <p:nvGraphicFramePr>
          <p:cNvPr id="22530" name="Object 11"/>
          <p:cNvGraphicFramePr>
            <a:graphicFrameLocks noChangeAspect="1"/>
          </p:cNvGraphicFramePr>
          <p:nvPr/>
        </p:nvGraphicFramePr>
        <p:xfrm>
          <a:off x="6553200" y="2590800"/>
          <a:ext cx="1981200" cy="1790700"/>
        </p:xfrm>
        <a:graphic>
          <a:graphicData uri="http://schemas.openxmlformats.org/presentationml/2006/ole">
            <mc:AlternateContent xmlns:mc="http://schemas.openxmlformats.org/markup-compatibility/2006">
              <mc:Choice xmlns:v="urn:schemas-microsoft-com:vml" Requires="v">
                <p:oleObj spid="_x0000_s16426" name="Document" r:id="rId3" imgW="3177000" imgH="3053520" progId="Word.Document.8">
                  <p:embed/>
                </p:oleObj>
              </mc:Choice>
              <mc:Fallback>
                <p:oleObj name="Document" r:id="rId3" imgW="3177000" imgH="3053520" progId="Word.Document.8">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2590800"/>
                        <a:ext cx="1981200" cy="179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1" name="Object 12"/>
          <p:cNvGraphicFramePr>
            <a:graphicFrameLocks noChangeAspect="1"/>
          </p:cNvGraphicFramePr>
          <p:nvPr/>
        </p:nvGraphicFramePr>
        <p:xfrm>
          <a:off x="3276600" y="4648200"/>
          <a:ext cx="1905000" cy="1471613"/>
        </p:xfrm>
        <a:graphic>
          <a:graphicData uri="http://schemas.openxmlformats.org/presentationml/2006/ole">
            <mc:AlternateContent xmlns:mc="http://schemas.openxmlformats.org/markup-compatibility/2006">
              <mc:Choice xmlns:v="urn:schemas-microsoft-com:vml" Requires="v">
                <p:oleObj spid="_x0000_s16427" name="Document" r:id="rId5" imgW="3267053" imgH="2543909" progId="Word.Document.8">
                  <p:embed/>
                </p:oleObj>
              </mc:Choice>
              <mc:Fallback>
                <p:oleObj name="Document" r:id="rId5" imgW="3267053" imgH="2543909" progId="Word.Document.8">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4648200"/>
                        <a:ext cx="1905000" cy="147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41" name="Text Box 13"/>
          <p:cNvSpPr txBox="1">
            <a:spLocks noChangeArrowheads="1"/>
          </p:cNvSpPr>
          <p:nvPr/>
        </p:nvSpPr>
        <p:spPr bwMode="auto">
          <a:xfrm>
            <a:off x="381000" y="4191000"/>
            <a:ext cx="2438400"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sz="2000"/>
              <a:t>Gini(N1) </a:t>
            </a:r>
            <a:br>
              <a:rPr lang="en-US" sz="2000"/>
            </a:br>
            <a:r>
              <a:rPr lang="en-US" sz="2000"/>
              <a:t>= 1 – (5/7)</a:t>
            </a:r>
            <a:r>
              <a:rPr lang="en-US" sz="2000" baseline="30000"/>
              <a:t>2 </a:t>
            </a:r>
            <a:r>
              <a:rPr lang="en-US" sz="2000"/>
              <a:t>– (2/7)</a:t>
            </a:r>
            <a:r>
              <a:rPr lang="en-US" sz="2000" baseline="30000"/>
              <a:t>2</a:t>
            </a:r>
            <a:r>
              <a:rPr lang="en-US" sz="2000"/>
              <a:t> </a:t>
            </a:r>
            <a:br>
              <a:rPr lang="en-US" sz="2000"/>
            </a:br>
            <a:r>
              <a:rPr lang="en-US" sz="2000"/>
              <a:t>= …</a:t>
            </a:r>
          </a:p>
          <a:p>
            <a:pPr>
              <a:spcBef>
                <a:spcPct val="50000"/>
              </a:spcBef>
            </a:pPr>
            <a:r>
              <a:rPr lang="en-US" sz="2000"/>
              <a:t>Gini(N2) </a:t>
            </a:r>
            <a:br>
              <a:rPr lang="en-US" sz="2000"/>
            </a:br>
            <a:r>
              <a:rPr lang="en-US" sz="2000"/>
              <a:t>= 1 – (1/5)</a:t>
            </a:r>
            <a:r>
              <a:rPr lang="en-US" sz="2000" baseline="30000"/>
              <a:t>2 </a:t>
            </a:r>
            <a:r>
              <a:rPr lang="en-US" sz="2000"/>
              <a:t>– (4/5)</a:t>
            </a:r>
            <a:r>
              <a:rPr lang="en-US" sz="2000" baseline="30000"/>
              <a:t>2</a:t>
            </a:r>
            <a:r>
              <a:rPr lang="en-US" sz="2000"/>
              <a:t> </a:t>
            </a:r>
            <a:br>
              <a:rPr lang="en-US" sz="2000"/>
            </a:br>
            <a:r>
              <a:rPr lang="en-US" sz="2000"/>
              <a:t>= …</a:t>
            </a:r>
          </a:p>
        </p:txBody>
      </p:sp>
      <p:sp>
        <p:nvSpPr>
          <p:cNvPr id="22542" name="Text Box 14"/>
          <p:cNvSpPr txBox="1">
            <a:spLocks noChangeArrowheads="1"/>
          </p:cNvSpPr>
          <p:nvPr/>
        </p:nvSpPr>
        <p:spPr bwMode="auto">
          <a:xfrm>
            <a:off x="5943600" y="4648200"/>
            <a:ext cx="2590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sz="2000"/>
              <a:t>Gini(Children) </a:t>
            </a:r>
            <a:br>
              <a:rPr lang="en-US" sz="2000"/>
            </a:br>
            <a:r>
              <a:rPr lang="en-US" sz="2000"/>
              <a:t>= 7/12 * Gini(N1) + </a:t>
            </a:r>
            <a:br>
              <a:rPr lang="en-US" sz="2000"/>
            </a:br>
            <a:r>
              <a:rPr lang="en-US" sz="2000"/>
              <a:t>   5/12 * Gini(N2)=y</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Grp="1" noChangeArrowheads="1"/>
          </p:cNvSpPr>
          <p:nvPr>
            <p:ph type="title"/>
          </p:nvPr>
        </p:nvSpPr>
        <p:spPr/>
        <p:txBody>
          <a:bodyPr/>
          <a:lstStyle/>
          <a:p>
            <a:r>
              <a:rPr lang="en-US" sz="2800"/>
              <a:t>Continuous Attributes: Computing Gini Index</a:t>
            </a:r>
          </a:p>
        </p:txBody>
      </p:sp>
      <p:sp>
        <p:nvSpPr>
          <p:cNvPr id="24581" name="Rectangle 5"/>
          <p:cNvSpPr>
            <a:spLocks noGrp="1" noChangeArrowheads="1"/>
          </p:cNvSpPr>
          <p:nvPr>
            <p:ph type="body" sz="half" idx="1"/>
          </p:nvPr>
        </p:nvSpPr>
        <p:spPr>
          <a:xfrm>
            <a:off x="411163" y="1143000"/>
            <a:ext cx="4999037" cy="5181600"/>
          </a:xfrm>
        </p:spPr>
        <p:txBody>
          <a:bodyPr/>
          <a:lstStyle/>
          <a:p>
            <a:pPr>
              <a:lnSpc>
                <a:spcPct val="90000"/>
              </a:lnSpc>
            </a:pPr>
            <a:r>
              <a:rPr lang="en-US" sz="2000"/>
              <a:t>Use Binary Decisions based on one value</a:t>
            </a:r>
          </a:p>
          <a:p>
            <a:pPr>
              <a:lnSpc>
                <a:spcPct val="90000"/>
              </a:lnSpc>
            </a:pPr>
            <a:r>
              <a:rPr lang="en-US" sz="2000"/>
              <a:t>Several Choices for the splitting value</a:t>
            </a:r>
          </a:p>
          <a:p>
            <a:pPr lvl="1">
              <a:lnSpc>
                <a:spcPct val="90000"/>
              </a:lnSpc>
            </a:pPr>
            <a:r>
              <a:rPr lang="en-US" sz="2000"/>
              <a:t>Number of possible splitting values </a:t>
            </a:r>
            <a:br>
              <a:rPr lang="en-US" sz="2000"/>
            </a:br>
            <a:r>
              <a:rPr lang="en-US" sz="2000"/>
              <a:t>= Number of distinct values</a:t>
            </a:r>
          </a:p>
          <a:p>
            <a:pPr>
              <a:lnSpc>
                <a:spcPct val="90000"/>
              </a:lnSpc>
            </a:pPr>
            <a:r>
              <a:rPr lang="en-US" sz="2000"/>
              <a:t>Each splitting value has a count matrix associated with it</a:t>
            </a:r>
          </a:p>
          <a:p>
            <a:pPr lvl="1">
              <a:lnSpc>
                <a:spcPct val="90000"/>
              </a:lnSpc>
            </a:pPr>
            <a:r>
              <a:rPr lang="en-US" sz="2000"/>
              <a:t>Class counts in each of the partitions, A &lt; v and A </a:t>
            </a:r>
            <a:r>
              <a:rPr lang="en-US" sz="2000">
                <a:sym typeface="Symbol" pitchFamily="18" charset="2"/>
              </a:rPr>
              <a:t></a:t>
            </a:r>
            <a:r>
              <a:rPr lang="en-US" sz="2000"/>
              <a:t> v</a:t>
            </a:r>
          </a:p>
          <a:p>
            <a:pPr>
              <a:lnSpc>
                <a:spcPct val="90000"/>
              </a:lnSpc>
            </a:pPr>
            <a:r>
              <a:rPr lang="en-US" sz="2000"/>
              <a:t>Simple method to choose best v</a:t>
            </a:r>
          </a:p>
          <a:p>
            <a:pPr lvl="1">
              <a:lnSpc>
                <a:spcPct val="90000"/>
              </a:lnSpc>
            </a:pPr>
            <a:r>
              <a:rPr lang="en-US" sz="2000"/>
              <a:t>For each v, scan the database to gather count matrix and compute its Gini index</a:t>
            </a:r>
          </a:p>
          <a:p>
            <a:pPr lvl="1">
              <a:lnSpc>
                <a:spcPct val="90000"/>
              </a:lnSpc>
            </a:pPr>
            <a:r>
              <a:rPr lang="en-US" sz="2000"/>
              <a:t>Computationally Inefficient! Repetition of work.</a:t>
            </a:r>
          </a:p>
        </p:txBody>
      </p:sp>
      <p:graphicFrame>
        <p:nvGraphicFramePr>
          <p:cNvPr id="24578" name="Object 6"/>
          <p:cNvGraphicFramePr>
            <a:graphicFrameLocks noGrp="1" noChangeAspect="1"/>
          </p:cNvGraphicFramePr>
          <p:nvPr>
            <p:ph sz="quarter" idx="2"/>
          </p:nvPr>
        </p:nvGraphicFramePr>
        <p:xfrm>
          <a:off x="5607050" y="1143000"/>
          <a:ext cx="3213100" cy="3429000"/>
        </p:xfrm>
        <a:graphic>
          <a:graphicData uri="http://schemas.openxmlformats.org/presentationml/2006/ole">
            <mc:AlternateContent xmlns:mc="http://schemas.openxmlformats.org/markup-compatibility/2006">
              <mc:Choice xmlns:v="urn:schemas-microsoft-com:vml" Requires="v">
                <p:oleObj spid="_x0000_s17450" name="Document" r:id="rId3" imgW="5415994" imgH="5779818" progId="Word.Document.8">
                  <p:embed/>
                </p:oleObj>
              </mc:Choice>
              <mc:Fallback>
                <p:oleObj name="Document" r:id="rId3" imgW="5415994" imgH="5779818" progId="Word.Documen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r="4274"/>
                      <a:stretch>
                        <a:fillRect/>
                      </a:stretch>
                    </p:blipFill>
                    <p:spPr bwMode="auto">
                      <a:xfrm>
                        <a:off x="5607050" y="1143000"/>
                        <a:ext cx="32131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9" name="Object 8"/>
          <p:cNvGraphicFramePr>
            <a:graphicFrameLocks noGrp="1" noChangeAspect="1"/>
          </p:cNvGraphicFramePr>
          <p:nvPr>
            <p:ph sz="quarter" idx="3"/>
          </p:nvPr>
        </p:nvGraphicFramePr>
        <p:xfrm>
          <a:off x="6950075" y="4572000"/>
          <a:ext cx="1050925" cy="1676400"/>
        </p:xfrm>
        <a:graphic>
          <a:graphicData uri="http://schemas.openxmlformats.org/presentationml/2006/ole">
            <mc:AlternateContent xmlns:mc="http://schemas.openxmlformats.org/markup-compatibility/2006">
              <mc:Choice xmlns:v="urn:schemas-microsoft-com:vml" Requires="v">
                <p:oleObj spid="_x0000_s17451" name="Visio" r:id="rId5" imgW="1611935" imgH="2570756" progId="Visio.Drawing.6">
                  <p:embed/>
                </p:oleObj>
              </mc:Choice>
              <mc:Fallback>
                <p:oleObj name="Visio" r:id="rId5" imgW="1611935" imgH="2570756" progId="Visio.Drawing.6">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50075" y="4572000"/>
                        <a:ext cx="105092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228600" y="152400"/>
            <a:ext cx="8686800" cy="533400"/>
          </a:xfrm>
        </p:spPr>
        <p:txBody>
          <a:bodyPr/>
          <a:lstStyle/>
          <a:p>
            <a:r>
              <a:rPr lang="en-US" sz="2800"/>
              <a:t>Continuous Attributes: Computing Gini Index...</a:t>
            </a:r>
          </a:p>
        </p:txBody>
      </p:sp>
      <p:sp>
        <p:nvSpPr>
          <p:cNvPr id="25604" name="Rectangle 3"/>
          <p:cNvSpPr>
            <a:spLocks noGrp="1" noChangeArrowheads="1"/>
          </p:cNvSpPr>
          <p:nvPr>
            <p:ph type="body" idx="1"/>
          </p:nvPr>
        </p:nvSpPr>
        <p:spPr>
          <a:xfrm>
            <a:off x="381000" y="1219200"/>
            <a:ext cx="8178800" cy="1524000"/>
          </a:xfrm>
          <a:noFill/>
        </p:spPr>
        <p:txBody>
          <a:bodyPr/>
          <a:lstStyle/>
          <a:p>
            <a:pPr marL="342900" indent="-342900">
              <a:lnSpc>
                <a:spcPct val="90000"/>
              </a:lnSpc>
            </a:pPr>
            <a:r>
              <a:rPr lang="en-US" sz="2000"/>
              <a:t>For efficient computation: for each attribute,</a:t>
            </a:r>
          </a:p>
          <a:p>
            <a:pPr marL="742950" lvl="1" indent="-285750">
              <a:lnSpc>
                <a:spcPct val="90000"/>
              </a:lnSpc>
            </a:pPr>
            <a:r>
              <a:rPr lang="en-US" sz="2000"/>
              <a:t>Sort the attribute on values</a:t>
            </a:r>
          </a:p>
          <a:p>
            <a:pPr marL="742950" lvl="1" indent="-285750">
              <a:lnSpc>
                <a:spcPct val="90000"/>
              </a:lnSpc>
            </a:pPr>
            <a:r>
              <a:rPr lang="en-US" sz="2000"/>
              <a:t>Linearly scan these values, each time updating the count matrix and computing gini index</a:t>
            </a:r>
          </a:p>
          <a:p>
            <a:pPr marL="742950" lvl="1" indent="-285750">
              <a:lnSpc>
                <a:spcPct val="90000"/>
              </a:lnSpc>
            </a:pPr>
            <a:r>
              <a:rPr lang="en-US" sz="2000"/>
              <a:t>Choose the split position that has the least gini index</a:t>
            </a:r>
          </a:p>
        </p:txBody>
      </p:sp>
      <p:grpSp>
        <p:nvGrpSpPr>
          <p:cNvPr id="25605" name="Group 10"/>
          <p:cNvGrpSpPr>
            <a:grpSpLocks/>
          </p:cNvGrpSpPr>
          <p:nvPr/>
        </p:nvGrpSpPr>
        <p:grpSpPr bwMode="auto">
          <a:xfrm>
            <a:off x="76200" y="3321050"/>
            <a:ext cx="9182100" cy="2622550"/>
            <a:chOff x="144" y="2360"/>
            <a:chExt cx="5784" cy="1652"/>
          </a:xfrm>
        </p:grpSpPr>
        <p:graphicFrame>
          <p:nvGraphicFramePr>
            <p:cNvPr id="25602" name="Object 4"/>
            <p:cNvGraphicFramePr>
              <a:graphicFrameLocks noChangeAspect="1"/>
            </p:cNvGraphicFramePr>
            <p:nvPr/>
          </p:nvGraphicFramePr>
          <p:xfrm>
            <a:off x="956" y="2360"/>
            <a:ext cx="4972" cy="1652"/>
          </p:xfrm>
          <a:graphic>
            <a:graphicData uri="http://schemas.openxmlformats.org/presentationml/2006/ole">
              <mc:AlternateContent xmlns:mc="http://schemas.openxmlformats.org/markup-compatibility/2006">
                <mc:Choice xmlns:v="urn:schemas-microsoft-com:vml" Requires="v">
                  <p:oleObj spid="_x0000_s18454" name="Document" r:id="rId3" imgW="10585440" imgH="3557880" progId="Word.Document.8">
                    <p:embed/>
                  </p:oleObj>
                </mc:Choice>
                <mc:Fallback>
                  <p:oleObj name="Document" r:id="rId3" imgW="10585440" imgH="355788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 y="2360"/>
                          <a:ext cx="4972" cy="16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6" name="Line 5"/>
            <p:cNvSpPr>
              <a:spLocks noChangeShapeType="1"/>
            </p:cNvSpPr>
            <p:nvPr/>
          </p:nvSpPr>
          <p:spPr bwMode="auto">
            <a:xfrm>
              <a:off x="1152" y="2880"/>
              <a:ext cx="192" cy="1"/>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5607" name="Group 6"/>
            <p:cNvGrpSpPr>
              <a:grpSpLocks/>
            </p:cNvGrpSpPr>
            <p:nvPr/>
          </p:nvGrpSpPr>
          <p:grpSpPr bwMode="auto">
            <a:xfrm>
              <a:off x="144" y="2928"/>
              <a:ext cx="1200" cy="212"/>
              <a:chOff x="144" y="2832"/>
              <a:chExt cx="1200" cy="212"/>
            </a:xfrm>
          </p:grpSpPr>
          <p:sp>
            <p:nvSpPr>
              <p:cNvPr id="25609" name="Text Box 7"/>
              <p:cNvSpPr txBox="1">
                <a:spLocks noChangeArrowheads="1"/>
              </p:cNvSpPr>
              <p:nvPr/>
            </p:nvSpPr>
            <p:spPr bwMode="auto">
              <a:xfrm>
                <a:off x="144" y="2832"/>
                <a:ext cx="100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27100">
                  <a:defRPr sz="1400" b="1">
                    <a:solidFill>
                      <a:schemeClr val="tx1"/>
                    </a:solidFill>
                    <a:latin typeface="Arial" charset="0"/>
                  </a:defRPr>
                </a:lvl1pPr>
                <a:lvl2pPr marL="742950" indent="-285750" defTabSz="927100">
                  <a:defRPr sz="1400" b="1">
                    <a:solidFill>
                      <a:schemeClr val="tx1"/>
                    </a:solidFill>
                    <a:latin typeface="Arial" charset="0"/>
                  </a:defRPr>
                </a:lvl2pPr>
                <a:lvl3pPr marL="1143000" indent="-228600" defTabSz="927100">
                  <a:defRPr sz="1400" b="1">
                    <a:solidFill>
                      <a:schemeClr val="tx1"/>
                    </a:solidFill>
                    <a:latin typeface="Arial" charset="0"/>
                  </a:defRPr>
                </a:lvl3pPr>
                <a:lvl4pPr marL="1600200" indent="-228600" defTabSz="927100">
                  <a:defRPr sz="1400" b="1">
                    <a:solidFill>
                      <a:schemeClr val="tx1"/>
                    </a:solidFill>
                    <a:latin typeface="Arial" charset="0"/>
                  </a:defRPr>
                </a:lvl4pPr>
                <a:lvl5pPr marL="2057400" indent="-228600" defTabSz="927100">
                  <a:defRPr sz="1400" b="1">
                    <a:solidFill>
                      <a:schemeClr val="tx1"/>
                    </a:solidFill>
                    <a:latin typeface="Arial" charset="0"/>
                  </a:defRPr>
                </a:lvl5pPr>
                <a:lvl6pPr marL="2514600" indent="-228600" defTabSz="927100" eaLnBrk="0" fontAlgn="base" hangingPunct="0">
                  <a:spcBef>
                    <a:spcPct val="0"/>
                  </a:spcBef>
                  <a:spcAft>
                    <a:spcPct val="0"/>
                  </a:spcAft>
                  <a:defRPr sz="1400" b="1">
                    <a:solidFill>
                      <a:schemeClr val="tx1"/>
                    </a:solidFill>
                    <a:latin typeface="Arial" charset="0"/>
                  </a:defRPr>
                </a:lvl6pPr>
                <a:lvl7pPr marL="2971800" indent="-228600" defTabSz="927100" eaLnBrk="0" fontAlgn="base" hangingPunct="0">
                  <a:spcBef>
                    <a:spcPct val="0"/>
                  </a:spcBef>
                  <a:spcAft>
                    <a:spcPct val="0"/>
                  </a:spcAft>
                  <a:defRPr sz="1400" b="1">
                    <a:solidFill>
                      <a:schemeClr val="tx1"/>
                    </a:solidFill>
                    <a:latin typeface="Arial" charset="0"/>
                  </a:defRPr>
                </a:lvl7pPr>
                <a:lvl8pPr marL="3429000" indent="-228600" defTabSz="927100" eaLnBrk="0" fontAlgn="base" hangingPunct="0">
                  <a:spcBef>
                    <a:spcPct val="0"/>
                  </a:spcBef>
                  <a:spcAft>
                    <a:spcPct val="0"/>
                  </a:spcAft>
                  <a:defRPr sz="1400" b="1">
                    <a:solidFill>
                      <a:schemeClr val="tx1"/>
                    </a:solidFill>
                    <a:latin typeface="Arial" charset="0"/>
                  </a:defRPr>
                </a:lvl8pPr>
                <a:lvl9pPr marL="3886200" indent="-228600" defTabSz="927100" eaLnBrk="0" fontAlgn="base" hangingPunct="0">
                  <a:spcBef>
                    <a:spcPct val="0"/>
                  </a:spcBef>
                  <a:spcAft>
                    <a:spcPct val="0"/>
                  </a:spcAft>
                  <a:defRPr sz="1400" b="1">
                    <a:solidFill>
                      <a:schemeClr val="tx1"/>
                    </a:solidFill>
                    <a:latin typeface="Arial" charset="0"/>
                  </a:defRPr>
                </a:lvl9pPr>
              </a:lstStyle>
              <a:p>
                <a:pPr>
                  <a:spcBef>
                    <a:spcPct val="20000"/>
                  </a:spcBef>
                  <a:buClr>
                    <a:schemeClr val="accent2"/>
                  </a:buClr>
                  <a:buFont typeface="Monotype Sorts" pitchFamily="2" charset="2"/>
                  <a:buNone/>
                </a:pPr>
                <a:r>
                  <a:rPr kumimoji="1" lang="en-US" sz="1600"/>
                  <a:t>Split Positions</a:t>
                </a:r>
              </a:p>
            </p:txBody>
          </p:sp>
          <p:sp>
            <p:nvSpPr>
              <p:cNvPr id="25610" name="Line 8"/>
              <p:cNvSpPr>
                <a:spLocks noChangeShapeType="1"/>
              </p:cNvSpPr>
              <p:nvPr/>
            </p:nvSpPr>
            <p:spPr bwMode="auto">
              <a:xfrm>
                <a:off x="1152" y="2976"/>
                <a:ext cx="192"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25608" name="Text Box 9"/>
            <p:cNvSpPr txBox="1">
              <a:spLocks noChangeArrowheads="1"/>
            </p:cNvSpPr>
            <p:nvPr/>
          </p:nvSpPr>
          <p:spPr bwMode="auto">
            <a:xfrm>
              <a:off x="144" y="2736"/>
              <a:ext cx="10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sz="1600"/>
                <a:t>Sorted Values</a:t>
              </a: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sz="2800"/>
              <a:t>Alternative Splitting Criteria based on INFO</a:t>
            </a:r>
            <a:endParaRPr lang="en-US"/>
          </a:p>
        </p:txBody>
      </p:sp>
      <p:sp>
        <p:nvSpPr>
          <p:cNvPr id="26628" name="Rectangle 3"/>
          <p:cNvSpPr>
            <a:spLocks noGrp="1" noChangeArrowheads="1"/>
          </p:cNvSpPr>
          <p:nvPr>
            <p:ph type="body" idx="1"/>
          </p:nvPr>
        </p:nvSpPr>
        <p:spPr>
          <a:xfrm>
            <a:off x="152400" y="1143000"/>
            <a:ext cx="8763000" cy="5181600"/>
          </a:xfrm>
        </p:spPr>
        <p:txBody>
          <a:bodyPr/>
          <a:lstStyle/>
          <a:p>
            <a:pPr marL="342900" indent="-342900"/>
            <a:r>
              <a:rPr lang="en-US"/>
              <a:t>Entropy at a given node t:</a:t>
            </a:r>
          </a:p>
          <a:p>
            <a:pPr marL="742950" lvl="1" indent="-285750"/>
            <a:endParaRPr lang="en-US"/>
          </a:p>
          <a:p>
            <a:pPr lvl="4"/>
            <a:endParaRPr lang="en-US"/>
          </a:p>
          <a:p>
            <a:pPr marL="1085850" lvl="2" indent="-228600">
              <a:buFont typeface="Wingdings" pitchFamily="2" charset="2"/>
              <a:buNone/>
            </a:pPr>
            <a:r>
              <a:rPr lang="en-US" sz="2000"/>
              <a:t>(NOTE: </a:t>
            </a:r>
            <a:r>
              <a:rPr lang="en-US" sz="2000" i="1">
                <a:latin typeface="Times New Roman" pitchFamily="18" charset="0"/>
              </a:rPr>
              <a:t>p( j | t) </a:t>
            </a:r>
            <a:r>
              <a:rPr lang="en-US" sz="2000"/>
              <a:t>is the relative frequency of class j at node t).</a:t>
            </a:r>
            <a:endParaRPr lang="en-US"/>
          </a:p>
          <a:p>
            <a:pPr marL="742950" lvl="1" indent="-285750"/>
            <a:r>
              <a:rPr lang="en-US"/>
              <a:t>Measures homogeneity of a node. </a:t>
            </a:r>
          </a:p>
          <a:p>
            <a:pPr marL="1085850" lvl="2" indent="-228600"/>
            <a:r>
              <a:rPr lang="en-US"/>
              <a:t>Maximum (log n</a:t>
            </a:r>
            <a:r>
              <a:rPr lang="en-US" baseline="-25000"/>
              <a:t>c</a:t>
            </a:r>
            <a:r>
              <a:rPr lang="en-US"/>
              <a:t>) when records are equally distributed among all classes implying least information</a:t>
            </a:r>
          </a:p>
          <a:p>
            <a:pPr marL="1085850" lvl="2" indent="-228600"/>
            <a:r>
              <a:rPr lang="en-US"/>
              <a:t>Minimum (0.0) when all records belong to one class, implying most information</a:t>
            </a:r>
          </a:p>
          <a:p>
            <a:pPr marL="742950" lvl="1" indent="-285750"/>
            <a:r>
              <a:rPr lang="en-US"/>
              <a:t>Entropy based computations are similar to the GINI index computations</a:t>
            </a:r>
          </a:p>
        </p:txBody>
      </p:sp>
      <p:graphicFrame>
        <p:nvGraphicFramePr>
          <p:cNvPr id="26626" name="Object 4"/>
          <p:cNvGraphicFramePr>
            <a:graphicFrameLocks noChangeAspect="1"/>
          </p:cNvGraphicFramePr>
          <p:nvPr/>
        </p:nvGraphicFramePr>
        <p:xfrm>
          <a:off x="2057400" y="1752600"/>
          <a:ext cx="5803900" cy="615950"/>
        </p:xfrm>
        <a:graphic>
          <a:graphicData uri="http://schemas.openxmlformats.org/presentationml/2006/ole">
            <mc:AlternateContent xmlns:mc="http://schemas.openxmlformats.org/markup-compatibility/2006">
              <mc:Choice xmlns:v="urn:schemas-microsoft-com:vml" Requires="v">
                <p:oleObj spid="_x0000_s19478" name="Equation" r:id="rId3" imgW="4165560" imgH="444240" progId="Equation.3">
                  <p:embed/>
                </p:oleObj>
              </mc:Choice>
              <mc:Fallback>
                <p:oleObj name="Equation" r:id="rId3" imgW="4165560" imgH="4442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752600"/>
                        <a:ext cx="5803900" cy="615950"/>
                      </a:xfrm>
                      <a:prstGeom prst="rect">
                        <a:avLst/>
                      </a:prstGeom>
                      <a:solidFill>
                        <a:srgbClr val="FFFFCC"/>
                      </a:solidFill>
                      <a:ln w="9525">
                        <a:solidFill>
                          <a:schemeClr val="tx1"/>
                        </a:solidFill>
                        <a:miter lim="800000"/>
                        <a:headEnd/>
                        <a:tailEnd/>
                      </a:ln>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2"/>
          <p:cNvSpPr>
            <a:spLocks noGrp="1" noChangeArrowheads="1"/>
          </p:cNvSpPr>
          <p:nvPr>
            <p:ph type="title"/>
          </p:nvPr>
        </p:nvSpPr>
        <p:spPr/>
        <p:txBody>
          <a:bodyPr/>
          <a:lstStyle/>
          <a:p>
            <a:r>
              <a:rPr lang="en-US"/>
              <a:t>Examples for computing Entropy</a:t>
            </a:r>
          </a:p>
        </p:txBody>
      </p:sp>
      <p:graphicFrame>
        <p:nvGraphicFramePr>
          <p:cNvPr id="27650" name="Object 3"/>
          <p:cNvGraphicFramePr>
            <a:graphicFrameLocks noChangeAspect="1"/>
          </p:cNvGraphicFramePr>
          <p:nvPr/>
        </p:nvGraphicFramePr>
        <p:xfrm>
          <a:off x="304800" y="2339975"/>
          <a:ext cx="2362200" cy="936625"/>
        </p:xfrm>
        <a:graphic>
          <a:graphicData uri="http://schemas.openxmlformats.org/presentationml/2006/ole">
            <mc:AlternateContent xmlns:mc="http://schemas.openxmlformats.org/markup-compatibility/2006">
              <mc:Choice xmlns:v="urn:schemas-microsoft-com:vml" Requires="v">
                <p:oleObj spid="_x0000_s20562" name="Document" r:id="rId3" imgW="3239280" imgH="1357560" progId="Word.Document.8">
                  <p:embed/>
                </p:oleObj>
              </mc:Choice>
              <mc:Fallback>
                <p:oleObj name="Document" r:id="rId3" imgW="3239280" imgH="135756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339975"/>
                        <a:ext cx="236220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1" name="Object 4"/>
          <p:cNvGraphicFramePr>
            <a:graphicFrameLocks noChangeAspect="1"/>
          </p:cNvGraphicFramePr>
          <p:nvPr/>
        </p:nvGraphicFramePr>
        <p:xfrm>
          <a:off x="381000" y="5181600"/>
          <a:ext cx="2286000" cy="938213"/>
        </p:xfrm>
        <a:graphic>
          <a:graphicData uri="http://schemas.openxmlformats.org/presentationml/2006/ole">
            <mc:AlternateContent xmlns:mc="http://schemas.openxmlformats.org/markup-compatibility/2006">
              <mc:Choice xmlns:v="urn:schemas-microsoft-com:vml" Requires="v">
                <p:oleObj spid="_x0000_s20563" name="Document" r:id="rId5" imgW="3239280" imgH="1381680" progId="Word.Document.8">
                  <p:embed/>
                </p:oleObj>
              </mc:Choice>
              <mc:Fallback>
                <p:oleObj name="Document" r:id="rId5" imgW="3239280" imgH="1381680" progId="Word.Document.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5181600"/>
                        <a:ext cx="2286000"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2" name="Object 5"/>
          <p:cNvGraphicFramePr>
            <a:graphicFrameLocks noChangeAspect="1"/>
          </p:cNvGraphicFramePr>
          <p:nvPr/>
        </p:nvGraphicFramePr>
        <p:xfrm>
          <a:off x="381000" y="3817938"/>
          <a:ext cx="2286000" cy="906462"/>
        </p:xfrm>
        <a:graphic>
          <a:graphicData uri="http://schemas.openxmlformats.org/presentationml/2006/ole">
            <mc:AlternateContent xmlns:mc="http://schemas.openxmlformats.org/markup-compatibility/2006">
              <mc:Choice xmlns:v="urn:schemas-microsoft-com:vml" Requires="v">
                <p:oleObj spid="_x0000_s20564" name="Document" r:id="rId7" imgW="3239280" imgH="1357560" progId="Word.Document.8">
                  <p:embed/>
                </p:oleObj>
              </mc:Choice>
              <mc:Fallback>
                <p:oleObj name="Document" r:id="rId7" imgW="3239280" imgH="1357560" progId="Word.Document.8">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 y="3817938"/>
                        <a:ext cx="2286000"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5" name="Text Box 6"/>
          <p:cNvSpPr txBox="1">
            <a:spLocks noChangeArrowheads="1"/>
          </p:cNvSpPr>
          <p:nvPr/>
        </p:nvSpPr>
        <p:spPr bwMode="auto">
          <a:xfrm>
            <a:off x="2895600" y="2339975"/>
            <a:ext cx="5943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sz="2000"/>
              <a:t>P(C1) = 0/6 = 0     P(C2) = 6/6 = 1</a:t>
            </a:r>
          </a:p>
          <a:p>
            <a:pPr>
              <a:spcBef>
                <a:spcPct val="50000"/>
              </a:spcBef>
            </a:pPr>
            <a:r>
              <a:rPr lang="en-US" sz="2000"/>
              <a:t>Entropy = – 0 log 0</a:t>
            </a:r>
            <a:r>
              <a:rPr lang="en-US" sz="2000" baseline="30000"/>
              <a:t> </a:t>
            </a:r>
            <a:r>
              <a:rPr lang="en-US" sz="2000"/>
              <a:t>– 1 log 1 = – 0 – 0 = 0 </a:t>
            </a:r>
          </a:p>
        </p:txBody>
      </p:sp>
      <p:sp>
        <p:nvSpPr>
          <p:cNvPr id="27656" name="Text Box 8"/>
          <p:cNvSpPr txBox="1">
            <a:spLocks noChangeArrowheads="1"/>
          </p:cNvSpPr>
          <p:nvPr/>
        </p:nvSpPr>
        <p:spPr bwMode="auto">
          <a:xfrm>
            <a:off x="2971800" y="3733800"/>
            <a:ext cx="61722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sz="2000"/>
              <a:t>P(C1) = 1/6          P(C2) = 5/6</a:t>
            </a:r>
          </a:p>
          <a:p>
            <a:pPr>
              <a:spcBef>
                <a:spcPct val="50000"/>
              </a:spcBef>
            </a:pPr>
            <a:r>
              <a:rPr lang="en-US" sz="2000"/>
              <a:t>Entropy = – (1/6) log</a:t>
            </a:r>
            <a:r>
              <a:rPr lang="en-US" sz="2000" baseline="-25000"/>
              <a:t>2</a:t>
            </a:r>
            <a:r>
              <a:rPr lang="en-US" sz="2000"/>
              <a:t> (1/6)</a:t>
            </a:r>
            <a:r>
              <a:rPr lang="en-US" sz="2000" baseline="30000"/>
              <a:t> </a:t>
            </a:r>
            <a:r>
              <a:rPr lang="en-US" sz="2000"/>
              <a:t>– (5/6) log</a:t>
            </a:r>
            <a:r>
              <a:rPr lang="en-US" sz="2000" baseline="-25000"/>
              <a:t>2</a:t>
            </a:r>
            <a:r>
              <a:rPr lang="en-US" sz="2000"/>
              <a:t> (1/6) = 0.65</a:t>
            </a:r>
          </a:p>
        </p:txBody>
      </p:sp>
      <p:sp>
        <p:nvSpPr>
          <p:cNvPr id="27657" name="Text Box 9"/>
          <p:cNvSpPr txBox="1">
            <a:spLocks noChangeArrowheads="1"/>
          </p:cNvSpPr>
          <p:nvPr/>
        </p:nvSpPr>
        <p:spPr bwMode="auto">
          <a:xfrm>
            <a:off x="2971800" y="5105400"/>
            <a:ext cx="61722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sz="2000"/>
              <a:t>P(C1) = 2/6          P(C2) = 4/6</a:t>
            </a:r>
          </a:p>
          <a:p>
            <a:pPr>
              <a:spcBef>
                <a:spcPct val="50000"/>
              </a:spcBef>
            </a:pPr>
            <a:r>
              <a:rPr lang="en-US" sz="2000"/>
              <a:t>Entropy = – (2/6) log</a:t>
            </a:r>
            <a:r>
              <a:rPr lang="en-US" sz="2000" baseline="-25000"/>
              <a:t>2</a:t>
            </a:r>
            <a:r>
              <a:rPr lang="en-US" sz="2000"/>
              <a:t> (2/6)</a:t>
            </a:r>
            <a:r>
              <a:rPr lang="en-US" sz="2000" baseline="30000"/>
              <a:t> </a:t>
            </a:r>
            <a:r>
              <a:rPr lang="en-US" sz="2000"/>
              <a:t>– (4/6) log</a:t>
            </a:r>
            <a:r>
              <a:rPr lang="en-US" sz="2000" baseline="-25000"/>
              <a:t>2</a:t>
            </a:r>
            <a:r>
              <a:rPr lang="en-US" sz="2000"/>
              <a:t> (4/6) = 0.92</a:t>
            </a:r>
          </a:p>
        </p:txBody>
      </p:sp>
      <p:graphicFrame>
        <p:nvGraphicFramePr>
          <p:cNvPr id="27653" name="Object 10"/>
          <p:cNvGraphicFramePr>
            <a:graphicFrameLocks noChangeAspect="1"/>
          </p:cNvGraphicFramePr>
          <p:nvPr/>
        </p:nvGraphicFramePr>
        <p:xfrm>
          <a:off x="1758950" y="1219200"/>
          <a:ext cx="5945188" cy="615950"/>
        </p:xfrm>
        <a:graphic>
          <a:graphicData uri="http://schemas.openxmlformats.org/presentationml/2006/ole">
            <mc:AlternateContent xmlns:mc="http://schemas.openxmlformats.org/markup-compatibility/2006">
              <mc:Choice xmlns:v="urn:schemas-microsoft-com:vml" Requires="v">
                <p:oleObj spid="_x0000_s20565" name="Equation" r:id="rId9" imgW="4267080" imgH="444240" progId="Equation.3">
                  <p:embed/>
                </p:oleObj>
              </mc:Choice>
              <mc:Fallback>
                <p:oleObj name="Equation" r:id="rId9" imgW="4267080" imgH="44424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8950" y="1219200"/>
                        <a:ext cx="5945188" cy="615950"/>
                      </a:xfrm>
                      <a:prstGeom prst="rect">
                        <a:avLst/>
                      </a:prstGeom>
                      <a:solidFill>
                        <a:srgbClr val="FFFFCC"/>
                      </a:solidFill>
                      <a:ln w="9525">
                        <a:solidFill>
                          <a:schemeClr val="tx1"/>
                        </a:solidFill>
                        <a:miter lim="800000"/>
                        <a:headEnd/>
                        <a:tailEnd/>
                      </a:ln>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sz="2800"/>
              <a:t>Splitting Based on INFO...</a:t>
            </a:r>
            <a:endParaRPr lang="en-US"/>
          </a:p>
        </p:txBody>
      </p:sp>
      <p:sp>
        <p:nvSpPr>
          <p:cNvPr id="28676" name="Rectangle 3"/>
          <p:cNvSpPr>
            <a:spLocks noGrp="1" noChangeArrowheads="1"/>
          </p:cNvSpPr>
          <p:nvPr>
            <p:ph type="body" sz="half" idx="1"/>
          </p:nvPr>
        </p:nvSpPr>
        <p:spPr>
          <a:xfrm>
            <a:off x="381000" y="1143000"/>
            <a:ext cx="8382000" cy="4953000"/>
          </a:xfrm>
        </p:spPr>
        <p:txBody>
          <a:bodyPr/>
          <a:lstStyle/>
          <a:p>
            <a:pPr marL="342900" indent="-342900"/>
            <a:r>
              <a:rPr lang="en-US" sz="2400"/>
              <a:t>Information Gain: </a:t>
            </a:r>
          </a:p>
          <a:p>
            <a:pPr marL="742950" lvl="1" indent="-285750"/>
            <a:endParaRPr lang="en-US" sz="2400"/>
          </a:p>
          <a:p>
            <a:pPr marL="1146175" lvl="2" indent="-228600">
              <a:buFont typeface="Wingdings" pitchFamily="2" charset="2"/>
              <a:buNone/>
            </a:pPr>
            <a:endParaRPr lang="en-US" sz="2000"/>
          </a:p>
          <a:p>
            <a:pPr marL="1146175" lvl="2" indent="-228600">
              <a:buFont typeface="Wingdings" pitchFamily="2" charset="2"/>
              <a:buNone/>
            </a:pPr>
            <a:endParaRPr lang="en-US" sz="2000"/>
          </a:p>
          <a:p>
            <a:pPr marL="1146175" lvl="2" indent="-228600">
              <a:buFont typeface="Wingdings" pitchFamily="2" charset="2"/>
              <a:buNone/>
            </a:pPr>
            <a:r>
              <a:rPr lang="en-US" sz="2000"/>
              <a:t>		Parent Node, p is split into k partitions;</a:t>
            </a:r>
          </a:p>
          <a:p>
            <a:pPr marL="1146175" lvl="2" indent="-228600">
              <a:buFont typeface="Wingdings" pitchFamily="2" charset="2"/>
              <a:buNone/>
            </a:pPr>
            <a:r>
              <a:rPr lang="en-US" sz="2000"/>
              <a:t>		n</a:t>
            </a:r>
            <a:r>
              <a:rPr lang="en-US" sz="2000" baseline="-25000"/>
              <a:t>i</a:t>
            </a:r>
            <a:r>
              <a:rPr lang="en-US" sz="2000"/>
              <a:t> is number of records in partition i</a:t>
            </a:r>
          </a:p>
          <a:p>
            <a:pPr marL="742950" lvl="1" indent="-285750"/>
            <a:r>
              <a:rPr lang="en-US" sz="2400"/>
              <a:t>Measures Reduction in Entropy achieved because of the split. Choose the split that achieves most reduction (maximizes GAIN)</a:t>
            </a:r>
          </a:p>
          <a:p>
            <a:pPr marL="742950" lvl="1" indent="-285750"/>
            <a:r>
              <a:rPr lang="en-US" sz="2400"/>
              <a:t>Used in ID3 and C4.5</a:t>
            </a:r>
          </a:p>
          <a:p>
            <a:pPr marL="742950" lvl="1" indent="-285750"/>
            <a:r>
              <a:rPr lang="en-US" sz="2400"/>
              <a:t>Disadvantage: Tends to prefer splits that result in large number of partitions, each being small but pure.</a:t>
            </a:r>
          </a:p>
        </p:txBody>
      </p:sp>
      <p:graphicFrame>
        <p:nvGraphicFramePr>
          <p:cNvPr id="28674" name="Object 4"/>
          <p:cNvGraphicFramePr>
            <a:graphicFrameLocks noChangeAspect="1"/>
          </p:cNvGraphicFramePr>
          <p:nvPr/>
        </p:nvGraphicFramePr>
        <p:xfrm>
          <a:off x="1752600" y="1676400"/>
          <a:ext cx="6189663" cy="966788"/>
        </p:xfrm>
        <a:graphic>
          <a:graphicData uri="http://schemas.openxmlformats.org/presentationml/2006/ole">
            <mc:AlternateContent xmlns:mc="http://schemas.openxmlformats.org/markup-compatibility/2006">
              <mc:Choice xmlns:v="urn:schemas-microsoft-com:vml" Requires="v">
                <p:oleObj spid="_x0000_s21526" name="Equation" r:id="rId3" imgW="5041800" imgH="787320" progId="Equation.3">
                  <p:embed/>
                </p:oleObj>
              </mc:Choice>
              <mc:Fallback>
                <p:oleObj name="Equation" r:id="rId3" imgW="5041800" imgH="78732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676400"/>
                        <a:ext cx="6189663" cy="966788"/>
                      </a:xfrm>
                      <a:prstGeom prst="rect">
                        <a:avLst/>
                      </a:prstGeom>
                      <a:solidFill>
                        <a:srgbClr val="FFFFCC"/>
                      </a:solidFill>
                      <a:ln w="9525">
                        <a:solidFill>
                          <a:schemeClr val="tx1"/>
                        </a:solidFill>
                        <a:miter lim="800000"/>
                        <a:headEnd/>
                        <a:tailEnd/>
                      </a:ln>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381000" y="381000"/>
            <a:ext cx="8280400" cy="533400"/>
          </a:xfrm>
        </p:spPr>
        <p:txBody>
          <a:bodyPr/>
          <a:lstStyle/>
          <a:p>
            <a:r>
              <a:rPr lang="en-US"/>
              <a:t>Information Gain vs. Gain Ratio</a:t>
            </a:r>
          </a:p>
        </p:txBody>
      </p:sp>
      <p:graphicFrame>
        <p:nvGraphicFramePr>
          <p:cNvPr id="30722" name="Object 3"/>
          <p:cNvGraphicFramePr>
            <a:graphicFrameLocks/>
          </p:cNvGraphicFramePr>
          <p:nvPr/>
        </p:nvGraphicFramePr>
        <p:xfrm>
          <a:off x="1905000" y="1143000"/>
          <a:ext cx="4838700" cy="1930400"/>
        </p:xfrm>
        <a:graphic>
          <a:graphicData uri="http://schemas.openxmlformats.org/presentationml/2006/ole">
            <mc:AlternateContent xmlns:mc="http://schemas.openxmlformats.org/markup-compatibility/2006">
              <mc:Choice xmlns:v="urn:schemas-microsoft-com:vml" Requires="v">
                <p:oleObj spid="_x0000_s22550" name="Worksheet" r:id="rId3" imgW="4591251" imgH="1829281" progId="Excel.Sheet.8">
                  <p:embed/>
                </p:oleObj>
              </mc:Choice>
              <mc:Fallback>
                <p:oleObj name="Worksheet" r:id="rId3" imgW="4591251" imgH="1829281" progId="Excel.Shee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143000"/>
                        <a:ext cx="4838700" cy="193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4" name="Text Box 4"/>
          <p:cNvSpPr txBox="1">
            <a:spLocks noChangeArrowheads="1"/>
          </p:cNvSpPr>
          <p:nvPr/>
        </p:nvSpPr>
        <p:spPr bwMode="auto">
          <a:xfrm>
            <a:off x="3489325" y="3238500"/>
            <a:ext cx="12715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b="0">
                <a:latin typeface="Times New Roman" pitchFamily="18" charset="0"/>
              </a:rPr>
              <a:t>D=(2/3,1/3)</a:t>
            </a:r>
          </a:p>
        </p:txBody>
      </p:sp>
      <p:sp>
        <p:nvSpPr>
          <p:cNvPr id="30725" name="Text Box 5"/>
          <p:cNvSpPr txBox="1">
            <a:spLocks noChangeArrowheads="1"/>
          </p:cNvSpPr>
          <p:nvPr/>
        </p:nvSpPr>
        <p:spPr bwMode="auto">
          <a:xfrm>
            <a:off x="2514600" y="3733800"/>
            <a:ext cx="901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b="0">
                <a:latin typeface="Times New Roman" pitchFamily="18" charset="0"/>
              </a:rPr>
              <a:t>D1(1,0)</a:t>
            </a:r>
          </a:p>
        </p:txBody>
      </p:sp>
      <p:sp>
        <p:nvSpPr>
          <p:cNvPr id="30726" name="Text Box 6"/>
          <p:cNvSpPr txBox="1">
            <a:spLocks noChangeArrowheads="1"/>
          </p:cNvSpPr>
          <p:nvPr/>
        </p:nvSpPr>
        <p:spPr bwMode="auto">
          <a:xfrm>
            <a:off x="4800600" y="3733800"/>
            <a:ext cx="1257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b="0">
                <a:latin typeface="Times New Roman" pitchFamily="18" charset="0"/>
              </a:rPr>
              <a:t>D2(1/3,2/3)</a:t>
            </a:r>
          </a:p>
        </p:txBody>
      </p:sp>
      <p:sp>
        <p:nvSpPr>
          <p:cNvPr id="30727" name="Text Box 7"/>
          <p:cNvSpPr txBox="1">
            <a:spLocks noChangeArrowheads="1"/>
          </p:cNvSpPr>
          <p:nvPr/>
        </p:nvSpPr>
        <p:spPr bwMode="auto">
          <a:xfrm>
            <a:off x="3657600" y="4267200"/>
            <a:ext cx="12715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b="0">
                <a:latin typeface="Times New Roman" pitchFamily="18" charset="0"/>
              </a:rPr>
              <a:t>D=(2/3,1/3)</a:t>
            </a:r>
          </a:p>
        </p:txBody>
      </p:sp>
      <p:sp>
        <p:nvSpPr>
          <p:cNvPr id="30728" name="Text Box 8"/>
          <p:cNvSpPr txBox="1">
            <a:spLocks noChangeArrowheads="1"/>
          </p:cNvSpPr>
          <p:nvPr/>
        </p:nvSpPr>
        <p:spPr bwMode="auto">
          <a:xfrm>
            <a:off x="2117725" y="4914900"/>
            <a:ext cx="901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b="0">
                <a:latin typeface="Times New Roman" pitchFamily="18" charset="0"/>
              </a:rPr>
              <a:t>D1(0,1)</a:t>
            </a:r>
          </a:p>
        </p:txBody>
      </p:sp>
      <p:sp>
        <p:nvSpPr>
          <p:cNvPr id="30729" name="Text Box 9"/>
          <p:cNvSpPr txBox="1">
            <a:spLocks noChangeArrowheads="1"/>
          </p:cNvSpPr>
          <p:nvPr/>
        </p:nvSpPr>
        <p:spPr bwMode="auto">
          <a:xfrm>
            <a:off x="3657600" y="4876800"/>
            <a:ext cx="1257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b="0">
                <a:latin typeface="Times New Roman" pitchFamily="18" charset="0"/>
              </a:rPr>
              <a:t>D2(2/3,1/3)</a:t>
            </a:r>
          </a:p>
        </p:txBody>
      </p:sp>
      <p:sp>
        <p:nvSpPr>
          <p:cNvPr id="30730" name="Text Box 10"/>
          <p:cNvSpPr txBox="1">
            <a:spLocks noChangeArrowheads="1"/>
          </p:cNvSpPr>
          <p:nvPr/>
        </p:nvSpPr>
        <p:spPr bwMode="auto">
          <a:xfrm>
            <a:off x="5470525" y="4838700"/>
            <a:ext cx="901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b="0">
                <a:latin typeface="Times New Roman" pitchFamily="18" charset="0"/>
              </a:rPr>
              <a:t>D3(1,0)</a:t>
            </a:r>
          </a:p>
        </p:txBody>
      </p:sp>
      <p:sp>
        <p:nvSpPr>
          <p:cNvPr id="30731" name="Text Box 11"/>
          <p:cNvSpPr txBox="1">
            <a:spLocks noChangeArrowheads="1"/>
          </p:cNvSpPr>
          <p:nvPr/>
        </p:nvSpPr>
        <p:spPr bwMode="auto">
          <a:xfrm>
            <a:off x="3810000" y="5334000"/>
            <a:ext cx="12715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b="0">
                <a:latin typeface="Times New Roman" pitchFamily="18" charset="0"/>
              </a:rPr>
              <a:t>D=(2/3,1/3)</a:t>
            </a:r>
          </a:p>
        </p:txBody>
      </p:sp>
      <p:sp>
        <p:nvSpPr>
          <p:cNvPr id="30732" name="Text Box 12"/>
          <p:cNvSpPr txBox="1">
            <a:spLocks noChangeArrowheads="1"/>
          </p:cNvSpPr>
          <p:nvPr/>
        </p:nvSpPr>
        <p:spPr bwMode="auto">
          <a:xfrm>
            <a:off x="1066800" y="6019800"/>
            <a:ext cx="901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b="0">
                <a:latin typeface="Times New Roman" pitchFamily="18" charset="0"/>
              </a:rPr>
              <a:t>D1(1,0)</a:t>
            </a:r>
          </a:p>
        </p:txBody>
      </p:sp>
      <p:sp>
        <p:nvSpPr>
          <p:cNvPr id="30733" name="Text Box 13"/>
          <p:cNvSpPr txBox="1">
            <a:spLocks noChangeArrowheads="1"/>
          </p:cNvSpPr>
          <p:nvPr/>
        </p:nvSpPr>
        <p:spPr bwMode="auto">
          <a:xfrm>
            <a:off x="2301875" y="6057900"/>
            <a:ext cx="901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b="0">
                <a:latin typeface="Times New Roman" pitchFamily="18" charset="0"/>
              </a:rPr>
              <a:t>D2(0,1)</a:t>
            </a:r>
          </a:p>
        </p:txBody>
      </p:sp>
      <p:sp>
        <p:nvSpPr>
          <p:cNvPr id="30734" name="Text Box 14"/>
          <p:cNvSpPr txBox="1">
            <a:spLocks noChangeArrowheads="1"/>
          </p:cNvSpPr>
          <p:nvPr/>
        </p:nvSpPr>
        <p:spPr bwMode="auto">
          <a:xfrm>
            <a:off x="3352800" y="6019800"/>
            <a:ext cx="901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b="0">
                <a:latin typeface="Times New Roman" pitchFamily="18" charset="0"/>
              </a:rPr>
              <a:t>D3(1,0)</a:t>
            </a:r>
          </a:p>
        </p:txBody>
      </p:sp>
      <p:sp>
        <p:nvSpPr>
          <p:cNvPr id="30735" name="Text Box 15"/>
          <p:cNvSpPr txBox="1">
            <a:spLocks noChangeArrowheads="1"/>
          </p:cNvSpPr>
          <p:nvPr/>
        </p:nvSpPr>
        <p:spPr bwMode="auto">
          <a:xfrm>
            <a:off x="4572000" y="6019800"/>
            <a:ext cx="901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b="0">
                <a:latin typeface="Times New Roman" pitchFamily="18" charset="0"/>
              </a:rPr>
              <a:t>D4(1,0)</a:t>
            </a:r>
          </a:p>
        </p:txBody>
      </p:sp>
      <p:sp>
        <p:nvSpPr>
          <p:cNvPr id="30736" name="Text Box 16"/>
          <p:cNvSpPr txBox="1">
            <a:spLocks noChangeArrowheads="1"/>
          </p:cNvSpPr>
          <p:nvPr/>
        </p:nvSpPr>
        <p:spPr bwMode="auto">
          <a:xfrm>
            <a:off x="5867400" y="6019800"/>
            <a:ext cx="901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b="0">
                <a:latin typeface="Times New Roman" pitchFamily="18" charset="0"/>
              </a:rPr>
              <a:t>D5(1,0)</a:t>
            </a:r>
          </a:p>
        </p:txBody>
      </p:sp>
      <p:sp>
        <p:nvSpPr>
          <p:cNvPr id="30737" name="Text Box 17"/>
          <p:cNvSpPr txBox="1">
            <a:spLocks noChangeArrowheads="1"/>
          </p:cNvSpPr>
          <p:nvPr/>
        </p:nvSpPr>
        <p:spPr bwMode="auto">
          <a:xfrm>
            <a:off x="7331075" y="60579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b="0">
                <a:latin typeface="Times New Roman" pitchFamily="18" charset="0"/>
              </a:rPr>
              <a:t>D6(0,1)</a:t>
            </a:r>
          </a:p>
        </p:txBody>
      </p:sp>
      <p:sp>
        <p:nvSpPr>
          <p:cNvPr id="30738" name="Line 18"/>
          <p:cNvSpPr>
            <a:spLocks noChangeShapeType="1"/>
          </p:cNvSpPr>
          <p:nvPr/>
        </p:nvSpPr>
        <p:spPr bwMode="auto">
          <a:xfrm flipH="1">
            <a:off x="2971800" y="3505200"/>
            <a:ext cx="114300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739" name="Line 19"/>
          <p:cNvSpPr>
            <a:spLocks noChangeShapeType="1"/>
          </p:cNvSpPr>
          <p:nvPr/>
        </p:nvSpPr>
        <p:spPr bwMode="auto">
          <a:xfrm>
            <a:off x="4114800" y="3505200"/>
            <a:ext cx="114300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740" name="Line 20"/>
          <p:cNvSpPr>
            <a:spLocks noChangeShapeType="1"/>
          </p:cNvSpPr>
          <p:nvPr/>
        </p:nvSpPr>
        <p:spPr bwMode="auto">
          <a:xfrm flipH="1">
            <a:off x="2667000" y="4495800"/>
            <a:ext cx="1295400" cy="457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741" name="Line 21"/>
          <p:cNvSpPr>
            <a:spLocks noChangeShapeType="1"/>
          </p:cNvSpPr>
          <p:nvPr/>
        </p:nvSpPr>
        <p:spPr bwMode="auto">
          <a:xfrm>
            <a:off x="3962400" y="4495800"/>
            <a:ext cx="0" cy="457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742" name="Line 22"/>
          <p:cNvSpPr>
            <a:spLocks noChangeShapeType="1"/>
          </p:cNvSpPr>
          <p:nvPr/>
        </p:nvSpPr>
        <p:spPr bwMode="auto">
          <a:xfrm>
            <a:off x="3962400" y="4495800"/>
            <a:ext cx="1981200" cy="457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743" name="Line 23"/>
          <p:cNvSpPr>
            <a:spLocks noChangeShapeType="1"/>
          </p:cNvSpPr>
          <p:nvPr/>
        </p:nvSpPr>
        <p:spPr bwMode="auto">
          <a:xfrm flipH="1">
            <a:off x="1447800" y="5562600"/>
            <a:ext cx="266700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744" name="Line 24"/>
          <p:cNvSpPr>
            <a:spLocks noChangeShapeType="1"/>
          </p:cNvSpPr>
          <p:nvPr/>
        </p:nvSpPr>
        <p:spPr bwMode="auto">
          <a:xfrm flipH="1">
            <a:off x="2895600" y="5562600"/>
            <a:ext cx="121920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745" name="Line 25"/>
          <p:cNvSpPr>
            <a:spLocks noChangeShapeType="1"/>
          </p:cNvSpPr>
          <p:nvPr/>
        </p:nvSpPr>
        <p:spPr bwMode="auto">
          <a:xfrm flipH="1">
            <a:off x="4038600" y="5562600"/>
            <a:ext cx="7620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746" name="Line 26"/>
          <p:cNvSpPr>
            <a:spLocks noChangeShapeType="1"/>
          </p:cNvSpPr>
          <p:nvPr/>
        </p:nvSpPr>
        <p:spPr bwMode="auto">
          <a:xfrm>
            <a:off x="4114800" y="5562600"/>
            <a:ext cx="91440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747" name="Line 27"/>
          <p:cNvSpPr>
            <a:spLocks noChangeShapeType="1"/>
          </p:cNvSpPr>
          <p:nvPr/>
        </p:nvSpPr>
        <p:spPr bwMode="auto">
          <a:xfrm>
            <a:off x="4114800" y="5562600"/>
            <a:ext cx="228600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748" name="Line 28"/>
          <p:cNvSpPr>
            <a:spLocks noChangeShapeType="1"/>
          </p:cNvSpPr>
          <p:nvPr/>
        </p:nvSpPr>
        <p:spPr bwMode="auto">
          <a:xfrm>
            <a:off x="4114800" y="5562600"/>
            <a:ext cx="350520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749" name="Text Box 29"/>
          <p:cNvSpPr txBox="1">
            <a:spLocks noChangeArrowheads="1"/>
          </p:cNvSpPr>
          <p:nvPr/>
        </p:nvSpPr>
        <p:spPr bwMode="auto">
          <a:xfrm>
            <a:off x="3260725" y="3467100"/>
            <a:ext cx="835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a:solidFill>
                  <a:schemeClr val="accent2"/>
                </a:solidFill>
                <a:latin typeface="Times New Roman" pitchFamily="18" charset="0"/>
              </a:rPr>
              <a:t>city=sf</a:t>
            </a:r>
          </a:p>
        </p:txBody>
      </p:sp>
      <p:sp>
        <p:nvSpPr>
          <p:cNvPr id="30750" name="Text Box 30"/>
          <p:cNvSpPr txBox="1">
            <a:spLocks noChangeArrowheads="1"/>
          </p:cNvSpPr>
          <p:nvPr/>
        </p:nvSpPr>
        <p:spPr bwMode="auto">
          <a:xfrm>
            <a:off x="4495800" y="3429000"/>
            <a:ext cx="847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a:solidFill>
                  <a:schemeClr val="accent2"/>
                </a:solidFill>
                <a:latin typeface="Times New Roman" pitchFamily="18" charset="0"/>
              </a:rPr>
              <a:t>city=la</a:t>
            </a:r>
          </a:p>
        </p:txBody>
      </p:sp>
      <p:sp>
        <p:nvSpPr>
          <p:cNvPr id="30751" name="Text Box 31"/>
          <p:cNvSpPr txBox="1">
            <a:spLocks noChangeArrowheads="1"/>
          </p:cNvSpPr>
          <p:nvPr/>
        </p:nvSpPr>
        <p:spPr bwMode="auto">
          <a:xfrm>
            <a:off x="2362200" y="4648200"/>
            <a:ext cx="1127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a:solidFill>
                  <a:schemeClr val="tx2"/>
                </a:solidFill>
                <a:latin typeface="Times New Roman" pitchFamily="18" charset="0"/>
              </a:rPr>
              <a:t>car=merc</a:t>
            </a:r>
          </a:p>
        </p:txBody>
      </p:sp>
      <p:sp>
        <p:nvSpPr>
          <p:cNvPr id="30752" name="Text Box 32"/>
          <p:cNvSpPr txBox="1">
            <a:spLocks noChangeArrowheads="1"/>
          </p:cNvSpPr>
          <p:nvPr/>
        </p:nvSpPr>
        <p:spPr bwMode="auto">
          <a:xfrm>
            <a:off x="3733800" y="4648200"/>
            <a:ext cx="1266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a:solidFill>
                  <a:schemeClr val="tx2"/>
                </a:solidFill>
                <a:latin typeface="Times New Roman" pitchFamily="18" charset="0"/>
              </a:rPr>
              <a:t>car=taurus</a:t>
            </a:r>
          </a:p>
        </p:txBody>
      </p:sp>
      <p:sp>
        <p:nvSpPr>
          <p:cNvPr id="30753" name="Text Box 33"/>
          <p:cNvSpPr txBox="1">
            <a:spLocks noChangeArrowheads="1"/>
          </p:cNvSpPr>
          <p:nvPr/>
        </p:nvSpPr>
        <p:spPr bwMode="auto">
          <a:xfrm>
            <a:off x="5105400" y="4572000"/>
            <a:ext cx="9874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a:solidFill>
                  <a:schemeClr val="tx2"/>
                </a:solidFill>
                <a:latin typeface="Times New Roman" pitchFamily="18" charset="0"/>
              </a:rPr>
              <a:t>car=van</a:t>
            </a:r>
          </a:p>
        </p:txBody>
      </p:sp>
      <p:sp>
        <p:nvSpPr>
          <p:cNvPr id="30754" name="Text Box 34"/>
          <p:cNvSpPr txBox="1">
            <a:spLocks noChangeArrowheads="1"/>
          </p:cNvSpPr>
          <p:nvPr/>
        </p:nvSpPr>
        <p:spPr bwMode="auto">
          <a:xfrm>
            <a:off x="1752600" y="5638800"/>
            <a:ext cx="873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a:solidFill>
                  <a:schemeClr val="tx2"/>
                </a:solidFill>
                <a:latin typeface="Times New Roman" pitchFamily="18" charset="0"/>
              </a:rPr>
              <a:t>age=22</a:t>
            </a:r>
          </a:p>
        </p:txBody>
      </p:sp>
      <p:sp>
        <p:nvSpPr>
          <p:cNvPr id="30755" name="Text Box 35"/>
          <p:cNvSpPr txBox="1">
            <a:spLocks noChangeArrowheads="1"/>
          </p:cNvSpPr>
          <p:nvPr/>
        </p:nvSpPr>
        <p:spPr bwMode="auto">
          <a:xfrm>
            <a:off x="2743200" y="5715000"/>
            <a:ext cx="873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a:solidFill>
                  <a:schemeClr val="tx2"/>
                </a:solidFill>
                <a:latin typeface="Times New Roman" pitchFamily="18" charset="0"/>
              </a:rPr>
              <a:t>age=25</a:t>
            </a:r>
          </a:p>
        </p:txBody>
      </p:sp>
      <p:sp>
        <p:nvSpPr>
          <p:cNvPr id="30756" name="Text Box 36"/>
          <p:cNvSpPr txBox="1">
            <a:spLocks noChangeArrowheads="1"/>
          </p:cNvSpPr>
          <p:nvPr/>
        </p:nvSpPr>
        <p:spPr bwMode="auto">
          <a:xfrm>
            <a:off x="3581400" y="5715000"/>
            <a:ext cx="873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a:solidFill>
                  <a:schemeClr val="tx2"/>
                </a:solidFill>
                <a:latin typeface="Times New Roman" pitchFamily="18" charset="0"/>
              </a:rPr>
              <a:t>age=27</a:t>
            </a:r>
          </a:p>
        </p:txBody>
      </p:sp>
      <p:sp>
        <p:nvSpPr>
          <p:cNvPr id="30757" name="Text Box 37"/>
          <p:cNvSpPr txBox="1">
            <a:spLocks noChangeArrowheads="1"/>
          </p:cNvSpPr>
          <p:nvPr/>
        </p:nvSpPr>
        <p:spPr bwMode="auto">
          <a:xfrm>
            <a:off x="4419600" y="5715000"/>
            <a:ext cx="873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a:solidFill>
                  <a:schemeClr val="tx2"/>
                </a:solidFill>
                <a:latin typeface="Times New Roman" pitchFamily="18" charset="0"/>
              </a:rPr>
              <a:t>age=35</a:t>
            </a:r>
          </a:p>
        </p:txBody>
      </p:sp>
      <p:sp>
        <p:nvSpPr>
          <p:cNvPr id="30758" name="Text Box 38"/>
          <p:cNvSpPr txBox="1">
            <a:spLocks noChangeArrowheads="1"/>
          </p:cNvSpPr>
          <p:nvPr/>
        </p:nvSpPr>
        <p:spPr bwMode="auto">
          <a:xfrm>
            <a:off x="5410200" y="5791200"/>
            <a:ext cx="873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a:solidFill>
                  <a:schemeClr val="tx2"/>
                </a:solidFill>
                <a:latin typeface="Times New Roman" pitchFamily="18" charset="0"/>
              </a:rPr>
              <a:t>age=40</a:t>
            </a:r>
          </a:p>
        </p:txBody>
      </p:sp>
      <p:sp>
        <p:nvSpPr>
          <p:cNvPr id="30759" name="Text Box 39"/>
          <p:cNvSpPr txBox="1">
            <a:spLocks noChangeArrowheads="1"/>
          </p:cNvSpPr>
          <p:nvPr/>
        </p:nvSpPr>
        <p:spPr bwMode="auto">
          <a:xfrm>
            <a:off x="6705600" y="5791200"/>
            <a:ext cx="873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a:solidFill>
                  <a:schemeClr val="tx2"/>
                </a:solidFill>
                <a:latin typeface="Times New Roman" pitchFamily="18" charset="0"/>
              </a:rPr>
              <a:t>age=50</a:t>
            </a:r>
          </a:p>
        </p:txBody>
      </p:sp>
      <p:sp>
        <p:nvSpPr>
          <p:cNvPr id="30760" name="Text Box 40"/>
          <p:cNvSpPr txBox="1">
            <a:spLocks noChangeArrowheads="1"/>
          </p:cNvSpPr>
          <p:nvPr/>
        </p:nvSpPr>
        <p:spPr bwMode="auto">
          <a:xfrm>
            <a:off x="5029200" y="3124200"/>
            <a:ext cx="38512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b="0">
                <a:latin typeface="Times New Roman" pitchFamily="18" charset="0"/>
              </a:rPr>
              <a:t>Gain(D,city=)= H(1/3,2/3) – ½ H(1,0) –</a:t>
            </a:r>
          </a:p>
          <a:p>
            <a:r>
              <a:rPr kumimoji="1" lang="en-US" sz="1800" b="0">
                <a:latin typeface="Times New Roman" pitchFamily="18" charset="0"/>
              </a:rPr>
              <a:t>                        ½ H(1/3,2/3)=0.45</a:t>
            </a:r>
          </a:p>
        </p:txBody>
      </p:sp>
      <p:sp>
        <p:nvSpPr>
          <p:cNvPr id="30761" name="Text Box 41"/>
          <p:cNvSpPr txBox="1">
            <a:spLocks noChangeArrowheads="1"/>
          </p:cNvSpPr>
          <p:nvPr/>
        </p:nvSpPr>
        <p:spPr bwMode="auto">
          <a:xfrm>
            <a:off x="5181600" y="4191000"/>
            <a:ext cx="39084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b="0">
                <a:latin typeface="Times New Roman" pitchFamily="18" charset="0"/>
              </a:rPr>
              <a:t>Gain(D,car=)= H(1/3,2/3) – 1/6 H(0,1) –</a:t>
            </a:r>
          </a:p>
          <a:p>
            <a:r>
              <a:rPr kumimoji="1" lang="en-US" sz="1800" b="0">
                <a:latin typeface="Times New Roman" pitchFamily="18" charset="0"/>
              </a:rPr>
              <a:t>              ½ H(2/3,1/3) – 1/3 H(1,0)=0.45</a:t>
            </a:r>
          </a:p>
          <a:p>
            <a:r>
              <a:rPr kumimoji="1" lang="en-US" sz="1800" b="0">
                <a:latin typeface="Times New Roman" pitchFamily="18" charset="0"/>
              </a:rPr>
              <a:t>                      </a:t>
            </a:r>
          </a:p>
        </p:txBody>
      </p:sp>
      <p:sp>
        <p:nvSpPr>
          <p:cNvPr id="30762" name="Text Box 42"/>
          <p:cNvSpPr txBox="1">
            <a:spLocks noChangeArrowheads="1"/>
          </p:cNvSpPr>
          <p:nvPr/>
        </p:nvSpPr>
        <p:spPr bwMode="auto">
          <a:xfrm>
            <a:off x="5140325" y="5257800"/>
            <a:ext cx="40036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b="0">
                <a:latin typeface="Times New Roman" pitchFamily="18" charset="0"/>
              </a:rPr>
              <a:t>Gain(D,age=)= H(1/3,2/3) – 6*1/6 H(0,1)</a:t>
            </a:r>
          </a:p>
          <a:p>
            <a:r>
              <a:rPr kumimoji="1" lang="en-US" sz="1800" b="0">
                <a:latin typeface="Times New Roman" pitchFamily="18" charset="0"/>
              </a:rPr>
              <a:t>                       = 0.90</a:t>
            </a:r>
          </a:p>
        </p:txBody>
      </p:sp>
      <p:sp>
        <p:nvSpPr>
          <p:cNvPr id="30763" name="Text Box 43"/>
          <p:cNvSpPr txBox="1">
            <a:spLocks noChangeArrowheads="1"/>
          </p:cNvSpPr>
          <p:nvPr/>
        </p:nvSpPr>
        <p:spPr bwMode="auto">
          <a:xfrm>
            <a:off x="0" y="3300413"/>
            <a:ext cx="3009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600" b="0">
                <a:latin typeface="Times New Roman" pitchFamily="18" charset="0"/>
              </a:rPr>
              <a:t>G_Ratio_pen(city=)=H(1/2,1/2)=1</a:t>
            </a:r>
          </a:p>
        </p:txBody>
      </p:sp>
      <p:sp>
        <p:nvSpPr>
          <p:cNvPr id="30764" name="Text Box 44"/>
          <p:cNvSpPr txBox="1">
            <a:spLocks noChangeArrowheads="1"/>
          </p:cNvSpPr>
          <p:nvPr/>
        </p:nvSpPr>
        <p:spPr bwMode="auto">
          <a:xfrm>
            <a:off x="0" y="5281613"/>
            <a:ext cx="29543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600" b="0">
                <a:latin typeface="Times New Roman" pitchFamily="18" charset="0"/>
              </a:rPr>
              <a:t>G_Ratio_pen(age=)=log</a:t>
            </a:r>
            <a:r>
              <a:rPr kumimoji="1" lang="en-US" sz="1600" b="0" baseline="-25000">
                <a:latin typeface="Times New Roman" pitchFamily="18" charset="0"/>
              </a:rPr>
              <a:t>2</a:t>
            </a:r>
            <a:r>
              <a:rPr kumimoji="1" lang="en-US" sz="1600" b="0">
                <a:latin typeface="Times New Roman" pitchFamily="18" charset="0"/>
              </a:rPr>
              <a:t>(6)=2.58</a:t>
            </a:r>
          </a:p>
        </p:txBody>
      </p:sp>
      <p:sp>
        <p:nvSpPr>
          <p:cNvPr id="30765" name="Text Box 45"/>
          <p:cNvSpPr txBox="1">
            <a:spLocks noChangeArrowheads="1"/>
          </p:cNvSpPr>
          <p:nvPr/>
        </p:nvSpPr>
        <p:spPr bwMode="auto">
          <a:xfrm>
            <a:off x="0" y="4291013"/>
            <a:ext cx="3517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600" b="0">
                <a:latin typeface="Times New Roman" pitchFamily="18" charset="0"/>
              </a:rPr>
              <a:t>G_Ratio_pen(car=)=H(1/2,1/3,1/6)=1.45</a:t>
            </a:r>
          </a:p>
        </p:txBody>
      </p:sp>
      <p:sp>
        <p:nvSpPr>
          <p:cNvPr id="30766" name="Text Box 46"/>
          <p:cNvSpPr txBox="1">
            <a:spLocks noChangeArrowheads="1"/>
          </p:cNvSpPr>
          <p:nvPr/>
        </p:nvSpPr>
        <p:spPr bwMode="auto">
          <a:xfrm>
            <a:off x="136525" y="1200150"/>
            <a:ext cx="16049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600" b="0">
                <a:latin typeface="Verdana" pitchFamily="34" charset="0"/>
              </a:rPr>
              <a:t>Result:</a:t>
            </a:r>
          </a:p>
          <a:p>
            <a:r>
              <a:rPr kumimoji="1" lang="en-US" sz="1600" b="0">
                <a:solidFill>
                  <a:schemeClr val="accent2"/>
                </a:solidFill>
                <a:latin typeface="Verdana" pitchFamily="34" charset="0"/>
              </a:rPr>
              <a:t>I_Gain_Ratio:</a:t>
            </a:r>
          </a:p>
          <a:p>
            <a:r>
              <a:rPr kumimoji="1" lang="en-US" sz="1600" b="0">
                <a:solidFill>
                  <a:schemeClr val="accent2"/>
                </a:solidFill>
                <a:latin typeface="Verdana" pitchFamily="34" charset="0"/>
              </a:rPr>
              <a:t>city&gt;age&gt;car</a:t>
            </a:r>
          </a:p>
        </p:txBody>
      </p:sp>
      <p:sp>
        <p:nvSpPr>
          <p:cNvPr id="30767" name="Text Box 47"/>
          <p:cNvSpPr txBox="1">
            <a:spLocks noChangeArrowheads="1"/>
          </p:cNvSpPr>
          <p:nvPr/>
        </p:nvSpPr>
        <p:spPr bwMode="auto">
          <a:xfrm>
            <a:off x="7010400" y="1295400"/>
            <a:ext cx="17081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600" b="0">
                <a:latin typeface="Verdana" pitchFamily="34" charset="0"/>
              </a:rPr>
              <a:t>Result:</a:t>
            </a:r>
          </a:p>
          <a:p>
            <a:r>
              <a:rPr kumimoji="1" lang="en-US" sz="1600" b="0">
                <a:solidFill>
                  <a:schemeClr val="tx2"/>
                </a:solidFill>
                <a:latin typeface="Verdana" pitchFamily="34" charset="0"/>
              </a:rPr>
              <a:t>I_Gain:</a:t>
            </a:r>
          </a:p>
          <a:p>
            <a:r>
              <a:rPr kumimoji="1" lang="en-US" sz="1600" b="0">
                <a:solidFill>
                  <a:schemeClr val="tx2"/>
                </a:solidFill>
                <a:latin typeface="Verdana" pitchFamily="34" charset="0"/>
              </a:rPr>
              <a:t>age &gt; car=city</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52400" y="114300"/>
            <a:ext cx="8991600" cy="762000"/>
          </a:xfrm>
        </p:spPr>
        <p:txBody>
          <a:bodyPr/>
          <a:lstStyle/>
          <a:p>
            <a:r>
              <a:rPr lang="en-US" dirty="0"/>
              <a:t>Example Entropy Function H Computations </a:t>
            </a:r>
          </a:p>
        </p:txBody>
      </p:sp>
      <p:sp>
        <p:nvSpPr>
          <p:cNvPr id="67587" name="Rectangle 3"/>
          <p:cNvSpPr>
            <a:spLocks noGrp="1" noChangeArrowheads="1"/>
          </p:cNvSpPr>
          <p:nvPr>
            <p:ph type="body" idx="1"/>
          </p:nvPr>
        </p:nvSpPr>
        <p:spPr>
          <a:xfrm>
            <a:off x="152400" y="1219200"/>
            <a:ext cx="8991600" cy="5638800"/>
          </a:xfrm>
        </p:spPr>
        <p:txBody>
          <a:bodyPr/>
          <a:lstStyle/>
          <a:p>
            <a:pPr lvl="1">
              <a:buFont typeface="Wingdings" pitchFamily="2" charset="2"/>
              <a:buNone/>
            </a:pPr>
            <a:r>
              <a:rPr lang="en-US" sz="2000" dirty="0"/>
              <a:t>Let H(D=(p</a:t>
            </a:r>
            <a:r>
              <a:rPr lang="en-US" sz="2000" baseline="-25000" dirty="0"/>
              <a:t>1</a:t>
            </a:r>
            <a:r>
              <a:rPr lang="en-US" sz="2000" dirty="0"/>
              <a:t>,…,p</a:t>
            </a:r>
            <a:r>
              <a:rPr lang="en-US" sz="2000" baseline="-25000" dirty="0"/>
              <a:t>m</a:t>
            </a:r>
            <a:r>
              <a:rPr lang="en-US" sz="2000" dirty="0"/>
              <a:t>))= </a:t>
            </a:r>
            <a:r>
              <a:rPr lang="en-US" sz="2000" dirty="0">
                <a:latin typeface="Symbol" pitchFamily="18" charset="2"/>
              </a:rPr>
              <a:t>S</a:t>
            </a:r>
            <a:r>
              <a:rPr lang="en-US" sz="2000" baseline="-25000" dirty="0"/>
              <a:t>i=1</a:t>
            </a:r>
            <a:r>
              <a:rPr lang="en-US" sz="2000" dirty="0"/>
              <a:t> (p</a:t>
            </a:r>
            <a:r>
              <a:rPr lang="en-US" sz="2000" baseline="-25000" dirty="0"/>
              <a:t>i</a:t>
            </a:r>
            <a:r>
              <a:rPr lang="en-US" sz="2000" dirty="0"/>
              <a:t> *log</a:t>
            </a:r>
            <a:r>
              <a:rPr lang="en-US" sz="2000" baseline="-25000" dirty="0"/>
              <a:t>2</a:t>
            </a:r>
            <a:r>
              <a:rPr lang="en-US" sz="2000" dirty="0"/>
              <a:t>(1/p</a:t>
            </a:r>
            <a:r>
              <a:rPr lang="en-US" sz="2000" baseline="-25000" dirty="0"/>
              <a:t>i</a:t>
            </a:r>
            <a:r>
              <a:rPr lang="en-US" sz="2000" dirty="0"/>
              <a:t>)) (called the </a:t>
            </a:r>
            <a:r>
              <a:rPr lang="en-US" sz="2000" b="1" dirty="0">
                <a:solidFill>
                  <a:schemeClr val="accent2"/>
                </a:solidFill>
              </a:rPr>
              <a:t>entropy function</a:t>
            </a:r>
            <a:r>
              <a:rPr lang="en-US" sz="2000" dirty="0"/>
              <a:t>)</a:t>
            </a:r>
          </a:p>
          <a:p>
            <a:pPr marL="381000" indent="-381000">
              <a:buFontTx/>
              <a:buNone/>
            </a:pPr>
            <a:endParaRPr lang="en-US" sz="1900" dirty="0"/>
          </a:p>
        </p:txBody>
      </p:sp>
      <p:sp>
        <p:nvSpPr>
          <p:cNvPr id="67588" name="Text Box 4"/>
          <p:cNvSpPr txBox="1">
            <a:spLocks noChangeArrowheads="1"/>
          </p:cNvSpPr>
          <p:nvPr/>
        </p:nvSpPr>
        <p:spPr bwMode="auto">
          <a:xfrm>
            <a:off x="3124200" y="10807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200" b="0" dirty="0">
                <a:latin typeface="Times New Roman" pitchFamily="18" charset="0"/>
              </a:rPr>
              <a:t>m</a:t>
            </a:r>
          </a:p>
        </p:txBody>
      </p:sp>
      <p:sp>
        <p:nvSpPr>
          <p:cNvPr id="2" name="TextBox 1">
            <a:extLst>
              <a:ext uri="{FF2B5EF4-FFF2-40B4-BE49-F238E27FC236}">
                <a16:creationId xmlns:a16="http://schemas.microsoft.com/office/drawing/2014/main" xmlns="" id="{2F7CDBC7-033A-4ECB-A9B6-9D320C9CADFF}"/>
              </a:ext>
            </a:extLst>
          </p:cNvPr>
          <p:cNvSpPr txBox="1"/>
          <p:nvPr/>
        </p:nvSpPr>
        <p:spPr>
          <a:xfrm>
            <a:off x="0" y="2743200"/>
            <a:ext cx="8610600" cy="3323987"/>
          </a:xfrm>
          <a:prstGeom prst="rect">
            <a:avLst/>
          </a:prstGeom>
          <a:noFill/>
        </p:spPr>
        <p:txBody>
          <a:bodyPr wrap="square" rtlCol="0">
            <a:spAutoFit/>
          </a:bodyPr>
          <a:lstStyle/>
          <a:p>
            <a:r>
              <a:rPr lang="en-US" sz="1800" dirty="0"/>
              <a:t>H((1/2,1/4,1/8,1/8,0))= ½*log_2(2) + ¼*log_2(4) + 2*1/8*log_2(8)+ 0*log_2(</a:t>
            </a:r>
            <a:r>
              <a:rPr lang="en-US" sz="1800" dirty="0">
                <a:sym typeface="Symbol" panose="05050102010706020507" pitchFamily="18" charset="2"/>
              </a:rPr>
              <a:t>)</a:t>
            </a:r>
          </a:p>
          <a:p>
            <a:r>
              <a:rPr lang="en-US" sz="1800" dirty="0"/>
              <a:t>=1/2+1/2+2*3/8+</a:t>
            </a:r>
            <a:r>
              <a:rPr lang="en-US" sz="1800" dirty="0">
                <a:solidFill>
                  <a:srgbClr val="C00000"/>
                </a:solidFill>
              </a:rPr>
              <a:t>0</a:t>
            </a:r>
            <a:r>
              <a:rPr lang="en-US" sz="1800" dirty="0"/>
              <a:t>=1.75</a:t>
            </a:r>
          </a:p>
          <a:p>
            <a:endParaRPr lang="en-US" sz="1800" dirty="0"/>
          </a:p>
          <a:p>
            <a:r>
              <a:rPr lang="en-US" sz="1800" dirty="0">
                <a:solidFill>
                  <a:schemeClr val="accent5">
                    <a:lumMod val="75000"/>
                  </a:schemeClr>
                </a:solidFill>
              </a:rPr>
              <a:t>Remark</a:t>
            </a:r>
            <a:r>
              <a:rPr lang="en-US" sz="1800" dirty="0"/>
              <a:t>: The above formula is the same as the formula given earlier and in most textbooks because: </a:t>
            </a:r>
          </a:p>
          <a:p>
            <a:r>
              <a:rPr lang="en-US" sz="2000" dirty="0">
                <a:latin typeface="Symbol" panose="05050102010706020507" pitchFamily="18" charset="2"/>
              </a:rPr>
              <a:t>-</a:t>
            </a:r>
            <a:r>
              <a:rPr lang="en-US" sz="2000" dirty="0"/>
              <a:t>log_2(p)=log_2(1/p)</a:t>
            </a:r>
          </a:p>
          <a:p>
            <a:endParaRPr lang="en-US" sz="2000" dirty="0"/>
          </a:p>
          <a:p>
            <a:r>
              <a:rPr lang="en-US" sz="2000" dirty="0"/>
              <a:t>For example: </a:t>
            </a:r>
            <a:r>
              <a:rPr lang="en-US" sz="2000" dirty="0">
                <a:latin typeface="Symbol" panose="05050102010706020507" pitchFamily="18" charset="2"/>
              </a:rPr>
              <a:t>-</a:t>
            </a:r>
            <a:r>
              <a:rPr lang="en-US" sz="2000" dirty="0"/>
              <a:t>log_2(1/16)=-(-4)=4=log_2(16) </a:t>
            </a:r>
          </a:p>
          <a:p>
            <a:endParaRPr lang="en-US" sz="2000" dirty="0"/>
          </a:p>
          <a:p>
            <a:r>
              <a:rPr lang="en-US" sz="2000" dirty="0"/>
              <a:t>R-Bloggers-Link: </a:t>
            </a:r>
            <a:r>
              <a:rPr lang="en-US" dirty="0">
                <a:hlinkClick r:id="rId2"/>
              </a:rPr>
              <a:t>https://www.r-bloggers.com/2020/02/how-is-information-gain-calculated/</a:t>
            </a:r>
            <a:endParaRPr lang="en-US" dirty="0"/>
          </a:p>
          <a:p>
            <a:endParaRPr lang="en-US" sz="2000" dirty="0"/>
          </a:p>
        </p:txBody>
      </p:sp>
    </p:spTree>
    <p:extLst>
      <p:ext uri="{BB962C8B-B14F-4D97-AF65-F5344CB8AC3E}">
        <p14:creationId xmlns:p14="http://schemas.microsoft.com/office/powerpoint/2010/main" val="3096816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r>
              <a:rPr lang="en-US"/>
              <a:t>Examples of Classification Task</a:t>
            </a:r>
          </a:p>
        </p:txBody>
      </p:sp>
      <p:sp>
        <p:nvSpPr>
          <p:cNvPr id="2053" name="Rectangle 3"/>
          <p:cNvSpPr>
            <a:spLocks noGrp="1" noChangeArrowheads="1"/>
          </p:cNvSpPr>
          <p:nvPr>
            <p:ph type="body" idx="1"/>
          </p:nvPr>
        </p:nvSpPr>
        <p:spPr/>
        <p:txBody>
          <a:bodyPr/>
          <a:lstStyle/>
          <a:p>
            <a:r>
              <a:rPr lang="en-US"/>
              <a:t>Predicting tumor cells as benign or malignant</a:t>
            </a:r>
          </a:p>
          <a:p>
            <a:pPr lvl="4"/>
            <a:endParaRPr lang="en-US"/>
          </a:p>
          <a:p>
            <a:r>
              <a:rPr lang="en-US"/>
              <a:t>Classifying credit card transactions </a:t>
            </a:r>
            <a:br>
              <a:rPr lang="en-US"/>
            </a:br>
            <a:r>
              <a:rPr lang="en-US"/>
              <a:t>as legitimate or fraudulent</a:t>
            </a:r>
          </a:p>
          <a:p>
            <a:pPr lvl="4"/>
            <a:endParaRPr lang="en-US"/>
          </a:p>
          <a:p>
            <a:r>
              <a:rPr lang="en-US"/>
              <a:t>Classifying secondary structures of protein </a:t>
            </a:r>
            <a:br>
              <a:rPr lang="en-US"/>
            </a:br>
            <a:r>
              <a:rPr lang="en-US"/>
              <a:t>as alpha-helix, beta-sheet, or random </a:t>
            </a:r>
            <a:br>
              <a:rPr lang="en-US"/>
            </a:br>
            <a:r>
              <a:rPr lang="en-US"/>
              <a:t>coil</a:t>
            </a:r>
          </a:p>
          <a:p>
            <a:pPr lvl="4"/>
            <a:endParaRPr lang="en-US"/>
          </a:p>
          <a:p>
            <a:r>
              <a:rPr lang="en-US"/>
              <a:t>Categorizing news stories as finance, </a:t>
            </a:r>
            <a:br>
              <a:rPr lang="en-US"/>
            </a:br>
            <a:r>
              <a:rPr lang="en-US"/>
              <a:t>weather, entertainment, sports, etc</a:t>
            </a:r>
          </a:p>
        </p:txBody>
      </p:sp>
      <p:grpSp>
        <p:nvGrpSpPr>
          <p:cNvPr id="2054" name="Group 4"/>
          <p:cNvGrpSpPr>
            <a:grpSpLocks/>
          </p:cNvGrpSpPr>
          <p:nvPr/>
        </p:nvGrpSpPr>
        <p:grpSpPr bwMode="auto">
          <a:xfrm>
            <a:off x="6629400" y="1828800"/>
            <a:ext cx="2057400" cy="1417638"/>
            <a:chOff x="3360" y="768"/>
            <a:chExt cx="1296" cy="893"/>
          </a:xfrm>
        </p:grpSpPr>
        <p:pic>
          <p:nvPicPr>
            <p:cNvPr id="2056" name="Picture 5" descr="story-3dimensional-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8" y="768"/>
              <a:ext cx="1238" cy="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50" name="Object 6"/>
            <p:cNvGraphicFramePr>
              <a:graphicFrameLocks noChangeAspect="1"/>
            </p:cNvGraphicFramePr>
            <p:nvPr/>
          </p:nvGraphicFramePr>
          <p:xfrm>
            <a:off x="3370" y="1155"/>
            <a:ext cx="432" cy="429"/>
          </p:xfrm>
          <a:graphic>
            <a:graphicData uri="http://schemas.openxmlformats.org/presentationml/2006/ole">
              <mc:AlternateContent xmlns:mc="http://schemas.openxmlformats.org/markup-compatibility/2006">
                <mc:Choice xmlns:v="urn:schemas-microsoft-com:vml" Requires="v">
                  <p:oleObj spid="_x0000_s2090" name="VISIO" r:id="rId4" imgW="618480" imgH="614520" progId="Visio.Drawing.6">
                    <p:embed/>
                  </p:oleObj>
                </mc:Choice>
                <mc:Fallback>
                  <p:oleObj name="VISIO" r:id="rId4" imgW="618480" imgH="614520" progId="Visio.Drawing.6">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0" y="1155"/>
                          <a:ext cx="432"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7"/>
            <p:cNvGraphicFramePr>
              <a:graphicFrameLocks noChangeAspect="1"/>
            </p:cNvGraphicFramePr>
            <p:nvPr/>
          </p:nvGraphicFramePr>
          <p:xfrm>
            <a:off x="3360" y="912"/>
            <a:ext cx="432" cy="355"/>
          </p:xfrm>
          <a:graphic>
            <a:graphicData uri="http://schemas.openxmlformats.org/presentationml/2006/ole">
              <mc:AlternateContent xmlns:mc="http://schemas.openxmlformats.org/markup-compatibility/2006">
                <mc:Choice xmlns:v="urn:schemas-microsoft-com:vml" Requires="v">
                  <p:oleObj spid="_x0000_s2091" name="VISIO" r:id="rId6" imgW="807120" imgH="662760" progId="Visio.Drawing.6">
                    <p:embed/>
                  </p:oleObj>
                </mc:Choice>
                <mc:Fallback>
                  <p:oleObj name="VISIO" r:id="rId6" imgW="807120" imgH="662760" progId="Visio.Drawing.6">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0" y="912"/>
                          <a:ext cx="432"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2055" name="Picture 8" descr="pr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75488" y="3886200"/>
            <a:ext cx="1535112" cy="231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81000" y="152400"/>
            <a:ext cx="8280400" cy="762000"/>
          </a:xfrm>
        </p:spPr>
        <p:txBody>
          <a:bodyPr/>
          <a:lstStyle/>
          <a:p>
            <a:r>
              <a:rPr lang="en-US"/>
              <a:t>Entropy and Gain Computations</a:t>
            </a:r>
          </a:p>
        </p:txBody>
      </p:sp>
      <p:sp>
        <p:nvSpPr>
          <p:cNvPr id="67587" name="Rectangle 3"/>
          <p:cNvSpPr>
            <a:spLocks noGrp="1" noChangeArrowheads="1"/>
          </p:cNvSpPr>
          <p:nvPr>
            <p:ph type="body" idx="1"/>
          </p:nvPr>
        </p:nvSpPr>
        <p:spPr>
          <a:xfrm>
            <a:off x="152400" y="1219200"/>
            <a:ext cx="8991600" cy="5638800"/>
          </a:xfrm>
        </p:spPr>
        <p:txBody>
          <a:bodyPr/>
          <a:lstStyle/>
          <a:p>
            <a:pPr marL="381000" indent="-381000">
              <a:buFontTx/>
              <a:buNone/>
            </a:pPr>
            <a:r>
              <a:rPr lang="en-US" sz="2000" dirty="0"/>
              <a:t>Assume we have m classes in our classification problem. A test S subdivides the examples D= (p</a:t>
            </a:r>
            <a:r>
              <a:rPr lang="en-US" sz="2000" baseline="-25000" dirty="0"/>
              <a:t>1</a:t>
            </a:r>
            <a:r>
              <a:rPr lang="en-US" sz="2000" dirty="0"/>
              <a:t>,…,p</a:t>
            </a:r>
            <a:r>
              <a:rPr lang="en-US" sz="2000" baseline="-25000" dirty="0"/>
              <a:t>m</a:t>
            </a:r>
            <a:r>
              <a:rPr lang="en-US" sz="2000" dirty="0"/>
              <a:t>) into n subsets D</a:t>
            </a:r>
            <a:r>
              <a:rPr lang="en-US" sz="2000" baseline="-25000" dirty="0"/>
              <a:t>1 </a:t>
            </a:r>
            <a:r>
              <a:rPr lang="en-US" sz="2000" dirty="0"/>
              <a:t>=(p</a:t>
            </a:r>
            <a:r>
              <a:rPr lang="en-US" sz="2000" baseline="-25000" dirty="0"/>
              <a:t>11</a:t>
            </a:r>
            <a:r>
              <a:rPr lang="en-US" sz="2000" dirty="0"/>
              <a:t>,…,p</a:t>
            </a:r>
            <a:r>
              <a:rPr lang="en-US" sz="2000" baseline="-25000" dirty="0"/>
              <a:t>1m</a:t>
            </a:r>
            <a:r>
              <a:rPr lang="en-US" sz="2000" dirty="0"/>
              <a:t>) ,…,</a:t>
            </a:r>
            <a:r>
              <a:rPr lang="en-US" sz="2000" dirty="0" err="1"/>
              <a:t>D</a:t>
            </a:r>
            <a:r>
              <a:rPr lang="en-US" sz="2000" baseline="-25000" dirty="0" err="1"/>
              <a:t>n</a:t>
            </a:r>
            <a:r>
              <a:rPr lang="en-US" sz="2000" baseline="-25000" dirty="0"/>
              <a:t> </a:t>
            </a:r>
            <a:r>
              <a:rPr lang="en-US" sz="2000" dirty="0"/>
              <a:t>=(p</a:t>
            </a:r>
            <a:r>
              <a:rPr lang="en-US" sz="2000" baseline="-25000" dirty="0"/>
              <a:t>11</a:t>
            </a:r>
            <a:r>
              <a:rPr lang="en-US" sz="2000" dirty="0"/>
              <a:t>,…,p</a:t>
            </a:r>
            <a:r>
              <a:rPr lang="en-US" sz="2000" baseline="-25000" dirty="0"/>
              <a:t>1m</a:t>
            </a:r>
            <a:r>
              <a:rPr lang="en-US" sz="2000" dirty="0"/>
              <a:t>). The qualify of S is evaluated using </a:t>
            </a:r>
            <a:r>
              <a:rPr lang="en-US" sz="2000" b="1" dirty="0"/>
              <a:t>Gain(D,S)</a:t>
            </a:r>
            <a:r>
              <a:rPr lang="en-US" sz="2000" dirty="0"/>
              <a:t> (</a:t>
            </a:r>
            <a:r>
              <a:rPr lang="en-US" sz="2000" dirty="0">
                <a:solidFill>
                  <a:schemeClr val="accent2"/>
                </a:solidFill>
              </a:rPr>
              <a:t>ID3</a:t>
            </a:r>
            <a:r>
              <a:rPr lang="en-US" sz="2000" dirty="0"/>
              <a:t>) or </a:t>
            </a:r>
            <a:r>
              <a:rPr lang="en-US" sz="2000" b="1" dirty="0" err="1"/>
              <a:t>GainRatio</a:t>
            </a:r>
            <a:r>
              <a:rPr lang="en-US" sz="2000" b="1" dirty="0"/>
              <a:t>(D,S)</a:t>
            </a:r>
            <a:r>
              <a:rPr lang="en-US" sz="2000" dirty="0"/>
              <a:t> (</a:t>
            </a:r>
            <a:r>
              <a:rPr lang="en-US" sz="2000" dirty="0">
                <a:solidFill>
                  <a:schemeClr val="accent2"/>
                </a:solidFill>
              </a:rPr>
              <a:t>C5.0</a:t>
            </a:r>
            <a:r>
              <a:rPr lang="en-US" sz="2000" dirty="0"/>
              <a:t>):</a:t>
            </a:r>
          </a:p>
          <a:p>
            <a:pPr lvl="1">
              <a:buFont typeface="Wingdings" pitchFamily="2" charset="2"/>
              <a:buNone/>
            </a:pPr>
            <a:r>
              <a:rPr lang="en-US" sz="2000" dirty="0"/>
              <a:t>Let H(D=(p</a:t>
            </a:r>
            <a:r>
              <a:rPr lang="en-US" sz="2000" baseline="-25000" dirty="0"/>
              <a:t>1</a:t>
            </a:r>
            <a:r>
              <a:rPr lang="en-US" sz="2000" dirty="0"/>
              <a:t>,…,p</a:t>
            </a:r>
            <a:r>
              <a:rPr lang="en-US" sz="2000" baseline="-25000" dirty="0"/>
              <a:t>m</a:t>
            </a:r>
            <a:r>
              <a:rPr lang="en-US" sz="2000" dirty="0"/>
              <a:t>))= </a:t>
            </a:r>
            <a:r>
              <a:rPr lang="en-US" sz="2000" dirty="0">
                <a:latin typeface="Symbol" pitchFamily="18" charset="2"/>
              </a:rPr>
              <a:t>S</a:t>
            </a:r>
            <a:r>
              <a:rPr lang="en-US" sz="2000" baseline="-25000" dirty="0"/>
              <a:t>i=1</a:t>
            </a:r>
            <a:r>
              <a:rPr lang="en-US" sz="2000" dirty="0"/>
              <a:t> (p</a:t>
            </a:r>
            <a:r>
              <a:rPr lang="en-US" sz="2000" baseline="-25000" dirty="0"/>
              <a:t>i</a:t>
            </a:r>
            <a:r>
              <a:rPr lang="en-US" sz="2000" dirty="0"/>
              <a:t> *log</a:t>
            </a:r>
            <a:r>
              <a:rPr lang="en-US" sz="2000" baseline="-25000" dirty="0"/>
              <a:t>2</a:t>
            </a:r>
            <a:r>
              <a:rPr lang="en-US" sz="2000" dirty="0"/>
              <a:t>(1/p</a:t>
            </a:r>
            <a:r>
              <a:rPr lang="en-US" sz="2000" baseline="-25000" dirty="0"/>
              <a:t>i</a:t>
            </a:r>
            <a:r>
              <a:rPr lang="en-US" sz="2000" dirty="0"/>
              <a:t>)) (called the </a:t>
            </a:r>
            <a:r>
              <a:rPr lang="en-US" sz="2000" b="1" dirty="0">
                <a:solidFill>
                  <a:schemeClr val="accent2"/>
                </a:solidFill>
              </a:rPr>
              <a:t>entropy function</a:t>
            </a:r>
            <a:r>
              <a:rPr lang="en-US" sz="2000" dirty="0"/>
              <a:t>)</a:t>
            </a:r>
          </a:p>
          <a:p>
            <a:pPr lvl="1">
              <a:buFont typeface="Wingdings" pitchFamily="2" charset="2"/>
              <a:buNone/>
            </a:pPr>
            <a:r>
              <a:rPr lang="en-US" sz="2000" b="1" dirty="0">
                <a:solidFill>
                  <a:srgbClr val="FF0000"/>
                </a:solidFill>
              </a:rPr>
              <a:t>Gain(D,S)</a:t>
            </a:r>
            <a:r>
              <a:rPr lang="en-US" sz="2000" dirty="0"/>
              <a:t>= H(D) </a:t>
            </a:r>
            <a:r>
              <a:rPr lang="en-US" sz="2000" dirty="0">
                <a:latin typeface="Symbol" pitchFamily="18" charset="2"/>
              </a:rPr>
              <a:t>-</a:t>
            </a:r>
            <a:r>
              <a:rPr lang="en-US" sz="2000" dirty="0"/>
              <a:t> </a:t>
            </a:r>
            <a:r>
              <a:rPr lang="en-US" sz="2000" dirty="0">
                <a:latin typeface="Symbol" pitchFamily="18" charset="2"/>
              </a:rPr>
              <a:t>S</a:t>
            </a:r>
            <a:r>
              <a:rPr lang="en-US" sz="2000" baseline="-25000" dirty="0"/>
              <a:t>i=1 </a:t>
            </a:r>
            <a:r>
              <a:rPr lang="en-US" sz="2000" dirty="0"/>
              <a:t>(|D</a:t>
            </a:r>
            <a:r>
              <a:rPr lang="en-US" sz="2000" baseline="-25000" dirty="0"/>
              <a:t>i</a:t>
            </a:r>
            <a:r>
              <a:rPr lang="en-US" sz="2000" dirty="0"/>
              <a:t>|/|D|)*H(D</a:t>
            </a:r>
            <a:r>
              <a:rPr lang="en-US" sz="2000" baseline="-25000" dirty="0"/>
              <a:t>i</a:t>
            </a:r>
            <a:r>
              <a:rPr lang="en-US" sz="2000" dirty="0"/>
              <a:t>)</a:t>
            </a:r>
          </a:p>
          <a:p>
            <a:pPr lvl="1">
              <a:buFont typeface="Wingdings" pitchFamily="2" charset="2"/>
              <a:buNone/>
            </a:pPr>
            <a:r>
              <a:rPr lang="en-US" sz="2000" b="1" dirty="0" err="1">
                <a:solidFill>
                  <a:srgbClr val="FF0000"/>
                </a:solidFill>
              </a:rPr>
              <a:t>Gain_Ratio</a:t>
            </a:r>
            <a:r>
              <a:rPr lang="en-US" sz="2000" b="1" dirty="0">
                <a:solidFill>
                  <a:srgbClr val="FF0000"/>
                </a:solidFill>
              </a:rPr>
              <a:t>(D,S)</a:t>
            </a:r>
            <a:r>
              <a:rPr lang="en-US" sz="2000" b="1" dirty="0"/>
              <a:t>=</a:t>
            </a:r>
            <a:r>
              <a:rPr lang="en-US" sz="2000" dirty="0"/>
              <a:t> Gain(D,S) / H(|D</a:t>
            </a:r>
            <a:r>
              <a:rPr lang="en-US" sz="2000" baseline="-25000" dirty="0"/>
              <a:t>1</a:t>
            </a:r>
            <a:r>
              <a:rPr lang="en-US" sz="2000" dirty="0"/>
              <a:t>|/|D|,…, |</a:t>
            </a:r>
            <a:r>
              <a:rPr lang="en-US" sz="2000" dirty="0" err="1"/>
              <a:t>D</a:t>
            </a:r>
            <a:r>
              <a:rPr lang="en-US" sz="2000" baseline="-25000" dirty="0" err="1"/>
              <a:t>n</a:t>
            </a:r>
            <a:r>
              <a:rPr lang="en-US" sz="2000" dirty="0"/>
              <a:t>|/|D|)</a:t>
            </a:r>
          </a:p>
          <a:p>
            <a:pPr lvl="1">
              <a:buFont typeface="Wingdings" pitchFamily="2" charset="2"/>
              <a:buNone/>
            </a:pPr>
            <a:r>
              <a:rPr lang="en-US" sz="1900" dirty="0"/>
              <a:t>Remarks: </a:t>
            </a:r>
          </a:p>
          <a:p>
            <a:pPr lvl="1">
              <a:buFont typeface="Wingdings" pitchFamily="2" charset="2"/>
              <a:buNone/>
            </a:pPr>
            <a:r>
              <a:rPr lang="en-US" sz="1900" dirty="0"/>
              <a:t>|D| denotes the number of elements in set D.</a:t>
            </a:r>
          </a:p>
          <a:p>
            <a:pPr lvl="1">
              <a:buFont typeface="Wingdings" pitchFamily="2" charset="2"/>
              <a:buNone/>
            </a:pPr>
            <a:r>
              <a:rPr lang="en-US" sz="1900" dirty="0"/>
              <a:t>D=(p</a:t>
            </a:r>
            <a:r>
              <a:rPr lang="en-US" sz="1900" baseline="-25000" dirty="0"/>
              <a:t>1</a:t>
            </a:r>
            <a:r>
              <a:rPr lang="en-US" sz="1900" dirty="0"/>
              <a:t>,…,p</a:t>
            </a:r>
            <a:r>
              <a:rPr lang="en-US" sz="1900" baseline="-25000" dirty="0"/>
              <a:t>m</a:t>
            </a:r>
            <a:r>
              <a:rPr lang="en-US" sz="1900" dirty="0"/>
              <a:t>) implies that p</a:t>
            </a:r>
            <a:r>
              <a:rPr lang="en-US" sz="1900" baseline="-25000" dirty="0"/>
              <a:t>1</a:t>
            </a:r>
            <a:r>
              <a:rPr lang="en-US" sz="1900" dirty="0"/>
              <a:t>+…+ p</a:t>
            </a:r>
            <a:r>
              <a:rPr lang="en-US" sz="1900" baseline="-25000" dirty="0"/>
              <a:t>m </a:t>
            </a:r>
            <a:r>
              <a:rPr lang="en-US" sz="1900" dirty="0"/>
              <a:t>=1 and indicates that of the |D| examples p</a:t>
            </a:r>
            <a:r>
              <a:rPr lang="en-US" sz="1900" baseline="-25000" dirty="0"/>
              <a:t>1</a:t>
            </a:r>
            <a:r>
              <a:rPr lang="en-US" sz="1900" dirty="0"/>
              <a:t>*|D| examples belong to the first class, p</a:t>
            </a:r>
            <a:r>
              <a:rPr lang="en-US" sz="1900" baseline="-25000" dirty="0"/>
              <a:t>2</a:t>
            </a:r>
            <a:r>
              <a:rPr lang="en-US" sz="1900" dirty="0"/>
              <a:t>*|D| examples belong to the second class,…, and p</a:t>
            </a:r>
            <a:r>
              <a:rPr lang="en-US" sz="1900" baseline="-25000" dirty="0"/>
              <a:t>m</a:t>
            </a:r>
            <a:r>
              <a:rPr lang="en-US" sz="1900" dirty="0"/>
              <a:t>*|D| belong the m-</a:t>
            </a:r>
            <a:r>
              <a:rPr lang="en-US" sz="1900" dirty="0" err="1"/>
              <a:t>th</a:t>
            </a:r>
            <a:r>
              <a:rPr lang="en-US" sz="1900" dirty="0"/>
              <a:t> (last) class.</a:t>
            </a:r>
          </a:p>
          <a:p>
            <a:pPr lvl="1">
              <a:buFont typeface="Wingdings" pitchFamily="2" charset="2"/>
              <a:buNone/>
            </a:pPr>
            <a:r>
              <a:rPr lang="en-US" sz="1900" dirty="0"/>
              <a:t>H(0,1)=H(1,0)=0; H(1/2,1/2)=1, H(1/4,1/4,1/4,1/4)=2, H(1/p,…,1/p)=log</a:t>
            </a:r>
            <a:r>
              <a:rPr lang="en-US" sz="1900" baseline="-25000" dirty="0"/>
              <a:t>2</a:t>
            </a:r>
            <a:r>
              <a:rPr lang="en-US" sz="1900" dirty="0"/>
              <a:t>(p).</a:t>
            </a:r>
          </a:p>
          <a:p>
            <a:pPr lvl="1">
              <a:buFont typeface="Wingdings" pitchFamily="2" charset="2"/>
              <a:buNone/>
            </a:pPr>
            <a:r>
              <a:rPr lang="en-US" sz="1900" dirty="0"/>
              <a:t>C5.0 selects the test S with the highest value for </a:t>
            </a:r>
            <a:r>
              <a:rPr lang="en-US" sz="1900" dirty="0" err="1"/>
              <a:t>Gain_Ratio</a:t>
            </a:r>
            <a:r>
              <a:rPr lang="en-US" sz="1900" dirty="0"/>
              <a:t>(D,S), whereas ID3 picks the test S for the examples in set D with the highest value for Gain (D,S).</a:t>
            </a:r>
          </a:p>
          <a:p>
            <a:pPr marL="381000" indent="-381000">
              <a:buFontTx/>
              <a:buNone/>
            </a:pPr>
            <a:endParaRPr lang="en-US" sz="1900" dirty="0"/>
          </a:p>
        </p:txBody>
      </p:sp>
      <p:sp>
        <p:nvSpPr>
          <p:cNvPr id="67588" name="Text Box 4"/>
          <p:cNvSpPr txBox="1">
            <a:spLocks noChangeArrowheads="1"/>
          </p:cNvSpPr>
          <p:nvPr/>
        </p:nvSpPr>
        <p:spPr bwMode="auto">
          <a:xfrm>
            <a:off x="3124200" y="2438457"/>
            <a:ext cx="3032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200" b="0" dirty="0">
                <a:latin typeface="Times New Roman" pitchFamily="18" charset="0"/>
              </a:rPr>
              <a:t>m</a:t>
            </a:r>
          </a:p>
        </p:txBody>
      </p:sp>
      <p:sp>
        <p:nvSpPr>
          <p:cNvPr id="67589" name="Text Box 5"/>
          <p:cNvSpPr txBox="1">
            <a:spLocks noChangeArrowheads="1"/>
          </p:cNvSpPr>
          <p:nvPr/>
        </p:nvSpPr>
        <p:spPr bwMode="auto">
          <a:xfrm>
            <a:off x="3048000" y="2667000"/>
            <a:ext cx="282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200" b="0" dirty="0">
                <a:latin typeface="Times New Roman" pitchFamily="18" charset="0"/>
              </a:rPr>
              <a:t>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228600" y="152400"/>
            <a:ext cx="8686800" cy="533400"/>
          </a:xfrm>
        </p:spPr>
        <p:txBody>
          <a:bodyPr/>
          <a:lstStyle/>
          <a:p>
            <a:r>
              <a:rPr lang="en-US" sz="2800" dirty="0"/>
              <a:t>News September 21</a:t>
            </a:r>
          </a:p>
        </p:txBody>
      </p:sp>
      <p:sp>
        <p:nvSpPr>
          <p:cNvPr id="25604" name="Rectangle 3"/>
          <p:cNvSpPr>
            <a:spLocks noGrp="1" noChangeArrowheads="1"/>
          </p:cNvSpPr>
          <p:nvPr>
            <p:ph type="body" idx="1"/>
          </p:nvPr>
        </p:nvSpPr>
        <p:spPr>
          <a:xfrm>
            <a:off x="381000" y="1219200"/>
            <a:ext cx="8763000" cy="1524000"/>
          </a:xfrm>
          <a:noFill/>
        </p:spPr>
        <p:txBody>
          <a:bodyPr/>
          <a:lstStyle/>
          <a:p>
            <a:pPr marL="342900" indent="-342900">
              <a:lnSpc>
                <a:spcPct val="90000"/>
              </a:lnSpc>
            </a:pPr>
            <a:r>
              <a:rPr lang="en-US" sz="2400" dirty="0"/>
              <a:t>Lectures from now on will be F2F! </a:t>
            </a:r>
          </a:p>
          <a:p>
            <a:pPr marL="342900" indent="-342900">
              <a:lnSpc>
                <a:spcPct val="90000"/>
              </a:lnSpc>
            </a:pPr>
            <a:r>
              <a:rPr lang="en-US" sz="2400" dirty="0"/>
              <a:t>A first draft of the group project has been posted; it will be discussed in the lecture on Sept. 23! Forming groups is in progress! </a:t>
            </a:r>
            <a:endParaRPr lang="en-US" sz="2400" dirty="0" smtClean="0"/>
          </a:p>
          <a:p>
            <a:pPr marL="342900" indent="-342900">
              <a:lnSpc>
                <a:spcPct val="90000"/>
              </a:lnSpc>
            </a:pPr>
            <a:r>
              <a:rPr lang="en-US" sz="2400" dirty="0" smtClean="0"/>
              <a:t>Group D Group Credit Task has been Posted (for Sept. 28)</a:t>
            </a:r>
            <a:endParaRPr lang="en-US" sz="2400" dirty="0"/>
          </a:p>
          <a:p>
            <a:pPr marL="342900" indent="-342900">
              <a:lnSpc>
                <a:spcPct val="90000"/>
              </a:lnSpc>
            </a:pPr>
            <a:r>
              <a:rPr lang="en-US" sz="2400" dirty="0"/>
              <a:t>Today:</a:t>
            </a:r>
          </a:p>
          <a:p>
            <a:pPr marL="965200" lvl="1" indent="-457200">
              <a:lnSpc>
                <a:spcPct val="90000"/>
              </a:lnSpc>
              <a:buFont typeface="+mj-lt"/>
              <a:buAutoNum type="alphaLcPeriod"/>
            </a:pPr>
            <a:r>
              <a:rPr lang="en-US" sz="2400" dirty="0"/>
              <a:t>Demo of some useful R code for Task1 and of Decision Tree Tools</a:t>
            </a:r>
          </a:p>
          <a:p>
            <a:pPr marL="965200" lvl="1" indent="-457200">
              <a:lnSpc>
                <a:spcPct val="90000"/>
              </a:lnSpc>
              <a:buFont typeface="+mj-lt"/>
              <a:buAutoNum type="alphaLcPeriod"/>
            </a:pPr>
            <a:r>
              <a:rPr lang="en-US" sz="2400" dirty="0"/>
              <a:t>Homework Group Credit Presentation Group C</a:t>
            </a:r>
          </a:p>
          <a:p>
            <a:pPr marL="965200" lvl="1" indent="-457200">
              <a:lnSpc>
                <a:spcPct val="90000"/>
              </a:lnSpc>
              <a:buFont typeface="+mj-lt"/>
              <a:buAutoNum type="alphaLcPeriod"/>
            </a:pPr>
            <a:r>
              <a:rPr lang="en-US" sz="2400" dirty="0"/>
              <a:t>Finish Discussion Decision Tree Induction Algorithm</a:t>
            </a:r>
          </a:p>
          <a:p>
            <a:pPr marL="965200" lvl="1" indent="-457200">
              <a:lnSpc>
                <a:spcPct val="90000"/>
              </a:lnSpc>
              <a:buFont typeface="+mj-lt"/>
              <a:buAutoNum type="alphaLcPeriod"/>
            </a:pPr>
            <a:r>
              <a:rPr lang="en-US" sz="2400" dirty="0"/>
              <a:t>Overfitting (likely on Sept. 23) </a:t>
            </a:r>
          </a:p>
          <a:p>
            <a:pPr marL="965200" lvl="1" indent="-457200">
              <a:lnSpc>
                <a:spcPct val="90000"/>
              </a:lnSpc>
              <a:buFont typeface="+mj-lt"/>
              <a:buAutoNum type="alphaLcPeriod"/>
            </a:pPr>
            <a:r>
              <a:rPr lang="en-US" sz="2400" dirty="0"/>
              <a:t>Python Data Science Basics (taught by Sadat </a:t>
            </a:r>
            <a:r>
              <a:rPr lang="en-US" sz="2400" dirty="0">
                <a:sym typeface="Symbol" panose="05050102010706020507" pitchFamily="18" charset="2"/>
              </a:rPr>
              <a:t>35 minutes) </a:t>
            </a:r>
            <a:endParaRPr lang="en-US" sz="2400" dirty="0"/>
          </a:p>
          <a:p>
            <a:pPr marL="508000" lvl="1" indent="0">
              <a:lnSpc>
                <a:spcPct val="90000"/>
              </a:lnSpc>
              <a:buNone/>
            </a:pPr>
            <a:endParaRPr lang="en-US" sz="2400" dirty="0"/>
          </a:p>
          <a:p>
            <a:pPr marL="965200" lvl="1" indent="-457200">
              <a:lnSpc>
                <a:spcPct val="90000"/>
              </a:lnSpc>
              <a:buFont typeface="+mj-lt"/>
              <a:buAutoNum type="alphaLcPeriod"/>
            </a:pPr>
            <a:endParaRPr lang="en-US" sz="2000" dirty="0"/>
          </a:p>
        </p:txBody>
      </p:sp>
    </p:spTree>
    <p:extLst>
      <p:ext uri="{BB962C8B-B14F-4D97-AF65-F5344CB8AC3E}">
        <p14:creationId xmlns:p14="http://schemas.microsoft.com/office/powerpoint/2010/main" val="14180580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228600" y="152400"/>
            <a:ext cx="8686800" cy="533400"/>
          </a:xfrm>
        </p:spPr>
        <p:txBody>
          <a:bodyPr/>
          <a:lstStyle/>
          <a:p>
            <a:r>
              <a:rPr lang="en-US" sz="2800" dirty="0"/>
              <a:t>News </a:t>
            </a:r>
            <a:r>
              <a:rPr lang="en-US" sz="2800" dirty="0" smtClean="0"/>
              <a:t>September 23</a:t>
            </a:r>
            <a:endParaRPr lang="en-US" sz="2800" dirty="0"/>
          </a:p>
        </p:txBody>
      </p:sp>
      <p:sp>
        <p:nvSpPr>
          <p:cNvPr id="25604" name="Rectangle 3"/>
          <p:cNvSpPr>
            <a:spLocks noGrp="1" noChangeArrowheads="1"/>
          </p:cNvSpPr>
          <p:nvPr>
            <p:ph type="body" idx="1"/>
          </p:nvPr>
        </p:nvSpPr>
        <p:spPr>
          <a:xfrm>
            <a:off x="381000" y="1219200"/>
            <a:ext cx="8763000" cy="1524000"/>
          </a:xfrm>
          <a:noFill/>
        </p:spPr>
        <p:txBody>
          <a:bodyPr/>
          <a:lstStyle/>
          <a:p>
            <a:pPr marL="342900" indent="-342900">
              <a:lnSpc>
                <a:spcPct val="90000"/>
              </a:lnSpc>
            </a:pPr>
            <a:r>
              <a:rPr lang="en-US" sz="2400" dirty="0" smtClean="0"/>
              <a:t>Task 1 ProblemSet1 is due on Mo., Sept. 26 in MS Teams! You can submit Task1 by clicking on ‘Assignments’! Make sure you use the most recent version of the Task1 specification (added a clarification what to focus on when comparing scatter plots, some time ago!)</a:t>
            </a:r>
            <a:endParaRPr lang="en-US" sz="2400" dirty="0"/>
          </a:p>
          <a:p>
            <a:pPr marL="342900" indent="-342900">
              <a:lnSpc>
                <a:spcPct val="90000"/>
              </a:lnSpc>
            </a:pPr>
            <a:r>
              <a:rPr lang="en-US" sz="2400" dirty="0" smtClean="0"/>
              <a:t>Today</a:t>
            </a:r>
            <a:r>
              <a:rPr lang="en-US" sz="2400" dirty="0"/>
              <a:t>:</a:t>
            </a:r>
          </a:p>
          <a:p>
            <a:pPr marL="965200" lvl="1" indent="-457200">
              <a:lnSpc>
                <a:spcPct val="90000"/>
              </a:lnSpc>
              <a:buFont typeface="+mj-lt"/>
              <a:buAutoNum type="alphaLcPeriod"/>
            </a:pPr>
            <a:r>
              <a:rPr lang="en-US" sz="2400" dirty="0" smtClean="0"/>
              <a:t>Finish </a:t>
            </a:r>
            <a:r>
              <a:rPr lang="en-US" sz="2400" dirty="0"/>
              <a:t>Discussion Decision Tree Induction Algorithm</a:t>
            </a:r>
          </a:p>
          <a:p>
            <a:pPr marL="965200" lvl="1" indent="-457200">
              <a:lnSpc>
                <a:spcPct val="90000"/>
              </a:lnSpc>
              <a:buFont typeface="+mj-lt"/>
              <a:buAutoNum type="alphaLcPeriod"/>
            </a:pPr>
            <a:r>
              <a:rPr lang="en-US" sz="2400" dirty="0" smtClean="0"/>
              <a:t>Overfitting</a:t>
            </a:r>
          </a:p>
          <a:p>
            <a:pPr marL="965200" lvl="1" indent="-457200">
              <a:lnSpc>
                <a:spcPct val="90000"/>
              </a:lnSpc>
              <a:buFont typeface="+mj-lt"/>
              <a:buAutoNum type="alphaLcPeriod"/>
            </a:pPr>
            <a:r>
              <a:rPr lang="en-US" sz="2400" dirty="0" smtClean="0"/>
              <a:t>Other Issues with Decision Trees and Learning Classification Models in General</a:t>
            </a:r>
          </a:p>
          <a:p>
            <a:pPr marL="965200" lvl="1" indent="-457200">
              <a:lnSpc>
                <a:spcPct val="90000"/>
              </a:lnSpc>
              <a:buFont typeface="+mj-lt"/>
              <a:buAutoNum type="alphaLcPeriod"/>
            </a:pPr>
            <a:r>
              <a:rPr lang="en-US" sz="2400" dirty="0" smtClean="0"/>
              <a:t>Brief Discussion of the 2021 Group Project </a:t>
            </a:r>
          </a:p>
          <a:p>
            <a:pPr marL="965200" lvl="1" indent="-457200">
              <a:lnSpc>
                <a:spcPct val="90000"/>
              </a:lnSpc>
              <a:buFont typeface="+mj-lt"/>
              <a:buAutoNum type="alphaLcPeriod"/>
            </a:pPr>
            <a:r>
              <a:rPr lang="en-US" sz="2400" dirty="0" smtClean="0"/>
              <a:t>K-nearest neighbors and Support Vector Machines (likely discussed next week and not today)</a:t>
            </a:r>
          </a:p>
          <a:p>
            <a:pPr marL="508000" lvl="1" indent="0">
              <a:lnSpc>
                <a:spcPct val="90000"/>
              </a:lnSpc>
              <a:buNone/>
            </a:pPr>
            <a:endParaRPr lang="en-US" sz="2400" dirty="0"/>
          </a:p>
          <a:p>
            <a:pPr marL="965200" lvl="1" indent="-457200">
              <a:lnSpc>
                <a:spcPct val="90000"/>
              </a:lnSpc>
              <a:buFont typeface="+mj-lt"/>
              <a:buAutoNum type="alphaLcPeriod"/>
            </a:pPr>
            <a:endParaRPr lang="en-US" sz="2000" dirty="0"/>
          </a:p>
        </p:txBody>
      </p:sp>
    </p:spTree>
    <p:extLst>
      <p:ext uri="{BB962C8B-B14F-4D97-AF65-F5344CB8AC3E}">
        <p14:creationId xmlns:p14="http://schemas.microsoft.com/office/powerpoint/2010/main" val="21856074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r>
              <a:rPr lang="en-US" sz="2800"/>
              <a:t>Splitting Based on INFO...</a:t>
            </a:r>
            <a:endParaRPr lang="en-US"/>
          </a:p>
        </p:txBody>
      </p:sp>
      <p:sp>
        <p:nvSpPr>
          <p:cNvPr id="29701" name="Rectangle 3"/>
          <p:cNvSpPr>
            <a:spLocks noGrp="1" noChangeArrowheads="1"/>
          </p:cNvSpPr>
          <p:nvPr>
            <p:ph type="body" sz="half" idx="1"/>
          </p:nvPr>
        </p:nvSpPr>
        <p:spPr>
          <a:xfrm>
            <a:off x="457200" y="1143000"/>
            <a:ext cx="8382000" cy="5105400"/>
          </a:xfrm>
        </p:spPr>
        <p:txBody>
          <a:bodyPr/>
          <a:lstStyle/>
          <a:p>
            <a:pPr marL="342900" indent="-342900">
              <a:lnSpc>
                <a:spcPct val="90000"/>
              </a:lnSpc>
            </a:pPr>
            <a:r>
              <a:rPr lang="en-US" sz="2400" dirty="0"/>
              <a:t>Gain Ratio: </a:t>
            </a:r>
          </a:p>
          <a:p>
            <a:pPr marL="742950" lvl="1" indent="-285750">
              <a:lnSpc>
                <a:spcPct val="90000"/>
              </a:lnSpc>
            </a:pPr>
            <a:endParaRPr lang="en-US" sz="2400" dirty="0"/>
          </a:p>
          <a:p>
            <a:pPr marL="742950" lvl="1" indent="-285750">
              <a:lnSpc>
                <a:spcPct val="90000"/>
              </a:lnSpc>
            </a:pPr>
            <a:endParaRPr lang="en-US" sz="2400" dirty="0"/>
          </a:p>
          <a:p>
            <a:pPr marL="1146175" lvl="2" indent="-228600">
              <a:lnSpc>
                <a:spcPct val="90000"/>
              </a:lnSpc>
            </a:pPr>
            <a:endParaRPr lang="en-US" sz="2000" dirty="0"/>
          </a:p>
          <a:p>
            <a:pPr marL="1146175" lvl="2" indent="-228600">
              <a:lnSpc>
                <a:spcPct val="90000"/>
              </a:lnSpc>
            </a:pPr>
            <a:endParaRPr lang="en-US" sz="2000" dirty="0"/>
          </a:p>
          <a:p>
            <a:pPr marL="1146175" lvl="2" indent="-228600">
              <a:lnSpc>
                <a:spcPct val="90000"/>
              </a:lnSpc>
              <a:buFont typeface="Wingdings" pitchFamily="2" charset="2"/>
              <a:buNone/>
            </a:pPr>
            <a:r>
              <a:rPr lang="en-US" sz="2000" dirty="0"/>
              <a:t>Parent Node, p is split into k partitions</a:t>
            </a:r>
          </a:p>
          <a:p>
            <a:pPr marL="1146175" lvl="2" indent="-228600">
              <a:lnSpc>
                <a:spcPct val="90000"/>
              </a:lnSpc>
              <a:buFont typeface="Wingdings" pitchFamily="2" charset="2"/>
              <a:buNone/>
            </a:pPr>
            <a:r>
              <a:rPr lang="en-US" sz="2000" dirty="0" err="1"/>
              <a:t>n</a:t>
            </a:r>
            <a:r>
              <a:rPr lang="en-US" sz="2000" baseline="-25000" dirty="0" err="1"/>
              <a:t>i</a:t>
            </a:r>
            <a:r>
              <a:rPr lang="en-US" sz="2000" dirty="0"/>
              <a:t> is the number of records in partition </a:t>
            </a:r>
            <a:r>
              <a:rPr lang="en-US" sz="2000" dirty="0" err="1"/>
              <a:t>i</a:t>
            </a:r>
            <a:endParaRPr lang="en-US" sz="2000" dirty="0"/>
          </a:p>
          <a:p>
            <a:pPr marL="1146175" lvl="2" indent="-228600">
              <a:lnSpc>
                <a:spcPct val="90000"/>
              </a:lnSpc>
              <a:buFont typeface="Wingdings" pitchFamily="2" charset="2"/>
              <a:buNone/>
            </a:pPr>
            <a:endParaRPr lang="en-US" sz="800" dirty="0"/>
          </a:p>
          <a:p>
            <a:pPr marL="742950" lvl="1" indent="-285750">
              <a:lnSpc>
                <a:spcPct val="90000"/>
              </a:lnSpc>
            </a:pPr>
            <a:r>
              <a:rPr lang="en-US" sz="2400" dirty="0"/>
              <a:t>Adjusts Information Gain by the entropy of the partitioning (</a:t>
            </a:r>
            <a:r>
              <a:rPr lang="en-US" sz="2400" dirty="0" err="1"/>
              <a:t>SplitINFO</a:t>
            </a:r>
            <a:r>
              <a:rPr lang="en-US" sz="2400" dirty="0"/>
              <a:t>). </a:t>
            </a:r>
            <a:r>
              <a:rPr lang="en-US" sz="2400" dirty="0" smtClean="0"/>
              <a:t>Tests which generate more nodes </a:t>
            </a:r>
            <a:r>
              <a:rPr lang="en-US" sz="2400" smtClean="0"/>
              <a:t>are penalized!</a:t>
            </a:r>
            <a:endParaRPr lang="en-US" sz="2400" dirty="0"/>
          </a:p>
          <a:p>
            <a:pPr marL="742950" lvl="1" indent="-285750">
              <a:lnSpc>
                <a:spcPct val="90000"/>
              </a:lnSpc>
            </a:pPr>
            <a:r>
              <a:rPr lang="en-US" sz="2400" dirty="0"/>
              <a:t>Used in C4.5</a:t>
            </a:r>
          </a:p>
          <a:p>
            <a:pPr marL="742950" lvl="1" indent="-285750">
              <a:lnSpc>
                <a:spcPct val="90000"/>
              </a:lnSpc>
            </a:pPr>
            <a:r>
              <a:rPr lang="en-US" sz="2400" dirty="0"/>
              <a:t>Designed to overcome the disadvantage of </a:t>
            </a:r>
            <a:r>
              <a:rPr lang="en-US" sz="2400" dirty="0" smtClean="0"/>
              <a:t>information gain not considering the number of nodes generated by a split. </a:t>
            </a:r>
            <a:endParaRPr lang="en-US" sz="2400" dirty="0"/>
          </a:p>
        </p:txBody>
      </p:sp>
      <p:graphicFrame>
        <p:nvGraphicFramePr>
          <p:cNvPr id="29698" name="Object 5"/>
          <p:cNvGraphicFramePr>
            <a:graphicFrameLocks noChangeAspect="1"/>
          </p:cNvGraphicFramePr>
          <p:nvPr/>
        </p:nvGraphicFramePr>
        <p:xfrm>
          <a:off x="609600" y="1752600"/>
          <a:ext cx="4114800" cy="927100"/>
        </p:xfrm>
        <a:graphic>
          <a:graphicData uri="http://schemas.openxmlformats.org/presentationml/2006/ole">
            <mc:AlternateContent xmlns:mc="http://schemas.openxmlformats.org/markup-compatibility/2006">
              <mc:Choice xmlns:v="urn:schemas-microsoft-com:vml" Requires="v">
                <p:oleObj spid="_x0000_s23594" name="Equation" r:id="rId3" imgW="3340080" imgH="799920" progId="Equation.3">
                  <p:embed/>
                </p:oleObj>
              </mc:Choice>
              <mc:Fallback>
                <p:oleObj name="Equation" r:id="rId3" imgW="3340080" imgH="79992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752600"/>
                        <a:ext cx="4114800" cy="927100"/>
                      </a:xfrm>
                      <a:prstGeom prst="rect">
                        <a:avLst/>
                      </a:prstGeom>
                      <a:solidFill>
                        <a:srgbClr val="FFFFCC"/>
                      </a:solidFill>
                      <a:ln w="9525">
                        <a:solidFill>
                          <a:schemeClr val="tx1"/>
                        </a:solidFill>
                        <a:miter lim="800000"/>
                        <a:headEnd/>
                        <a:tailEnd/>
                      </a:ln>
                    </p:spPr>
                  </p:pic>
                </p:oleObj>
              </mc:Fallback>
            </mc:AlternateContent>
          </a:graphicData>
        </a:graphic>
      </p:graphicFrame>
      <p:graphicFrame>
        <p:nvGraphicFramePr>
          <p:cNvPr id="29699" name="Object 6"/>
          <p:cNvGraphicFramePr>
            <a:graphicFrameLocks noChangeAspect="1"/>
          </p:cNvGraphicFramePr>
          <p:nvPr/>
        </p:nvGraphicFramePr>
        <p:xfrm>
          <a:off x="4800600" y="1752600"/>
          <a:ext cx="4194175" cy="935038"/>
        </p:xfrm>
        <a:graphic>
          <a:graphicData uri="http://schemas.openxmlformats.org/presentationml/2006/ole">
            <mc:AlternateContent xmlns:mc="http://schemas.openxmlformats.org/markup-compatibility/2006">
              <mc:Choice xmlns:v="urn:schemas-microsoft-com:vml" Requires="v">
                <p:oleObj spid="_x0000_s23595" name="Equation" r:id="rId5" imgW="2958840" imgH="723600" progId="Equation.3">
                  <p:embed/>
                </p:oleObj>
              </mc:Choice>
              <mc:Fallback>
                <p:oleObj name="Equation" r:id="rId5" imgW="2958840" imgH="723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1752600"/>
                        <a:ext cx="4194175" cy="935038"/>
                      </a:xfrm>
                      <a:prstGeom prst="rect">
                        <a:avLst/>
                      </a:prstGeom>
                      <a:solidFill>
                        <a:srgbClr val="FFFFCC"/>
                      </a:solidFill>
                      <a:ln w="9525">
                        <a:solidFill>
                          <a:schemeClr val="tx1"/>
                        </a:solidFill>
                        <a:miter lim="800000"/>
                        <a:headEnd/>
                        <a:tailEnd/>
                      </a:ln>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381000" y="381000"/>
            <a:ext cx="8280400" cy="533400"/>
          </a:xfrm>
        </p:spPr>
        <p:txBody>
          <a:bodyPr/>
          <a:lstStyle/>
          <a:p>
            <a:r>
              <a:rPr lang="en-US"/>
              <a:t>Information Gain vs. Gain Ratio</a:t>
            </a:r>
          </a:p>
        </p:txBody>
      </p:sp>
      <p:graphicFrame>
        <p:nvGraphicFramePr>
          <p:cNvPr id="30722" name="Object 3"/>
          <p:cNvGraphicFramePr>
            <a:graphicFrameLocks/>
          </p:cNvGraphicFramePr>
          <p:nvPr/>
        </p:nvGraphicFramePr>
        <p:xfrm>
          <a:off x="1905000" y="1143000"/>
          <a:ext cx="4838700" cy="1930400"/>
        </p:xfrm>
        <a:graphic>
          <a:graphicData uri="http://schemas.openxmlformats.org/presentationml/2006/ole">
            <mc:AlternateContent xmlns:mc="http://schemas.openxmlformats.org/markup-compatibility/2006">
              <mc:Choice xmlns:v="urn:schemas-microsoft-com:vml" Requires="v">
                <p:oleObj spid="_x0000_s24598" name="Worksheet" r:id="rId3" imgW="4591251" imgH="1829281" progId="Excel.Sheet.8">
                  <p:embed/>
                </p:oleObj>
              </mc:Choice>
              <mc:Fallback>
                <p:oleObj name="Worksheet" r:id="rId3" imgW="4591251" imgH="1829281" progId="Excel.Sheet.8">
                  <p:embed/>
                  <p:pic>
                    <p:nvPicPr>
                      <p:cNvPr id="30722"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143000"/>
                        <a:ext cx="4838700" cy="193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4" name="Text Box 4"/>
          <p:cNvSpPr txBox="1">
            <a:spLocks noChangeArrowheads="1"/>
          </p:cNvSpPr>
          <p:nvPr/>
        </p:nvSpPr>
        <p:spPr bwMode="auto">
          <a:xfrm>
            <a:off x="3489325" y="3238500"/>
            <a:ext cx="12715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b="0">
                <a:latin typeface="Times New Roman" pitchFamily="18" charset="0"/>
              </a:rPr>
              <a:t>D=(2/3,1/3)</a:t>
            </a:r>
          </a:p>
        </p:txBody>
      </p:sp>
      <p:sp>
        <p:nvSpPr>
          <p:cNvPr id="30725" name="Text Box 5"/>
          <p:cNvSpPr txBox="1">
            <a:spLocks noChangeArrowheads="1"/>
          </p:cNvSpPr>
          <p:nvPr/>
        </p:nvSpPr>
        <p:spPr bwMode="auto">
          <a:xfrm>
            <a:off x="2514600" y="3733800"/>
            <a:ext cx="901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b="0">
                <a:latin typeface="Times New Roman" pitchFamily="18" charset="0"/>
              </a:rPr>
              <a:t>D1(1,0)</a:t>
            </a:r>
          </a:p>
        </p:txBody>
      </p:sp>
      <p:sp>
        <p:nvSpPr>
          <p:cNvPr id="30726" name="Text Box 6"/>
          <p:cNvSpPr txBox="1">
            <a:spLocks noChangeArrowheads="1"/>
          </p:cNvSpPr>
          <p:nvPr/>
        </p:nvSpPr>
        <p:spPr bwMode="auto">
          <a:xfrm>
            <a:off x="4800600" y="3733800"/>
            <a:ext cx="1257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b="0">
                <a:latin typeface="Times New Roman" pitchFamily="18" charset="0"/>
              </a:rPr>
              <a:t>D2(1/3,2/3)</a:t>
            </a:r>
          </a:p>
        </p:txBody>
      </p:sp>
      <p:sp>
        <p:nvSpPr>
          <p:cNvPr id="30727" name="Text Box 7"/>
          <p:cNvSpPr txBox="1">
            <a:spLocks noChangeArrowheads="1"/>
          </p:cNvSpPr>
          <p:nvPr/>
        </p:nvSpPr>
        <p:spPr bwMode="auto">
          <a:xfrm>
            <a:off x="3657600" y="4267200"/>
            <a:ext cx="12715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b="0">
                <a:latin typeface="Times New Roman" pitchFamily="18" charset="0"/>
              </a:rPr>
              <a:t>D=(2/3,1/3)</a:t>
            </a:r>
          </a:p>
        </p:txBody>
      </p:sp>
      <p:sp>
        <p:nvSpPr>
          <p:cNvPr id="30728" name="Text Box 8"/>
          <p:cNvSpPr txBox="1">
            <a:spLocks noChangeArrowheads="1"/>
          </p:cNvSpPr>
          <p:nvPr/>
        </p:nvSpPr>
        <p:spPr bwMode="auto">
          <a:xfrm>
            <a:off x="2117725" y="4914900"/>
            <a:ext cx="901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b="0">
                <a:latin typeface="Times New Roman" pitchFamily="18" charset="0"/>
              </a:rPr>
              <a:t>D1(0,1)</a:t>
            </a:r>
          </a:p>
        </p:txBody>
      </p:sp>
      <p:sp>
        <p:nvSpPr>
          <p:cNvPr id="30729" name="Text Box 9"/>
          <p:cNvSpPr txBox="1">
            <a:spLocks noChangeArrowheads="1"/>
          </p:cNvSpPr>
          <p:nvPr/>
        </p:nvSpPr>
        <p:spPr bwMode="auto">
          <a:xfrm>
            <a:off x="3657600" y="4876800"/>
            <a:ext cx="1257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b="0">
                <a:latin typeface="Times New Roman" pitchFamily="18" charset="0"/>
              </a:rPr>
              <a:t>D2(2/3,1/3)</a:t>
            </a:r>
          </a:p>
        </p:txBody>
      </p:sp>
      <p:sp>
        <p:nvSpPr>
          <p:cNvPr id="30730" name="Text Box 10"/>
          <p:cNvSpPr txBox="1">
            <a:spLocks noChangeArrowheads="1"/>
          </p:cNvSpPr>
          <p:nvPr/>
        </p:nvSpPr>
        <p:spPr bwMode="auto">
          <a:xfrm>
            <a:off x="5470525" y="4838700"/>
            <a:ext cx="901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b="0">
                <a:latin typeface="Times New Roman" pitchFamily="18" charset="0"/>
              </a:rPr>
              <a:t>D3(1,0)</a:t>
            </a:r>
          </a:p>
        </p:txBody>
      </p:sp>
      <p:sp>
        <p:nvSpPr>
          <p:cNvPr id="30731" name="Text Box 11"/>
          <p:cNvSpPr txBox="1">
            <a:spLocks noChangeArrowheads="1"/>
          </p:cNvSpPr>
          <p:nvPr/>
        </p:nvSpPr>
        <p:spPr bwMode="auto">
          <a:xfrm>
            <a:off x="3810000" y="5334000"/>
            <a:ext cx="12715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b="0">
                <a:latin typeface="Times New Roman" pitchFamily="18" charset="0"/>
              </a:rPr>
              <a:t>D=(2/3,1/3)</a:t>
            </a:r>
          </a:p>
        </p:txBody>
      </p:sp>
      <p:sp>
        <p:nvSpPr>
          <p:cNvPr id="30732" name="Text Box 12"/>
          <p:cNvSpPr txBox="1">
            <a:spLocks noChangeArrowheads="1"/>
          </p:cNvSpPr>
          <p:nvPr/>
        </p:nvSpPr>
        <p:spPr bwMode="auto">
          <a:xfrm>
            <a:off x="1066800" y="6019800"/>
            <a:ext cx="901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b="0">
                <a:latin typeface="Times New Roman" pitchFamily="18" charset="0"/>
              </a:rPr>
              <a:t>D1(1,0)</a:t>
            </a:r>
          </a:p>
        </p:txBody>
      </p:sp>
      <p:sp>
        <p:nvSpPr>
          <p:cNvPr id="30733" name="Text Box 13"/>
          <p:cNvSpPr txBox="1">
            <a:spLocks noChangeArrowheads="1"/>
          </p:cNvSpPr>
          <p:nvPr/>
        </p:nvSpPr>
        <p:spPr bwMode="auto">
          <a:xfrm>
            <a:off x="2301875" y="6057900"/>
            <a:ext cx="901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b="0">
                <a:latin typeface="Times New Roman" pitchFamily="18" charset="0"/>
              </a:rPr>
              <a:t>D2(0,1)</a:t>
            </a:r>
          </a:p>
        </p:txBody>
      </p:sp>
      <p:sp>
        <p:nvSpPr>
          <p:cNvPr id="30734" name="Text Box 14"/>
          <p:cNvSpPr txBox="1">
            <a:spLocks noChangeArrowheads="1"/>
          </p:cNvSpPr>
          <p:nvPr/>
        </p:nvSpPr>
        <p:spPr bwMode="auto">
          <a:xfrm>
            <a:off x="3352800" y="6019800"/>
            <a:ext cx="901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b="0">
                <a:latin typeface="Times New Roman" pitchFamily="18" charset="0"/>
              </a:rPr>
              <a:t>D3(1,0)</a:t>
            </a:r>
          </a:p>
        </p:txBody>
      </p:sp>
      <p:sp>
        <p:nvSpPr>
          <p:cNvPr id="30735" name="Text Box 15"/>
          <p:cNvSpPr txBox="1">
            <a:spLocks noChangeArrowheads="1"/>
          </p:cNvSpPr>
          <p:nvPr/>
        </p:nvSpPr>
        <p:spPr bwMode="auto">
          <a:xfrm>
            <a:off x="4572000" y="6019800"/>
            <a:ext cx="901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b="0">
                <a:latin typeface="Times New Roman" pitchFamily="18" charset="0"/>
              </a:rPr>
              <a:t>D4(1,0)</a:t>
            </a:r>
          </a:p>
        </p:txBody>
      </p:sp>
      <p:sp>
        <p:nvSpPr>
          <p:cNvPr id="30736" name="Text Box 16"/>
          <p:cNvSpPr txBox="1">
            <a:spLocks noChangeArrowheads="1"/>
          </p:cNvSpPr>
          <p:nvPr/>
        </p:nvSpPr>
        <p:spPr bwMode="auto">
          <a:xfrm>
            <a:off x="5867400" y="6019800"/>
            <a:ext cx="901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b="0">
                <a:latin typeface="Times New Roman" pitchFamily="18" charset="0"/>
              </a:rPr>
              <a:t>D5(1,0)</a:t>
            </a:r>
          </a:p>
        </p:txBody>
      </p:sp>
      <p:sp>
        <p:nvSpPr>
          <p:cNvPr id="30737" name="Text Box 17"/>
          <p:cNvSpPr txBox="1">
            <a:spLocks noChangeArrowheads="1"/>
          </p:cNvSpPr>
          <p:nvPr/>
        </p:nvSpPr>
        <p:spPr bwMode="auto">
          <a:xfrm>
            <a:off x="7331075" y="60579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b="0">
                <a:latin typeface="Times New Roman" pitchFamily="18" charset="0"/>
              </a:rPr>
              <a:t>D6(0,1)</a:t>
            </a:r>
          </a:p>
        </p:txBody>
      </p:sp>
      <p:sp>
        <p:nvSpPr>
          <p:cNvPr id="30738" name="Line 18"/>
          <p:cNvSpPr>
            <a:spLocks noChangeShapeType="1"/>
          </p:cNvSpPr>
          <p:nvPr/>
        </p:nvSpPr>
        <p:spPr bwMode="auto">
          <a:xfrm flipH="1">
            <a:off x="2971800" y="3505200"/>
            <a:ext cx="114300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739" name="Line 19"/>
          <p:cNvSpPr>
            <a:spLocks noChangeShapeType="1"/>
          </p:cNvSpPr>
          <p:nvPr/>
        </p:nvSpPr>
        <p:spPr bwMode="auto">
          <a:xfrm>
            <a:off x="4114800" y="3505200"/>
            <a:ext cx="114300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740" name="Line 20"/>
          <p:cNvSpPr>
            <a:spLocks noChangeShapeType="1"/>
          </p:cNvSpPr>
          <p:nvPr/>
        </p:nvSpPr>
        <p:spPr bwMode="auto">
          <a:xfrm flipH="1">
            <a:off x="2667000" y="4495800"/>
            <a:ext cx="1295400" cy="457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741" name="Line 21"/>
          <p:cNvSpPr>
            <a:spLocks noChangeShapeType="1"/>
          </p:cNvSpPr>
          <p:nvPr/>
        </p:nvSpPr>
        <p:spPr bwMode="auto">
          <a:xfrm>
            <a:off x="3962400" y="4495800"/>
            <a:ext cx="0" cy="457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742" name="Line 22"/>
          <p:cNvSpPr>
            <a:spLocks noChangeShapeType="1"/>
          </p:cNvSpPr>
          <p:nvPr/>
        </p:nvSpPr>
        <p:spPr bwMode="auto">
          <a:xfrm>
            <a:off x="3962400" y="4495800"/>
            <a:ext cx="1981200" cy="457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743" name="Line 23"/>
          <p:cNvSpPr>
            <a:spLocks noChangeShapeType="1"/>
          </p:cNvSpPr>
          <p:nvPr/>
        </p:nvSpPr>
        <p:spPr bwMode="auto">
          <a:xfrm flipH="1">
            <a:off x="1447800" y="5562600"/>
            <a:ext cx="266700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744" name="Line 24"/>
          <p:cNvSpPr>
            <a:spLocks noChangeShapeType="1"/>
          </p:cNvSpPr>
          <p:nvPr/>
        </p:nvSpPr>
        <p:spPr bwMode="auto">
          <a:xfrm flipH="1">
            <a:off x="2895600" y="5562600"/>
            <a:ext cx="121920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745" name="Line 25"/>
          <p:cNvSpPr>
            <a:spLocks noChangeShapeType="1"/>
          </p:cNvSpPr>
          <p:nvPr/>
        </p:nvSpPr>
        <p:spPr bwMode="auto">
          <a:xfrm flipH="1">
            <a:off x="4038600" y="5562600"/>
            <a:ext cx="7620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746" name="Line 26"/>
          <p:cNvSpPr>
            <a:spLocks noChangeShapeType="1"/>
          </p:cNvSpPr>
          <p:nvPr/>
        </p:nvSpPr>
        <p:spPr bwMode="auto">
          <a:xfrm>
            <a:off x="4114800" y="5562600"/>
            <a:ext cx="91440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747" name="Line 27"/>
          <p:cNvSpPr>
            <a:spLocks noChangeShapeType="1"/>
          </p:cNvSpPr>
          <p:nvPr/>
        </p:nvSpPr>
        <p:spPr bwMode="auto">
          <a:xfrm>
            <a:off x="4114800" y="5562600"/>
            <a:ext cx="228600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748" name="Line 28"/>
          <p:cNvSpPr>
            <a:spLocks noChangeShapeType="1"/>
          </p:cNvSpPr>
          <p:nvPr/>
        </p:nvSpPr>
        <p:spPr bwMode="auto">
          <a:xfrm>
            <a:off x="4114800" y="5562600"/>
            <a:ext cx="350520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749" name="Text Box 29"/>
          <p:cNvSpPr txBox="1">
            <a:spLocks noChangeArrowheads="1"/>
          </p:cNvSpPr>
          <p:nvPr/>
        </p:nvSpPr>
        <p:spPr bwMode="auto">
          <a:xfrm>
            <a:off x="3260725" y="3467100"/>
            <a:ext cx="835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a:solidFill>
                  <a:schemeClr val="accent2"/>
                </a:solidFill>
                <a:latin typeface="Times New Roman" pitchFamily="18" charset="0"/>
              </a:rPr>
              <a:t>city=sf</a:t>
            </a:r>
          </a:p>
        </p:txBody>
      </p:sp>
      <p:sp>
        <p:nvSpPr>
          <p:cNvPr id="30750" name="Text Box 30"/>
          <p:cNvSpPr txBox="1">
            <a:spLocks noChangeArrowheads="1"/>
          </p:cNvSpPr>
          <p:nvPr/>
        </p:nvSpPr>
        <p:spPr bwMode="auto">
          <a:xfrm>
            <a:off x="4495800" y="3429000"/>
            <a:ext cx="847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a:solidFill>
                  <a:schemeClr val="accent2"/>
                </a:solidFill>
                <a:latin typeface="Times New Roman" pitchFamily="18" charset="0"/>
              </a:rPr>
              <a:t>city=la</a:t>
            </a:r>
          </a:p>
        </p:txBody>
      </p:sp>
      <p:sp>
        <p:nvSpPr>
          <p:cNvPr id="30751" name="Text Box 31"/>
          <p:cNvSpPr txBox="1">
            <a:spLocks noChangeArrowheads="1"/>
          </p:cNvSpPr>
          <p:nvPr/>
        </p:nvSpPr>
        <p:spPr bwMode="auto">
          <a:xfrm>
            <a:off x="2362200" y="4648200"/>
            <a:ext cx="1127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a:solidFill>
                  <a:schemeClr val="tx2"/>
                </a:solidFill>
                <a:latin typeface="Times New Roman" pitchFamily="18" charset="0"/>
              </a:rPr>
              <a:t>car=merc</a:t>
            </a:r>
          </a:p>
        </p:txBody>
      </p:sp>
      <p:sp>
        <p:nvSpPr>
          <p:cNvPr id="30752" name="Text Box 32"/>
          <p:cNvSpPr txBox="1">
            <a:spLocks noChangeArrowheads="1"/>
          </p:cNvSpPr>
          <p:nvPr/>
        </p:nvSpPr>
        <p:spPr bwMode="auto">
          <a:xfrm>
            <a:off x="3733800" y="4648200"/>
            <a:ext cx="1266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a:solidFill>
                  <a:schemeClr val="tx2"/>
                </a:solidFill>
                <a:latin typeface="Times New Roman" pitchFamily="18" charset="0"/>
              </a:rPr>
              <a:t>car=taurus</a:t>
            </a:r>
          </a:p>
        </p:txBody>
      </p:sp>
      <p:sp>
        <p:nvSpPr>
          <p:cNvPr id="30753" name="Text Box 33"/>
          <p:cNvSpPr txBox="1">
            <a:spLocks noChangeArrowheads="1"/>
          </p:cNvSpPr>
          <p:nvPr/>
        </p:nvSpPr>
        <p:spPr bwMode="auto">
          <a:xfrm>
            <a:off x="5105400" y="4572000"/>
            <a:ext cx="9874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a:solidFill>
                  <a:schemeClr val="tx2"/>
                </a:solidFill>
                <a:latin typeface="Times New Roman" pitchFamily="18" charset="0"/>
              </a:rPr>
              <a:t>car=van</a:t>
            </a:r>
          </a:p>
        </p:txBody>
      </p:sp>
      <p:sp>
        <p:nvSpPr>
          <p:cNvPr id="30754" name="Text Box 34"/>
          <p:cNvSpPr txBox="1">
            <a:spLocks noChangeArrowheads="1"/>
          </p:cNvSpPr>
          <p:nvPr/>
        </p:nvSpPr>
        <p:spPr bwMode="auto">
          <a:xfrm>
            <a:off x="1752600" y="5638800"/>
            <a:ext cx="873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a:solidFill>
                  <a:schemeClr val="tx2"/>
                </a:solidFill>
                <a:latin typeface="Times New Roman" pitchFamily="18" charset="0"/>
              </a:rPr>
              <a:t>age=22</a:t>
            </a:r>
          </a:p>
        </p:txBody>
      </p:sp>
      <p:sp>
        <p:nvSpPr>
          <p:cNvPr id="30755" name="Text Box 35"/>
          <p:cNvSpPr txBox="1">
            <a:spLocks noChangeArrowheads="1"/>
          </p:cNvSpPr>
          <p:nvPr/>
        </p:nvSpPr>
        <p:spPr bwMode="auto">
          <a:xfrm>
            <a:off x="2743200" y="5715000"/>
            <a:ext cx="873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a:solidFill>
                  <a:schemeClr val="tx2"/>
                </a:solidFill>
                <a:latin typeface="Times New Roman" pitchFamily="18" charset="0"/>
              </a:rPr>
              <a:t>age=25</a:t>
            </a:r>
          </a:p>
        </p:txBody>
      </p:sp>
      <p:sp>
        <p:nvSpPr>
          <p:cNvPr id="30756" name="Text Box 36"/>
          <p:cNvSpPr txBox="1">
            <a:spLocks noChangeArrowheads="1"/>
          </p:cNvSpPr>
          <p:nvPr/>
        </p:nvSpPr>
        <p:spPr bwMode="auto">
          <a:xfrm>
            <a:off x="3581400" y="5715000"/>
            <a:ext cx="873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a:solidFill>
                  <a:schemeClr val="tx2"/>
                </a:solidFill>
                <a:latin typeface="Times New Roman" pitchFamily="18" charset="0"/>
              </a:rPr>
              <a:t>age=27</a:t>
            </a:r>
          </a:p>
        </p:txBody>
      </p:sp>
      <p:sp>
        <p:nvSpPr>
          <p:cNvPr id="30757" name="Text Box 37"/>
          <p:cNvSpPr txBox="1">
            <a:spLocks noChangeArrowheads="1"/>
          </p:cNvSpPr>
          <p:nvPr/>
        </p:nvSpPr>
        <p:spPr bwMode="auto">
          <a:xfrm>
            <a:off x="4419600" y="5715000"/>
            <a:ext cx="873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a:solidFill>
                  <a:schemeClr val="tx2"/>
                </a:solidFill>
                <a:latin typeface="Times New Roman" pitchFamily="18" charset="0"/>
              </a:rPr>
              <a:t>age=35</a:t>
            </a:r>
          </a:p>
        </p:txBody>
      </p:sp>
      <p:sp>
        <p:nvSpPr>
          <p:cNvPr id="30758" name="Text Box 38"/>
          <p:cNvSpPr txBox="1">
            <a:spLocks noChangeArrowheads="1"/>
          </p:cNvSpPr>
          <p:nvPr/>
        </p:nvSpPr>
        <p:spPr bwMode="auto">
          <a:xfrm>
            <a:off x="5410200" y="5791200"/>
            <a:ext cx="873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a:solidFill>
                  <a:schemeClr val="tx2"/>
                </a:solidFill>
                <a:latin typeface="Times New Roman" pitchFamily="18" charset="0"/>
              </a:rPr>
              <a:t>age=40</a:t>
            </a:r>
          </a:p>
        </p:txBody>
      </p:sp>
      <p:sp>
        <p:nvSpPr>
          <p:cNvPr id="30759" name="Text Box 39"/>
          <p:cNvSpPr txBox="1">
            <a:spLocks noChangeArrowheads="1"/>
          </p:cNvSpPr>
          <p:nvPr/>
        </p:nvSpPr>
        <p:spPr bwMode="auto">
          <a:xfrm>
            <a:off x="6705600" y="5791200"/>
            <a:ext cx="873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a:solidFill>
                  <a:schemeClr val="tx2"/>
                </a:solidFill>
                <a:latin typeface="Times New Roman" pitchFamily="18" charset="0"/>
              </a:rPr>
              <a:t>age=50</a:t>
            </a:r>
          </a:p>
        </p:txBody>
      </p:sp>
      <p:sp>
        <p:nvSpPr>
          <p:cNvPr id="30760" name="Text Box 40"/>
          <p:cNvSpPr txBox="1">
            <a:spLocks noChangeArrowheads="1"/>
          </p:cNvSpPr>
          <p:nvPr/>
        </p:nvSpPr>
        <p:spPr bwMode="auto">
          <a:xfrm>
            <a:off x="5029200" y="3124200"/>
            <a:ext cx="38512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b="0">
                <a:latin typeface="Times New Roman" pitchFamily="18" charset="0"/>
              </a:rPr>
              <a:t>Gain(D,city=)= H(1/3,2/3) – ½ H(1,0) –</a:t>
            </a:r>
          </a:p>
          <a:p>
            <a:r>
              <a:rPr kumimoji="1" lang="en-US" sz="1800" b="0">
                <a:latin typeface="Times New Roman" pitchFamily="18" charset="0"/>
              </a:rPr>
              <a:t>                        ½ H(1/3,2/3)=0.45</a:t>
            </a:r>
          </a:p>
        </p:txBody>
      </p:sp>
      <p:sp>
        <p:nvSpPr>
          <p:cNvPr id="30761" name="Text Box 41"/>
          <p:cNvSpPr txBox="1">
            <a:spLocks noChangeArrowheads="1"/>
          </p:cNvSpPr>
          <p:nvPr/>
        </p:nvSpPr>
        <p:spPr bwMode="auto">
          <a:xfrm>
            <a:off x="5181600" y="4191000"/>
            <a:ext cx="39084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b="0">
                <a:latin typeface="Times New Roman" pitchFamily="18" charset="0"/>
              </a:rPr>
              <a:t>Gain(D,car=)= H(1/3,2/3) – 1/6 H(0,1) –</a:t>
            </a:r>
          </a:p>
          <a:p>
            <a:r>
              <a:rPr kumimoji="1" lang="en-US" sz="1800" b="0">
                <a:latin typeface="Times New Roman" pitchFamily="18" charset="0"/>
              </a:rPr>
              <a:t>              ½ H(2/3,1/3) – 1/3 H(1,0)=0.45</a:t>
            </a:r>
          </a:p>
          <a:p>
            <a:r>
              <a:rPr kumimoji="1" lang="en-US" sz="1800" b="0">
                <a:latin typeface="Times New Roman" pitchFamily="18" charset="0"/>
              </a:rPr>
              <a:t>                      </a:t>
            </a:r>
          </a:p>
        </p:txBody>
      </p:sp>
      <p:sp>
        <p:nvSpPr>
          <p:cNvPr id="30762" name="Text Box 42"/>
          <p:cNvSpPr txBox="1">
            <a:spLocks noChangeArrowheads="1"/>
          </p:cNvSpPr>
          <p:nvPr/>
        </p:nvSpPr>
        <p:spPr bwMode="auto">
          <a:xfrm>
            <a:off x="5140325" y="5257800"/>
            <a:ext cx="40036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800" b="0">
                <a:latin typeface="Times New Roman" pitchFamily="18" charset="0"/>
              </a:rPr>
              <a:t>Gain(D,age=)= H(1/3,2/3) – 6*1/6 H(0,1)</a:t>
            </a:r>
          </a:p>
          <a:p>
            <a:r>
              <a:rPr kumimoji="1" lang="en-US" sz="1800" b="0">
                <a:latin typeface="Times New Roman" pitchFamily="18" charset="0"/>
              </a:rPr>
              <a:t>                       = 0.90</a:t>
            </a:r>
          </a:p>
        </p:txBody>
      </p:sp>
      <p:sp>
        <p:nvSpPr>
          <p:cNvPr id="30763" name="Text Box 43"/>
          <p:cNvSpPr txBox="1">
            <a:spLocks noChangeArrowheads="1"/>
          </p:cNvSpPr>
          <p:nvPr/>
        </p:nvSpPr>
        <p:spPr bwMode="auto">
          <a:xfrm>
            <a:off x="0" y="3300413"/>
            <a:ext cx="3009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600" b="0">
                <a:latin typeface="Times New Roman" pitchFamily="18" charset="0"/>
              </a:rPr>
              <a:t>G_Ratio_pen(city=)=H(1/2,1/2)=1</a:t>
            </a:r>
          </a:p>
        </p:txBody>
      </p:sp>
      <p:sp>
        <p:nvSpPr>
          <p:cNvPr id="30764" name="Text Box 44"/>
          <p:cNvSpPr txBox="1">
            <a:spLocks noChangeArrowheads="1"/>
          </p:cNvSpPr>
          <p:nvPr/>
        </p:nvSpPr>
        <p:spPr bwMode="auto">
          <a:xfrm>
            <a:off x="0" y="5281613"/>
            <a:ext cx="29543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600" b="0">
                <a:latin typeface="Times New Roman" pitchFamily="18" charset="0"/>
              </a:rPr>
              <a:t>G_Ratio_pen(age=)=log</a:t>
            </a:r>
            <a:r>
              <a:rPr kumimoji="1" lang="en-US" sz="1600" b="0" baseline="-25000">
                <a:latin typeface="Times New Roman" pitchFamily="18" charset="0"/>
              </a:rPr>
              <a:t>2</a:t>
            </a:r>
            <a:r>
              <a:rPr kumimoji="1" lang="en-US" sz="1600" b="0">
                <a:latin typeface="Times New Roman" pitchFamily="18" charset="0"/>
              </a:rPr>
              <a:t>(6)=2.58</a:t>
            </a:r>
          </a:p>
        </p:txBody>
      </p:sp>
      <p:sp>
        <p:nvSpPr>
          <p:cNvPr id="30765" name="Text Box 45"/>
          <p:cNvSpPr txBox="1">
            <a:spLocks noChangeArrowheads="1"/>
          </p:cNvSpPr>
          <p:nvPr/>
        </p:nvSpPr>
        <p:spPr bwMode="auto">
          <a:xfrm>
            <a:off x="0" y="4291013"/>
            <a:ext cx="3517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600" b="0">
                <a:latin typeface="Times New Roman" pitchFamily="18" charset="0"/>
              </a:rPr>
              <a:t>G_Ratio_pen(car=)=H(1/2,1/3,1/6)=1.45</a:t>
            </a:r>
          </a:p>
        </p:txBody>
      </p:sp>
      <p:sp>
        <p:nvSpPr>
          <p:cNvPr id="30766" name="Text Box 46"/>
          <p:cNvSpPr txBox="1">
            <a:spLocks noChangeArrowheads="1"/>
          </p:cNvSpPr>
          <p:nvPr/>
        </p:nvSpPr>
        <p:spPr bwMode="auto">
          <a:xfrm>
            <a:off x="136525" y="1200150"/>
            <a:ext cx="16049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600" b="0">
                <a:latin typeface="Verdana" pitchFamily="34" charset="0"/>
              </a:rPr>
              <a:t>Result:</a:t>
            </a:r>
          </a:p>
          <a:p>
            <a:r>
              <a:rPr kumimoji="1" lang="en-US" sz="1600" b="0">
                <a:solidFill>
                  <a:schemeClr val="accent2"/>
                </a:solidFill>
                <a:latin typeface="Verdana" pitchFamily="34" charset="0"/>
              </a:rPr>
              <a:t>I_Gain_Ratio:</a:t>
            </a:r>
          </a:p>
          <a:p>
            <a:r>
              <a:rPr kumimoji="1" lang="en-US" sz="1600" b="0">
                <a:solidFill>
                  <a:schemeClr val="accent2"/>
                </a:solidFill>
                <a:latin typeface="Verdana" pitchFamily="34" charset="0"/>
              </a:rPr>
              <a:t>city&gt;age&gt;car</a:t>
            </a:r>
          </a:p>
        </p:txBody>
      </p:sp>
      <p:sp>
        <p:nvSpPr>
          <p:cNvPr id="30767" name="Text Box 47"/>
          <p:cNvSpPr txBox="1">
            <a:spLocks noChangeArrowheads="1"/>
          </p:cNvSpPr>
          <p:nvPr/>
        </p:nvSpPr>
        <p:spPr bwMode="auto">
          <a:xfrm>
            <a:off x="7010400" y="1295400"/>
            <a:ext cx="17081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kumimoji="1" lang="en-US" sz="1600" b="0">
                <a:latin typeface="Verdana" pitchFamily="34" charset="0"/>
              </a:rPr>
              <a:t>Result:</a:t>
            </a:r>
          </a:p>
          <a:p>
            <a:r>
              <a:rPr kumimoji="1" lang="en-US" sz="1600" b="0">
                <a:solidFill>
                  <a:schemeClr val="tx2"/>
                </a:solidFill>
                <a:latin typeface="Verdana" pitchFamily="34" charset="0"/>
              </a:rPr>
              <a:t>I_Gain:</a:t>
            </a:r>
          </a:p>
          <a:p>
            <a:r>
              <a:rPr kumimoji="1" lang="en-US" sz="1600" b="0">
                <a:solidFill>
                  <a:schemeClr val="tx2"/>
                </a:solidFill>
                <a:latin typeface="Verdana" pitchFamily="34" charset="0"/>
              </a:rPr>
              <a:t>age &gt; car=city</a:t>
            </a:r>
          </a:p>
        </p:txBody>
      </p:sp>
    </p:spTree>
    <p:extLst>
      <p:ext uri="{BB962C8B-B14F-4D97-AF65-F5344CB8AC3E}">
        <p14:creationId xmlns:p14="http://schemas.microsoft.com/office/powerpoint/2010/main" val="33699955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381000" y="152400"/>
            <a:ext cx="8534400" cy="533400"/>
          </a:xfrm>
        </p:spPr>
        <p:txBody>
          <a:bodyPr/>
          <a:lstStyle/>
          <a:p>
            <a:r>
              <a:rPr lang="en-US" sz="2800"/>
              <a:t>Splitting Criteria based on Classification Error</a:t>
            </a:r>
            <a:endParaRPr lang="en-US"/>
          </a:p>
        </p:txBody>
      </p:sp>
      <p:sp>
        <p:nvSpPr>
          <p:cNvPr id="31748" name="Rectangle 3"/>
          <p:cNvSpPr>
            <a:spLocks noGrp="1" noChangeArrowheads="1"/>
          </p:cNvSpPr>
          <p:nvPr>
            <p:ph type="body" idx="1"/>
          </p:nvPr>
        </p:nvSpPr>
        <p:spPr/>
        <p:txBody>
          <a:bodyPr/>
          <a:lstStyle/>
          <a:p>
            <a:pPr marL="342900" indent="-342900"/>
            <a:r>
              <a:rPr lang="en-US" dirty="0"/>
              <a:t>Classification error at a node t :</a:t>
            </a:r>
          </a:p>
          <a:p>
            <a:pPr marL="342900" indent="-342900"/>
            <a:endParaRPr lang="en-US" dirty="0"/>
          </a:p>
          <a:p>
            <a:pPr marL="342900" indent="-342900"/>
            <a:endParaRPr lang="en-US" dirty="0"/>
          </a:p>
          <a:p>
            <a:pPr marL="342900" indent="-342900"/>
            <a:endParaRPr lang="en-US" dirty="0"/>
          </a:p>
          <a:p>
            <a:pPr marL="342900" indent="-342900"/>
            <a:r>
              <a:rPr lang="en-US" sz="2400" dirty="0"/>
              <a:t>Measures misclassification error made by a node. </a:t>
            </a:r>
          </a:p>
          <a:p>
            <a:pPr marL="1085850" lvl="2" indent="-228600"/>
            <a:r>
              <a:rPr lang="en-US" sz="2000" dirty="0"/>
              <a:t>Maximum (1 - 1/</a:t>
            </a:r>
            <a:r>
              <a:rPr lang="en-US" sz="2000" dirty="0" err="1"/>
              <a:t>n</a:t>
            </a:r>
            <a:r>
              <a:rPr lang="en-US" sz="2000" baseline="-25000" dirty="0" err="1"/>
              <a:t>c</a:t>
            </a:r>
            <a:r>
              <a:rPr lang="en-US" sz="2000" dirty="0"/>
              <a:t>) when records are equally distributed among all classes, implying least interesting information</a:t>
            </a:r>
          </a:p>
          <a:p>
            <a:pPr marL="1085850" lvl="2" indent="-228600"/>
            <a:r>
              <a:rPr lang="en-US" sz="2000" dirty="0"/>
              <a:t>Minimum (0.0) when all records belong to one class, implying most interesting information</a:t>
            </a:r>
          </a:p>
        </p:txBody>
      </p:sp>
      <p:graphicFrame>
        <p:nvGraphicFramePr>
          <p:cNvPr id="31746" name="Object 4"/>
          <p:cNvGraphicFramePr>
            <a:graphicFrameLocks noChangeAspect="1"/>
          </p:cNvGraphicFramePr>
          <p:nvPr/>
        </p:nvGraphicFramePr>
        <p:xfrm>
          <a:off x="1752600" y="1981200"/>
          <a:ext cx="4953000" cy="650875"/>
        </p:xfrm>
        <a:graphic>
          <a:graphicData uri="http://schemas.openxmlformats.org/presentationml/2006/ole">
            <mc:AlternateContent xmlns:mc="http://schemas.openxmlformats.org/markup-compatibility/2006">
              <mc:Choice xmlns:v="urn:schemas-microsoft-com:vml" Requires="v">
                <p:oleObj spid="_x0000_s25622" name="Equation" r:id="rId3" imgW="3073320" imgH="406080" progId="Equation.3">
                  <p:embed/>
                </p:oleObj>
              </mc:Choice>
              <mc:Fallback>
                <p:oleObj name="Equation" r:id="rId3" imgW="3073320" imgH="4060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981200"/>
                        <a:ext cx="4953000" cy="650875"/>
                      </a:xfrm>
                      <a:prstGeom prst="rect">
                        <a:avLst/>
                      </a:prstGeom>
                      <a:solidFill>
                        <a:srgbClr val="FFFFCC"/>
                      </a:solidFill>
                      <a:ln w="9525">
                        <a:solidFill>
                          <a:schemeClr val="tx1"/>
                        </a:solidFill>
                        <a:miter lim="800000"/>
                        <a:headEnd/>
                        <a:tailEnd/>
                      </a:ln>
                    </p:spPr>
                  </p:pic>
                </p:oleObj>
              </mc:Fallback>
            </mc:AlternateContent>
          </a:graphicData>
        </a:graphic>
      </p:graphicFrame>
      <p:sp>
        <p:nvSpPr>
          <p:cNvPr id="2" name="TextBox 1"/>
          <p:cNvSpPr txBox="1"/>
          <p:nvPr/>
        </p:nvSpPr>
        <p:spPr>
          <a:xfrm>
            <a:off x="990600" y="5334286"/>
            <a:ext cx="6019800" cy="400110"/>
          </a:xfrm>
          <a:prstGeom prst="rect">
            <a:avLst/>
          </a:prstGeom>
          <a:noFill/>
        </p:spPr>
        <p:txBody>
          <a:bodyPr wrap="square" rtlCol="0">
            <a:spAutoFit/>
          </a:bodyPr>
          <a:lstStyle/>
          <a:p>
            <a:r>
              <a:rPr lang="en-US" sz="2000" dirty="0">
                <a:solidFill>
                  <a:srgbClr val="FF0000"/>
                </a:solidFill>
              </a:rPr>
              <a:t>Comment: same as impurity which is (1-Purity)!</a:t>
            </a:r>
          </a:p>
        </p:txBody>
      </p:sp>
      <p:sp>
        <p:nvSpPr>
          <p:cNvPr id="3" name="TextBox 2">
            <a:extLst>
              <a:ext uri="{FF2B5EF4-FFF2-40B4-BE49-F238E27FC236}">
                <a16:creationId xmlns:a16="http://schemas.microsoft.com/office/drawing/2014/main" xmlns="" id="{0AE750AA-84D1-4466-A64F-004E102768FA}"/>
              </a:ext>
            </a:extLst>
          </p:cNvPr>
          <p:cNvSpPr txBox="1"/>
          <p:nvPr/>
        </p:nvSpPr>
        <p:spPr>
          <a:xfrm>
            <a:off x="901931" y="6144280"/>
            <a:ext cx="7815263" cy="646331"/>
          </a:xfrm>
          <a:prstGeom prst="rect">
            <a:avLst/>
          </a:prstGeom>
          <a:noFill/>
        </p:spPr>
        <p:txBody>
          <a:bodyPr wrap="square" rtlCol="0">
            <a:spAutoFit/>
          </a:bodyPr>
          <a:lstStyle/>
          <a:p>
            <a:r>
              <a:rPr lang="en-US" sz="1800" dirty="0"/>
              <a:t>Example: </a:t>
            </a:r>
          </a:p>
          <a:p>
            <a:r>
              <a:rPr lang="en-US" sz="1800" dirty="0"/>
              <a:t>Error((0.4,0.2,0,0.1,0.3))= 1-Purity((0.4,0.2,0,0.1,0.3))=1-0.4=0.6</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4" name="Rectangle 2"/>
          <p:cNvSpPr>
            <a:spLocks noGrp="1" noChangeArrowheads="1"/>
          </p:cNvSpPr>
          <p:nvPr>
            <p:ph type="title"/>
          </p:nvPr>
        </p:nvSpPr>
        <p:spPr/>
        <p:txBody>
          <a:bodyPr/>
          <a:lstStyle/>
          <a:p>
            <a:r>
              <a:rPr lang="en-US"/>
              <a:t>Examples for Computing Error</a:t>
            </a:r>
          </a:p>
        </p:txBody>
      </p:sp>
      <p:graphicFrame>
        <p:nvGraphicFramePr>
          <p:cNvPr id="32770" name="Object 3"/>
          <p:cNvGraphicFramePr>
            <a:graphicFrameLocks noChangeAspect="1"/>
          </p:cNvGraphicFramePr>
          <p:nvPr/>
        </p:nvGraphicFramePr>
        <p:xfrm>
          <a:off x="304800" y="2339975"/>
          <a:ext cx="2362200" cy="936625"/>
        </p:xfrm>
        <a:graphic>
          <a:graphicData uri="http://schemas.openxmlformats.org/presentationml/2006/ole">
            <mc:AlternateContent xmlns:mc="http://schemas.openxmlformats.org/markup-compatibility/2006">
              <mc:Choice xmlns:v="urn:schemas-microsoft-com:vml" Requires="v">
                <p:oleObj spid="_x0000_s26706" name="Document" r:id="rId3" imgW="3239280" imgH="1357560" progId="Word.Document.8">
                  <p:embed/>
                </p:oleObj>
              </mc:Choice>
              <mc:Fallback>
                <p:oleObj name="Document" r:id="rId3" imgW="3239280" imgH="135756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339975"/>
                        <a:ext cx="236220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1" name="Object 4"/>
          <p:cNvGraphicFramePr>
            <a:graphicFrameLocks noChangeAspect="1"/>
          </p:cNvGraphicFramePr>
          <p:nvPr/>
        </p:nvGraphicFramePr>
        <p:xfrm>
          <a:off x="381000" y="5181600"/>
          <a:ext cx="2286000" cy="938213"/>
        </p:xfrm>
        <a:graphic>
          <a:graphicData uri="http://schemas.openxmlformats.org/presentationml/2006/ole">
            <mc:AlternateContent xmlns:mc="http://schemas.openxmlformats.org/markup-compatibility/2006">
              <mc:Choice xmlns:v="urn:schemas-microsoft-com:vml" Requires="v">
                <p:oleObj spid="_x0000_s26707" name="Document" r:id="rId5" imgW="3239280" imgH="1381680" progId="Word.Document.8">
                  <p:embed/>
                </p:oleObj>
              </mc:Choice>
              <mc:Fallback>
                <p:oleObj name="Document" r:id="rId5" imgW="3239280" imgH="1381680" progId="Word.Document.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5181600"/>
                        <a:ext cx="2286000"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2" name="Object 5"/>
          <p:cNvGraphicFramePr>
            <a:graphicFrameLocks noChangeAspect="1"/>
          </p:cNvGraphicFramePr>
          <p:nvPr/>
        </p:nvGraphicFramePr>
        <p:xfrm>
          <a:off x="381000" y="3817938"/>
          <a:ext cx="2286000" cy="906462"/>
        </p:xfrm>
        <a:graphic>
          <a:graphicData uri="http://schemas.openxmlformats.org/presentationml/2006/ole">
            <mc:AlternateContent xmlns:mc="http://schemas.openxmlformats.org/markup-compatibility/2006">
              <mc:Choice xmlns:v="urn:schemas-microsoft-com:vml" Requires="v">
                <p:oleObj spid="_x0000_s26708" name="Document" r:id="rId7" imgW="3239280" imgH="1357560" progId="Word.Document.8">
                  <p:embed/>
                </p:oleObj>
              </mc:Choice>
              <mc:Fallback>
                <p:oleObj name="Document" r:id="rId7" imgW="3239280" imgH="1357560" progId="Word.Document.8">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 y="3817938"/>
                        <a:ext cx="2286000"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5" name="Text Box 6"/>
          <p:cNvSpPr txBox="1">
            <a:spLocks noChangeArrowheads="1"/>
          </p:cNvSpPr>
          <p:nvPr/>
        </p:nvSpPr>
        <p:spPr bwMode="auto">
          <a:xfrm>
            <a:off x="2895600" y="2339975"/>
            <a:ext cx="5943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sz="2000"/>
              <a:t>P(C1) = 0/6 = 0     P(C2) = 6/6 = 1</a:t>
            </a:r>
          </a:p>
          <a:p>
            <a:pPr>
              <a:spcBef>
                <a:spcPct val="50000"/>
              </a:spcBef>
            </a:pPr>
            <a:r>
              <a:rPr lang="en-US" sz="2000"/>
              <a:t>Error = 1 – max (0, 1) = 1 – 1 = 0 </a:t>
            </a:r>
          </a:p>
        </p:txBody>
      </p:sp>
      <p:sp>
        <p:nvSpPr>
          <p:cNvPr id="32776" name="Text Box 7"/>
          <p:cNvSpPr txBox="1">
            <a:spLocks noChangeArrowheads="1"/>
          </p:cNvSpPr>
          <p:nvPr/>
        </p:nvSpPr>
        <p:spPr bwMode="auto">
          <a:xfrm>
            <a:off x="2971800" y="3733800"/>
            <a:ext cx="51054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sz="2000"/>
              <a:t>P(C1) = 1/6          P(C2) = 5/6</a:t>
            </a:r>
          </a:p>
          <a:p>
            <a:pPr>
              <a:spcBef>
                <a:spcPct val="50000"/>
              </a:spcBef>
            </a:pPr>
            <a:r>
              <a:rPr lang="en-US" sz="2000"/>
              <a:t>Error = 1 – max (1/6, 5/6) = 1 – 5/6 = 1/6</a:t>
            </a:r>
          </a:p>
        </p:txBody>
      </p:sp>
      <p:sp>
        <p:nvSpPr>
          <p:cNvPr id="32777" name="Text Box 8"/>
          <p:cNvSpPr txBox="1">
            <a:spLocks noChangeArrowheads="1"/>
          </p:cNvSpPr>
          <p:nvPr/>
        </p:nvSpPr>
        <p:spPr bwMode="auto">
          <a:xfrm>
            <a:off x="2971800" y="5105400"/>
            <a:ext cx="61722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sz="2000"/>
              <a:t>P(C1) = 2/6          P(C2) = 4/6</a:t>
            </a:r>
          </a:p>
          <a:p>
            <a:pPr>
              <a:spcBef>
                <a:spcPct val="50000"/>
              </a:spcBef>
            </a:pPr>
            <a:r>
              <a:rPr lang="en-US" sz="2000"/>
              <a:t>Error = 1 – max (2/6, 4/6) = 1 – 4/6 = 1/3</a:t>
            </a:r>
          </a:p>
        </p:txBody>
      </p:sp>
      <p:graphicFrame>
        <p:nvGraphicFramePr>
          <p:cNvPr id="32773" name="Object 10"/>
          <p:cNvGraphicFramePr>
            <a:graphicFrameLocks noChangeAspect="1"/>
          </p:cNvGraphicFramePr>
          <p:nvPr/>
        </p:nvGraphicFramePr>
        <p:xfrm>
          <a:off x="1828800" y="1219200"/>
          <a:ext cx="4953000" cy="650875"/>
        </p:xfrm>
        <a:graphic>
          <a:graphicData uri="http://schemas.openxmlformats.org/presentationml/2006/ole">
            <mc:AlternateContent xmlns:mc="http://schemas.openxmlformats.org/markup-compatibility/2006">
              <mc:Choice xmlns:v="urn:schemas-microsoft-com:vml" Requires="v">
                <p:oleObj spid="_x0000_s26709" name="Equation" r:id="rId9" imgW="3073320" imgH="406080" progId="Equation.3">
                  <p:embed/>
                </p:oleObj>
              </mc:Choice>
              <mc:Fallback>
                <p:oleObj name="Equation" r:id="rId9" imgW="3073320" imgH="40608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8800" y="1219200"/>
                        <a:ext cx="4953000" cy="650875"/>
                      </a:xfrm>
                      <a:prstGeom prst="rect">
                        <a:avLst/>
                      </a:prstGeom>
                      <a:solidFill>
                        <a:srgbClr val="FFFFCC"/>
                      </a:solidFill>
                      <a:ln w="9525">
                        <a:solidFill>
                          <a:schemeClr val="tx1"/>
                        </a:solidFill>
                        <a:miter lim="800000"/>
                        <a:headEnd/>
                        <a:tailEnd/>
                      </a:ln>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Comparison among Splitting Criteria</a:t>
            </a:r>
          </a:p>
        </p:txBody>
      </p:sp>
      <p:pic>
        <p:nvPicPr>
          <p:cNvPr id="686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676400"/>
            <a:ext cx="62484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8612" name="Text Box 4"/>
          <p:cNvSpPr txBox="1">
            <a:spLocks noChangeArrowheads="1"/>
          </p:cNvSpPr>
          <p:nvPr/>
        </p:nvSpPr>
        <p:spPr bwMode="auto">
          <a:xfrm>
            <a:off x="381000" y="1219200"/>
            <a:ext cx="472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sz="2400"/>
              <a:t>For a 2-class problem:</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Tree Induction</a:t>
            </a:r>
          </a:p>
        </p:txBody>
      </p:sp>
      <p:sp>
        <p:nvSpPr>
          <p:cNvPr id="69635" name="Rectangle 3"/>
          <p:cNvSpPr>
            <a:spLocks noGrp="1" noChangeArrowheads="1"/>
          </p:cNvSpPr>
          <p:nvPr>
            <p:ph type="body" idx="1"/>
          </p:nvPr>
        </p:nvSpPr>
        <p:spPr/>
        <p:txBody>
          <a:bodyPr/>
          <a:lstStyle/>
          <a:p>
            <a:r>
              <a:rPr lang="en-US"/>
              <a:t>Greedy strategy.</a:t>
            </a:r>
          </a:p>
          <a:p>
            <a:pPr lvl="1"/>
            <a:r>
              <a:rPr lang="en-US"/>
              <a:t>Split the records based on an attribute test that optimizes certain criterion.</a:t>
            </a:r>
          </a:p>
          <a:p>
            <a:endParaRPr lang="en-US"/>
          </a:p>
          <a:p>
            <a:r>
              <a:rPr lang="en-US"/>
              <a:t>Issues</a:t>
            </a:r>
          </a:p>
          <a:p>
            <a:pPr lvl="1"/>
            <a:r>
              <a:rPr lang="en-US"/>
              <a:t>Determine how to split the records</a:t>
            </a:r>
          </a:p>
          <a:p>
            <a:pPr lvl="2"/>
            <a:r>
              <a:rPr lang="en-US"/>
              <a:t> How to specify the attribute test condition?</a:t>
            </a:r>
          </a:p>
          <a:p>
            <a:pPr lvl="2"/>
            <a:r>
              <a:rPr lang="en-US"/>
              <a:t> How to determine the best split?</a:t>
            </a:r>
          </a:p>
          <a:p>
            <a:pPr lvl="1"/>
            <a:r>
              <a:rPr lang="en-US">
                <a:solidFill>
                  <a:srgbClr val="FF0000"/>
                </a:solidFill>
              </a:rPr>
              <a:t>Determine when to stop splitting</a:t>
            </a:r>
          </a:p>
          <a:p>
            <a:pPr lvl="1"/>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t>Stopping Criteria for Tree Induction</a:t>
            </a:r>
          </a:p>
        </p:txBody>
      </p:sp>
      <p:sp>
        <p:nvSpPr>
          <p:cNvPr id="70659" name="Rectangle 3"/>
          <p:cNvSpPr>
            <a:spLocks noGrp="1" noChangeArrowheads="1"/>
          </p:cNvSpPr>
          <p:nvPr>
            <p:ph type="body" idx="1"/>
          </p:nvPr>
        </p:nvSpPr>
        <p:spPr>
          <a:xfrm>
            <a:off x="76200" y="1143000"/>
            <a:ext cx="9067799" cy="5181600"/>
          </a:xfrm>
        </p:spPr>
        <p:txBody>
          <a:bodyPr/>
          <a:lstStyle/>
          <a:p>
            <a:r>
              <a:rPr lang="en-US" sz="2500" dirty="0"/>
              <a:t>Stop expanding a node when all the records belong to the same class</a:t>
            </a:r>
          </a:p>
          <a:p>
            <a:r>
              <a:rPr lang="en-US" sz="2500" dirty="0"/>
              <a:t>Stop expanding a node when all the records have similar attribute values</a:t>
            </a:r>
          </a:p>
          <a:p>
            <a:r>
              <a:rPr lang="en-US" sz="2500" dirty="0"/>
              <a:t>Early termination (used by many decision tree </a:t>
            </a:r>
            <a:r>
              <a:rPr lang="en-US" sz="2500" dirty="0" smtClean="0"/>
              <a:t>tools to avoid overfitting); </a:t>
            </a:r>
            <a:r>
              <a:rPr lang="en-US" sz="2500" dirty="0"/>
              <a:t>examples include:</a:t>
            </a:r>
          </a:p>
          <a:p>
            <a:pPr lvl="1"/>
            <a:r>
              <a:rPr lang="en-US" sz="2500" dirty="0"/>
              <a:t>Terminate the number of examples left is less than x (e.g. x=4)</a:t>
            </a:r>
          </a:p>
          <a:p>
            <a:pPr lvl="1"/>
            <a:r>
              <a:rPr lang="en-US" sz="2500" dirty="0"/>
              <a:t>Terminate if the depth of the tree has reached a limit (e.g. limit=6)</a:t>
            </a:r>
          </a:p>
          <a:p>
            <a:pPr lvl="1"/>
            <a:r>
              <a:rPr lang="en-US" sz="2500" dirty="0"/>
              <a:t>Terminate if the purity of the examples associated with a node is x% or more (e.g. x=90)</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title"/>
          </p:nvPr>
        </p:nvSpPr>
        <p:spPr/>
        <p:txBody>
          <a:bodyPr/>
          <a:lstStyle/>
          <a:p>
            <a:r>
              <a:rPr lang="en-US"/>
              <a:t>Classification Techniques</a:t>
            </a:r>
          </a:p>
        </p:txBody>
      </p:sp>
      <p:sp>
        <p:nvSpPr>
          <p:cNvPr id="56323" name="Rectangle 5"/>
          <p:cNvSpPr>
            <a:spLocks noGrp="1" noChangeArrowheads="1"/>
          </p:cNvSpPr>
          <p:nvPr>
            <p:ph type="body" idx="1"/>
          </p:nvPr>
        </p:nvSpPr>
        <p:spPr/>
        <p:txBody>
          <a:bodyPr/>
          <a:lstStyle/>
          <a:p>
            <a:r>
              <a:rPr lang="en-US" sz="2400" dirty="0"/>
              <a:t>Decision Tree based Methods *</a:t>
            </a:r>
          </a:p>
          <a:p>
            <a:r>
              <a:rPr lang="en-US" sz="2400" dirty="0"/>
              <a:t>Rule-based Methods</a:t>
            </a:r>
          </a:p>
          <a:p>
            <a:r>
              <a:rPr lang="en-US" sz="2400" dirty="0"/>
              <a:t>Memory based reasoning, instance-based learning, </a:t>
            </a:r>
            <a:r>
              <a:rPr lang="en-US" sz="2400" dirty="0" err="1"/>
              <a:t>kNN</a:t>
            </a:r>
            <a:r>
              <a:rPr lang="en-US" sz="2400" dirty="0"/>
              <a:t> *</a:t>
            </a:r>
          </a:p>
          <a:p>
            <a:r>
              <a:rPr lang="en-US" sz="2400" dirty="0"/>
              <a:t>Neural Networks *</a:t>
            </a:r>
          </a:p>
          <a:p>
            <a:r>
              <a:rPr lang="en-US" sz="2400" dirty="0"/>
              <a:t>Naïve Bayes and Bayesian Belief Networks</a:t>
            </a:r>
          </a:p>
          <a:p>
            <a:r>
              <a:rPr lang="en-US" sz="2400" dirty="0"/>
              <a:t>Support Vector Machines *</a:t>
            </a:r>
          </a:p>
          <a:p>
            <a:r>
              <a:rPr lang="en-US" sz="2400" dirty="0"/>
              <a:t>Ensemble Methods ?</a:t>
            </a:r>
          </a:p>
          <a:p>
            <a:endParaRPr lang="en-US" sz="2400" dirty="0">
              <a:solidFill>
                <a:srgbClr val="FF0000"/>
              </a:solidFill>
              <a:latin typeface="Broadway" pitchFamily="82" charset="0"/>
            </a:endParaRPr>
          </a:p>
          <a:p>
            <a:pPr marL="0" indent="0">
              <a:buNone/>
            </a:pPr>
            <a:r>
              <a:rPr lang="en-US" sz="2400" dirty="0">
                <a:solidFill>
                  <a:srgbClr val="FF0000"/>
                </a:solidFill>
                <a:latin typeface="Broadway" pitchFamily="82" charset="0"/>
              </a:rPr>
              <a:t>*:= to be discussed in Fall 2021</a:t>
            </a:r>
            <a:endParaRPr lang="en-US" sz="2000" dirty="0">
              <a:solidFill>
                <a:srgbClr val="FF0000"/>
              </a:solidFill>
              <a:latin typeface="Broadway" pitchFamily="82"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074"/>
          <p:cNvSpPr>
            <a:spLocks noGrp="1" noChangeArrowheads="1"/>
          </p:cNvSpPr>
          <p:nvPr>
            <p:ph type="title"/>
          </p:nvPr>
        </p:nvSpPr>
        <p:spPr/>
        <p:txBody>
          <a:bodyPr/>
          <a:lstStyle/>
          <a:p>
            <a:r>
              <a:rPr lang="en-US"/>
              <a:t>Example: C4.5</a:t>
            </a:r>
          </a:p>
        </p:txBody>
      </p:sp>
      <p:sp>
        <p:nvSpPr>
          <p:cNvPr id="71683" name="Rectangle 3075"/>
          <p:cNvSpPr>
            <a:spLocks noGrp="1" noChangeArrowheads="1"/>
          </p:cNvSpPr>
          <p:nvPr>
            <p:ph type="body" idx="1"/>
          </p:nvPr>
        </p:nvSpPr>
        <p:spPr/>
        <p:txBody>
          <a:bodyPr/>
          <a:lstStyle/>
          <a:p>
            <a:r>
              <a:rPr lang="en-US" dirty="0"/>
              <a:t>Simple depth-first construction.</a:t>
            </a:r>
          </a:p>
          <a:p>
            <a:r>
              <a:rPr lang="en-US" dirty="0"/>
              <a:t>Uses Information Gain (Entropy) </a:t>
            </a:r>
          </a:p>
          <a:p>
            <a:r>
              <a:rPr lang="en-US" dirty="0"/>
              <a:t>Sorts Continuous Attributes at each node.</a:t>
            </a:r>
          </a:p>
          <a:p>
            <a:r>
              <a:rPr lang="en-US" dirty="0"/>
              <a:t>Needs entire data to fit in memory.</a:t>
            </a:r>
          </a:p>
          <a:p>
            <a:r>
              <a:rPr lang="en-US" dirty="0"/>
              <a:t>One of the Top 10 Data Mining </a:t>
            </a:r>
            <a:r>
              <a:rPr lang="en-US" dirty="0" smtClean="0"/>
              <a:t>Algorithms in 2007!</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074"/>
          <p:cNvSpPr>
            <a:spLocks noGrp="1" noChangeArrowheads="1"/>
          </p:cNvSpPr>
          <p:nvPr>
            <p:ph type="title"/>
          </p:nvPr>
        </p:nvSpPr>
        <p:spPr>
          <a:xfrm>
            <a:off x="863600" y="152400"/>
            <a:ext cx="8280400" cy="533400"/>
          </a:xfrm>
        </p:spPr>
        <p:txBody>
          <a:bodyPr/>
          <a:lstStyle/>
          <a:p>
            <a:r>
              <a:rPr lang="en-US" dirty="0"/>
              <a:t>Decision and Regression Trees in R</a:t>
            </a:r>
          </a:p>
        </p:txBody>
      </p:sp>
      <p:sp>
        <p:nvSpPr>
          <p:cNvPr id="71683" name="Rectangle 3075"/>
          <p:cNvSpPr>
            <a:spLocks noGrp="1" noChangeArrowheads="1"/>
          </p:cNvSpPr>
          <p:nvPr>
            <p:ph type="body" idx="1"/>
          </p:nvPr>
        </p:nvSpPr>
        <p:spPr>
          <a:xfrm>
            <a:off x="228600" y="1143000"/>
            <a:ext cx="8686799" cy="5181600"/>
          </a:xfrm>
        </p:spPr>
        <p:txBody>
          <a:bodyPr/>
          <a:lstStyle/>
          <a:p>
            <a:r>
              <a:rPr lang="en-US" sz="2400" dirty="0"/>
              <a:t>For survey see: </a:t>
            </a:r>
            <a:r>
              <a:rPr lang="en-US" sz="1200" dirty="0">
                <a:hlinkClick r:id="rId2"/>
              </a:rPr>
              <a:t>http://www.r-bloggers.com/a-brief-tour-of-the-trees-and-forests/</a:t>
            </a:r>
            <a:endParaRPr lang="en-US" sz="1200" dirty="0"/>
          </a:p>
          <a:p>
            <a:r>
              <a:rPr lang="en-US" sz="2400" dirty="0"/>
              <a:t>The most popular libraries are:</a:t>
            </a:r>
          </a:p>
          <a:p>
            <a:pPr lvl="1"/>
            <a:r>
              <a:rPr lang="en-US" sz="2400" dirty="0" err="1"/>
              <a:t>rpart</a:t>
            </a:r>
            <a:r>
              <a:rPr lang="en-US" sz="2400" dirty="0"/>
              <a:t> (the most advanced tree package, based on CART)</a:t>
            </a:r>
          </a:p>
          <a:p>
            <a:pPr lvl="1"/>
            <a:r>
              <a:rPr lang="en-US" sz="2400" dirty="0"/>
              <a:t>tree (the original, more basic package)</a:t>
            </a:r>
          </a:p>
          <a:p>
            <a:pPr lvl="1"/>
            <a:r>
              <a:rPr lang="en-US" sz="2400" dirty="0" err="1" smtClean="0"/>
              <a:t>randomForrest</a:t>
            </a:r>
            <a:r>
              <a:rPr lang="en-US" sz="2400" dirty="0" smtClean="0"/>
              <a:t> </a:t>
            </a:r>
            <a:r>
              <a:rPr lang="en-US" sz="2400" dirty="0"/>
              <a:t>(learns an ensemble of trees instead of a single tree; more competitive as this approach accomplished higher accuracies than single trees)</a:t>
            </a:r>
          </a:p>
          <a:p>
            <a:pPr lvl="1"/>
            <a:r>
              <a:rPr lang="en-US" sz="2400" dirty="0" err="1"/>
              <a:t>CORElearn</a:t>
            </a:r>
            <a:r>
              <a:rPr lang="en-US" sz="2400" dirty="0"/>
              <a:t> (a very general package that contains trees, </a:t>
            </a:r>
            <a:r>
              <a:rPr lang="en-US" sz="2400" dirty="0" err="1" smtClean="0"/>
              <a:t>forrests</a:t>
            </a:r>
            <a:r>
              <a:rPr lang="en-US" sz="2400" dirty="0" smtClean="0"/>
              <a:t>, </a:t>
            </a:r>
            <a:r>
              <a:rPr lang="en-US" sz="2400" dirty="0"/>
              <a:t>and many other approaches) </a:t>
            </a:r>
          </a:p>
          <a:p>
            <a:pPr lvl="1"/>
            <a:r>
              <a:rPr lang="en-US" sz="2400" dirty="0"/>
              <a:t>Some packages are not compatible; be warned if you use a mixture of packages!</a:t>
            </a:r>
          </a:p>
          <a:p>
            <a:pPr lvl="1"/>
            <a:endParaRPr lang="en-US" dirty="0"/>
          </a:p>
          <a:p>
            <a:pPr lvl="1"/>
            <a:endParaRPr lang="en-US" dirty="0"/>
          </a:p>
        </p:txBody>
      </p:sp>
    </p:spTree>
    <p:extLst>
      <p:ext uri="{BB962C8B-B14F-4D97-AF65-F5344CB8AC3E}">
        <p14:creationId xmlns:p14="http://schemas.microsoft.com/office/powerpoint/2010/main" val="148354342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t>Practical Issues of Classification</a:t>
            </a:r>
          </a:p>
        </p:txBody>
      </p:sp>
      <p:sp>
        <p:nvSpPr>
          <p:cNvPr id="72707" name="Rectangle 3"/>
          <p:cNvSpPr>
            <a:spLocks noGrp="1" noChangeArrowheads="1"/>
          </p:cNvSpPr>
          <p:nvPr>
            <p:ph type="body" idx="1"/>
          </p:nvPr>
        </p:nvSpPr>
        <p:spPr/>
        <p:txBody>
          <a:bodyPr/>
          <a:lstStyle/>
          <a:p>
            <a:r>
              <a:rPr lang="en-US" strike="dblStrike" dirty="0" err="1"/>
              <a:t>Underfitting</a:t>
            </a:r>
            <a:r>
              <a:rPr lang="en-US" strike="dblStrike" dirty="0"/>
              <a:t> and Overfitting</a:t>
            </a:r>
            <a:r>
              <a:rPr lang="en-US" dirty="0"/>
              <a:t> </a:t>
            </a:r>
            <a:r>
              <a:rPr lang="en-US" dirty="0">
                <a:solidFill>
                  <a:schemeClr val="accent1"/>
                </a:solidFill>
              </a:rPr>
              <a:t>discussion replaced by slides in a separate files</a:t>
            </a:r>
          </a:p>
          <a:p>
            <a:pPr marL="0" indent="0">
              <a:buNone/>
            </a:pPr>
            <a:endParaRPr lang="en-US" dirty="0"/>
          </a:p>
          <a:p>
            <a:r>
              <a:rPr lang="en-US" dirty="0"/>
              <a:t>Missing Values (not covered in 2021) </a:t>
            </a:r>
          </a:p>
          <a:p>
            <a:pPr marL="0" indent="0">
              <a:buNone/>
            </a:pPr>
            <a:endParaRPr lang="en-US" dirty="0"/>
          </a:p>
          <a:p>
            <a:r>
              <a:rPr lang="en-US" dirty="0"/>
              <a:t>Other issues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a:t>3. </a:t>
            </a:r>
            <a:r>
              <a:rPr lang="en-US" dirty="0" err="1"/>
              <a:t>Underfitting</a:t>
            </a:r>
            <a:r>
              <a:rPr lang="en-US" dirty="0"/>
              <a:t> and Overfitting</a:t>
            </a:r>
          </a:p>
        </p:txBody>
      </p:sp>
      <p:pic>
        <p:nvPicPr>
          <p:cNvPr id="73731" name="Picture 3"/>
          <p:cNvPicPr>
            <a:picLocks noChangeAspect="1" noChangeArrowheads="1"/>
          </p:cNvPicPr>
          <p:nvPr/>
        </p:nvPicPr>
        <p:blipFill>
          <a:blip r:embed="rId2">
            <a:extLst>
              <a:ext uri="{28A0092B-C50C-407E-A947-70E740481C1C}">
                <a14:useLocalDpi xmlns:a14="http://schemas.microsoft.com/office/drawing/2010/main" val="0"/>
              </a:ext>
            </a:extLst>
          </a:blip>
          <a:srcRect l="8139" t="5307" r="5814" b="5804"/>
          <a:stretch>
            <a:fillRect/>
          </a:stretch>
        </p:blipFill>
        <p:spPr bwMode="auto">
          <a:xfrm>
            <a:off x="304800" y="1143000"/>
            <a:ext cx="5638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3732" name="Text Box 4"/>
          <p:cNvSpPr txBox="1">
            <a:spLocks noChangeArrowheads="1"/>
          </p:cNvSpPr>
          <p:nvPr/>
        </p:nvSpPr>
        <p:spPr bwMode="auto">
          <a:xfrm>
            <a:off x="6172200" y="1905000"/>
            <a:ext cx="2743200"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sz="1800"/>
              <a:t>500 circular and 500 triangular data points.</a:t>
            </a:r>
          </a:p>
          <a:p>
            <a:pPr>
              <a:spcBef>
                <a:spcPct val="50000"/>
              </a:spcBef>
            </a:pPr>
            <a:endParaRPr lang="en-US" sz="1800"/>
          </a:p>
          <a:p>
            <a:pPr>
              <a:spcBef>
                <a:spcPct val="50000"/>
              </a:spcBef>
            </a:pPr>
            <a:r>
              <a:rPr lang="en-US" sz="1800"/>
              <a:t>Circular points:</a:t>
            </a:r>
          </a:p>
          <a:p>
            <a:pPr>
              <a:spcBef>
                <a:spcPct val="50000"/>
              </a:spcBef>
            </a:pPr>
            <a:r>
              <a:rPr lang="en-US" sz="1800"/>
              <a:t>0.5 </a:t>
            </a:r>
            <a:r>
              <a:rPr lang="en-US" sz="1800">
                <a:sym typeface="Symbol" pitchFamily="18" charset="2"/>
              </a:rPr>
              <a:t> sqrt(x</a:t>
            </a:r>
            <a:r>
              <a:rPr lang="en-US" sz="1800" baseline="-25000">
                <a:sym typeface="Symbol" pitchFamily="18" charset="2"/>
              </a:rPr>
              <a:t>1</a:t>
            </a:r>
            <a:r>
              <a:rPr lang="en-US" sz="1800" baseline="30000">
                <a:sym typeface="Symbol" pitchFamily="18" charset="2"/>
              </a:rPr>
              <a:t>2</a:t>
            </a:r>
            <a:r>
              <a:rPr lang="en-US" sz="1800">
                <a:sym typeface="Symbol" pitchFamily="18" charset="2"/>
              </a:rPr>
              <a:t>+x</a:t>
            </a:r>
            <a:r>
              <a:rPr lang="en-US" sz="1800" baseline="-25000">
                <a:sym typeface="Symbol" pitchFamily="18" charset="2"/>
              </a:rPr>
              <a:t>2</a:t>
            </a:r>
            <a:r>
              <a:rPr lang="en-US" sz="1800" baseline="30000">
                <a:sym typeface="Symbol" pitchFamily="18" charset="2"/>
              </a:rPr>
              <a:t>2</a:t>
            </a:r>
            <a:r>
              <a:rPr lang="en-US" sz="1800">
                <a:sym typeface="Symbol" pitchFamily="18" charset="2"/>
              </a:rPr>
              <a:t>)  1</a:t>
            </a:r>
            <a:endParaRPr lang="en-US" sz="1800"/>
          </a:p>
          <a:p>
            <a:pPr>
              <a:spcBef>
                <a:spcPct val="50000"/>
              </a:spcBef>
            </a:pPr>
            <a:endParaRPr lang="en-US" sz="1800"/>
          </a:p>
          <a:p>
            <a:pPr>
              <a:spcBef>
                <a:spcPct val="50000"/>
              </a:spcBef>
            </a:pPr>
            <a:r>
              <a:rPr lang="en-US" sz="1800"/>
              <a:t>Triangular points:</a:t>
            </a:r>
          </a:p>
          <a:p>
            <a:pPr>
              <a:spcBef>
                <a:spcPct val="50000"/>
              </a:spcBef>
            </a:pPr>
            <a:r>
              <a:rPr lang="en-US" sz="1800">
                <a:sym typeface="Symbol" pitchFamily="18" charset="2"/>
              </a:rPr>
              <a:t>sqrt(x</a:t>
            </a:r>
            <a:r>
              <a:rPr lang="en-US" sz="1800" baseline="-25000">
                <a:sym typeface="Symbol" pitchFamily="18" charset="2"/>
              </a:rPr>
              <a:t>1</a:t>
            </a:r>
            <a:r>
              <a:rPr lang="en-US" sz="1800" baseline="30000">
                <a:sym typeface="Symbol" pitchFamily="18" charset="2"/>
              </a:rPr>
              <a:t>2</a:t>
            </a:r>
            <a:r>
              <a:rPr lang="en-US" sz="1800">
                <a:sym typeface="Symbol" pitchFamily="18" charset="2"/>
              </a:rPr>
              <a:t>+x</a:t>
            </a:r>
            <a:r>
              <a:rPr lang="en-US" sz="1800" baseline="-25000">
                <a:sym typeface="Symbol" pitchFamily="18" charset="2"/>
              </a:rPr>
              <a:t>2</a:t>
            </a:r>
            <a:r>
              <a:rPr lang="en-US" sz="1800" baseline="30000">
                <a:sym typeface="Symbol" pitchFamily="18" charset="2"/>
              </a:rPr>
              <a:t>2</a:t>
            </a:r>
            <a:r>
              <a:rPr lang="en-US" sz="1800">
                <a:sym typeface="Symbol" pitchFamily="18" charset="2"/>
              </a:rPr>
              <a:t>) &gt; 0.5 or</a:t>
            </a:r>
          </a:p>
          <a:p>
            <a:pPr>
              <a:spcBef>
                <a:spcPct val="50000"/>
              </a:spcBef>
            </a:pPr>
            <a:r>
              <a:rPr lang="en-US" sz="1800">
                <a:sym typeface="Symbol" pitchFamily="18" charset="2"/>
              </a:rPr>
              <a:t>sqrt(x</a:t>
            </a:r>
            <a:r>
              <a:rPr lang="en-US" sz="1800" baseline="-25000">
                <a:sym typeface="Symbol" pitchFamily="18" charset="2"/>
              </a:rPr>
              <a:t>1</a:t>
            </a:r>
            <a:r>
              <a:rPr lang="en-US" sz="1800" baseline="30000">
                <a:sym typeface="Symbol" pitchFamily="18" charset="2"/>
              </a:rPr>
              <a:t>2</a:t>
            </a:r>
            <a:r>
              <a:rPr lang="en-US" sz="1800">
                <a:sym typeface="Symbol" pitchFamily="18" charset="2"/>
              </a:rPr>
              <a:t>+x</a:t>
            </a:r>
            <a:r>
              <a:rPr lang="en-US" sz="1800" baseline="-25000">
                <a:sym typeface="Symbol" pitchFamily="18" charset="2"/>
              </a:rPr>
              <a:t>2</a:t>
            </a:r>
            <a:r>
              <a:rPr lang="en-US" sz="1800" baseline="30000">
                <a:sym typeface="Symbol" pitchFamily="18" charset="2"/>
              </a:rPr>
              <a:t>2</a:t>
            </a:r>
            <a:r>
              <a:rPr lang="en-US" sz="1800">
                <a:sym typeface="Symbol" pitchFamily="18" charset="2"/>
              </a:rPr>
              <a:t>) &lt; 1</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t>Underfitting and Overfitting</a:t>
            </a:r>
          </a:p>
        </p:txBody>
      </p:sp>
      <p:pic>
        <p:nvPicPr>
          <p:cNvPr id="747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066800"/>
            <a:ext cx="6096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4756" name="Line 4"/>
          <p:cNvSpPr>
            <a:spLocks noChangeShapeType="1"/>
          </p:cNvSpPr>
          <p:nvPr/>
        </p:nvSpPr>
        <p:spPr bwMode="auto">
          <a:xfrm>
            <a:off x="4267200" y="1219200"/>
            <a:ext cx="0" cy="4114800"/>
          </a:xfrm>
          <a:prstGeom prst="line">
            <a:avLst/>
          </a:prstGeom>
          <a:noFill/>
          <a:ln w="25400">
            <a:solidFill>
              <a:srgbClr val="8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4757" name="Text Box 5"/>
          <p:cNvSpPr txBox="1">
            <a:spLocks noChangeArrowheads="1"/>
          </p:cNvSpPr>
          <p:nvPr/>
        </p:nvSpPr>
        <p:spPr bwMode="auto">
          <a:xfrm>
            <a:off x="4343400" y="14478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sz="1800"/>
              <a:t>Overfitting</a:t>
            </a:r>
            <a:endParaRPr lang="en-US" sz="1800">
              <a:sym typeface="Symbol" pitchFamily="18" charset="2"/>
            </a:endParaRPr>
          </a:p>
        </p:txBody>
      </p:sp>
      <p:sp>
        <p:nvSpPr>
          <p:cNvPr id="74758" name="Text Box 6"/>
          <p:cNvSpPr txBox="1">
            <a:spLocks noChangeArrowheads="1"/>
          </p:cNvSpPr>
          <p:nvPr/>
        </p:nvSpPr>
        <p:spPr bwMode="auto">
          <a:xfrm>
            <a:off x="457200" y="5881688"/>
            <a:ext cx="84582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sz="1800"/>
              <a:t>Underfitting</a:t>
            </a:r>
            <a:r>
              <a:rPr lang="en-US" sz="1800" b="0"/>
              <a:t>: when model is too simple, both training and test errors are large</a:t>
            </a:r>
          </a:p>
          <a:p>
            <a:pPr>
              <a:spcBef>
                <a:spcPct val="50000"/>
              </a:spcBef>
            </a:pPr>
            <a:endParaRPr lang="en-US" sz="1800" b="0"/>
          </a:p>
          <a:p>
            <a:pPr>
              <a:spcBef>
                <a:spcPct val="50000"/>
              </a:spcBef>
            </a:pPr>
            <a:endParaRPr lang="en-US" sz="1800" b="0"/>
          </a:p>
          <a:p>
            <a:pPr>
              <a:spcBef>
                <a:spcPct val="50000"/>
              </a:spcBef>
            </a:pPr>
            <a:r>
              <a:rPr lang="en-US" sz="1800" b="0"/>
              <a:t> </a:t>
            </a:r>
            <a:endParaRPr lang="en-US" sz="1800" b="0">
              <a:sym typeface="Symbol" pitchFamily="18" charset="2"/>
            </a:endParaRPr>
          </a:p>
        </p:txBody>
      </p:sp>
      <p:sp>
        <p:nvSpPr>
          <p:cNvPr id="74759" name="Text Box 7"/>
          <p:cNvSpPr txBox="1">
            <a:spLocks noChangeArrowheads="1"/>
          </p:cNvSpPr>
          <p:nvPr/>
        </p:nvSpPr>
        <p:spPr bwMode="auto">
          <a:xfrm>
            <a:off x="6537325" y="2511425"/>
            <a:ext cx="2462213"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lang="en-US" sz="1500"/>
              <a:t>Complexity of a Decision</a:t>
            </a:r>
          </a:p>
          <a:p>
            <a:r>
              <a:rPr lang="en-US" sz="1500"/>
              <a:t>Tree := number of nodes </a:t>
            </a:r>
          </a:p>
          <a:p>
            <a:r>
              <a:rPr lang="en-US" sz="1500"/>
              <a:t>It uses</a:t>
            </a:r>
          </a:p>
        </p:txBody>
      </p:sp>
      <p:sp>
        <p:nvSpPr>
          <p:cNvPr id="74760" name="Text Box 9"/>
          <p:cNvSpPr txBox="1">
            <a:spLocks noChangeArrowheads="1"/>
          </p:cNvSpPr>
          <p:nvPr/>
        </p:nvSpPr>
        <p:spPr bwMode="auto">
          <a:xfrm>
            <a:off x="1431925" y="1408113"/>
            <a:ext cx="1479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lang="en-US" sz="1800"/>
              <a:t>Underfitting</a:t>
            </a:r>
          </a:p>
        </p:txBody>
      </p:sp>
      <p:sp>
        <p:nvSpPr>
          <p:cNvPr id="74761" name="Line 10"/>
          <p:cNvSpPr>
            <a:spLocks noChangeShapeType="1"/>
          </p:cNvSpPr>
          <p:nvPr/>
        </p:nvSpPr>
        <p:spPr bwMode="auto">
          <a:xfrm>
            <a:off x="4876800" y="5486400"/>
            <a:ext cx="1524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762" name="Text Box 11"/>
          <p:cNvSpPr txBox="1">
            <a:spLocks noChangeArrowheads="1"/>
          </p:cNvSpPr>
          <p:nvPr/>
        </p:nvSpPr>
        <p:spPr bwMode="auto">
          <a:xfrm>
            <a:off x="5089525" y="5421313"/>
            <a:ext cx="3586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lang="en-US">
                <a:solidFill>
                  <a:schemeClr val="hlink"/>
                </a:solidFill>
              </a:rPr>
              <a:t>Complexity of the classification function</a:t>
            </a:r>
          </a:p>
        </p:txBody>
      </p:sp>
      <p:sp>
        <p:nvSpPr>
          <p:cNvPr id="74763" name="Rectangle 11"/>
          <p:cNvSpPr>
            <a:spLocks noChangeArrowheads="1"/>
          </p:cNvSpPr>
          <p:nvPr/>
        </p:nvSpPr>
        <p:spPr bwMode="auto">
          <a:xfrm>
            <a:off x="457200" y="6248400"/>
            <a:ext cx="8458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1800"/>
              <a:t>Overfitting</a:t>
            </a:r>
            <a:r>
              <a:rPr lang="en-US" sz="1800" b="0"/>
              <a:t>: when model is too complex and test errors are large although training errors are small.</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a:xfrm>
            <a:off x="381000" y="0"/>
            <a:ext cx="8280400" cy="533400"/>
          </a:xfrm>
        </p:spPr>
        <p:txBody>
          <a:bodyPr/>
          <a:lstStyle/>
          <a:p>
            <a:r>
              <a:rPr lang="en-US"/>
              <a:t>How to cope with missing values</a:t>
            </a:r>
          </a:p>
        </p:txBody>
      </p:sp>
      <p:graphicFrame>
        <p:nvGraphicFramePr>
          <p:cNvPr id="35842" name="Object 3"/>
          <p:cNvGraphicFramePr>
            <a:graphicFrameLocks noChangeAspect="1"/>
          </p:cNvGraphicFramePr>
          <p:nvPr/>
        </p:nvGraphicFramePr>
        <p:xfrm>
          <a:off x="457200" y="1219200"/>
          <a:ext cx="3894138" cy="4170363"/>
        </p:xfrm>
        <a:graphic>
          <a:graphicData uri="http://schemas.openxmlformats.org/presentationml/2006/ole">
            <mc:AlternateContent xmlns:mc="http://schemas.openxmlformats.org/markup-compatibility/2006">
              <mc:Choice xmlns:v="urn:schemas-microsoft-com:vml" Requires="v">
                <p:oleObj spid="_x0000_s27690" name="Document" r:id="rId3" imgW="5423570" imgH="5776579" progId="Word.Document.8">
                  <p:embed/>
                </p:oleObj>
              </mc:Choice>
              <mc:Fallback>
                <p:oleObj name="Document" r:id="rId3" imgW="5423570" imgH="5776579"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219200"/>
                        <a:ext cx="3894138" cy="417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3" name="Object 4"/>
          <p:cNvGraphicFramePr>
            <a:graphicFrameLocks noChangeAspect="1"/>
          </p:cNvGraphicFramePr>
          <p:nvPr/>
        </p:nvGraphicFramePr>
        <p:xfrm>
          <a:off x="5334000" y="2209800"/>
          <a:ext cx="3200400" cy="1704975"/>
        </p:xfrm>
        <a:graphic>
          <a:graphicData uri="http://schemas.openxmlformats.org/presentationml/2006/ole">
            <mc:AlternateContent xmlns:mc="http://schemas.openxmlformats.org/markup-compatibility/2006">
              <mc:Choice xmlns:v="urn:schemas-microsoft-com:vml" Requires="v">
                <p:oleObj spid="_x0000_s27691" name="Document" r:id="rId5" imgW="6366600" imgH="3406680" progId="Word.Document.8">
                  <p:embed/>
                </p:oleObj>
              </mc:Choice>
              <mc:Fallback>
                <p:oleObj name="Document" r:id="rId5" imgW="6366600" imgH="3406680" progId="Word.Document.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2209800"/>
                        <a:ext cx="3200400" cy="170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1301" name="Text Box 5"/>
          <p:cNvSpPr txBox="1">
            <a:spLocks noChangeArrowheads="1"/>
          </p:cNvSpPr>
          <p:nvPr/>
        </p:nvSpPr>
        <p:spPr bwMode="auto">
          <a:xfrm>
            <a:off x="4495800" y="3657600"/>
            <a:ext cx="4648200" cy="256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sz="1800" dirty="0">
                <a:solidFill>
                  <a:srgbClr val="FF0000"/>
                </a:solidFill>
              </a:rPr>
              <a:t>Split on Refund:</a:t>
            </a:r>
          </a:p>
          <a:p>
            <a:pPr>
              <a:spcBef>
                <a:spcPct val="50000"/>
              </a:spcBef>
            </a:pPr>
            <a:r>
              <a:rPr lang="en-US" sz="1800" dirty="0"/>
              <a:t>    Entropy(Refund=Yes) = 0</a:t>
            </a:r>
          </a:p>
          <a:p>
            <a:pPr>
              <a:spcBef>
                <a:spcPct val="50000"/>
              </a:spcBef>
            </a:pPr>
            <a:r>
              <a:rPr lang="en-US" sz="1800" dirty="0"/>
              <a:t>    Entropy(Refund=No) </a:t>
            </a:r>
            <a:br>
              <a:rPr lang="en-US" sz="1800" dirty="0"/>
            </a:br>
            <a:r>
              <a:rPr lang="en-US" sz="1800" dirty="0"/>
              <a:t>    = -(2/6)log(2/6) – (4/6)log(4/6) = 0.9183</a:t>
            </a:r>
          </a:p>
          <a:p>
            <a:pPr>
              <a:spcBef>
                <a:spcPct val="50000"/>
              </a:spcBef>
            </a:pPr>
            <a:r>
              <a:rPr lang="en-US" sz="1800" dirty="0"/>
              <a:t>    Entropy(Children) </a:t>
            </a:r>
            <a:br>
              <a:rPr lang="en-US" sz="1800" dirty="0"/>
            </a:br>
            <a:r>
              <a:rPr lang="en-US" sz="1800" dirty="0"/>
              <a:t>    = 0.3 (0) + 0.6 (0.9183) = 0.551</a:t>
            </a:r>
          </a:p>
          <a:p>
            <a:pPr>
              <a:spcBef>
                <a:spcPct val="50000"/>
              </a:spcBef>
            </a:pPr>
            <a:r>
              <a:rPr lang="en-US" sz="1800" dirty="0"/>
              <a:t>Gain = 0.9 </a:t>
            </a:r>
            <a:r>
              <a:rPr lang="en-US" sz="1800" dirty="0">
                <a:sym typeface="Symbol" pitchFamily="18" charset="2"/>
              </a:rPr>
              <a:t> (0.8813 – 0.551) = 0.3303</a:t>
            </a:r>
            <a:endParaRPr lang="en-US" sz="1800" dirty="0"/>
          </a:p>
        </p:txBody>
      </p:sp>
      <p:sp>
        <p:nvSpPr>
          <p:cNvPr id="35846" name="Line 6"/>
          <p:cNvSpPr>
            <a:spLocks noChangeShapeType="1"/>
          </p:cNvSpPr>
          <p:nvPr/>
        </p:nvSpPr>
        <p:spPr bwMode="auto">
          <a:xfrm>
            <a:off x="1143000" y="5181600"/>
            <a:ext cx="457200" cy="533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47" name="Text Box 7"/>
          <p:cNvSpPr txBox="1">
            <a:spLocks noChangeArrowheads="1"/>
          </p:cNvSpPr>
          <p:nvPr/>
        </p:nvSpPr>
        <p:spPr bwMode="auto">
          <a:xfrm>
            <a:off x="1676400" y="5410200"/>
            <a:ext cx="1143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sz="2000"/>
              <a:t>Missing value</a:t>
            </a:r>
          </a:p>
        </p:txBody>
      </p:sp>
      <p:sp>
        <p:nvSpPr>
          <p:cNvPr id="35848" name="Text Box 8"/>
          <p:cNvSpPr txBox="1">
            <a:spLocks noChangeArrowheads="1"/>
          </p:cNvSpPr>
          <p:nvPr/>
        </p:nvSpPr>
        <p:spPr bwMode="auto">
          <a:xfrm>
            <a:off x="4419600" y="1066800"/>
            <a:ext cx="44958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sz="1800">
                <a:solidFill>
                  <a:srgbClr val="FF0000"/>
                </a:solidFill>
              </a:rPr>
              <a:t>Before Splitting:</a:t>
            </a:r>
            <a:br>
              <a:rPr lang="en-US" sz="1800">
                <a:solidFill>
                  <a:srgbClr val="FF0000"/>
                </a:solidFill>
              </a:rPr>
            </a:br>
            <a:r>
              <a:rPr lang="en-US" sz="1800">
                <a:solidFill>
                  <a:srgbClr val="FF0000"/>
                </a:solidFill>
              </a:rPr>
              <a:t>    </a:t>
            </a:r>
            <a:r>
              <a:rPr lang="en-US" sz="1800"/>
              <a:t>Entropy(Parent) </a:t>
            </a:r>
            <a:br>
              <a:rPr lang="en-US" sz="1800"/>
            </a:br>
            <a:r>
              <a:rPr lang="en-US" sz="1800"/>
              <a:t>    = -0.3 log(0.3)-(0.7)log(0.7) = 0.8813</a:t>
            </a:r>
          </a:p>
        </p:txBody>
      </p:sp>
      <p:sp>
        <p:nvSpPr>
          <p:cNvPr id="35849" name="TextBox 8"/>
          <p:cNvSpPr txBox="1">
            <a:spLocks noChangeArrowheads="1"/>
          </p:cNvSpPr>
          <p:nvPr/>
        </p:nvSpPr>
        <p:spPr bwMode="auto">
          <a:xfrm>
            <a:off x="119063" y="6334125"/>
            <a:ext cx="8629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lang="en-US"/>
              <a:t>Idea: ignore examples with null values for the test attribute; compute M(…) only using examples for</a:t>
            </a:r>
          </a:p>
          <a:p>
            <a:r>
              <a:rPr lang="en-US"/>
              <a:t>Which Refund is defined. </a:t>
            </a:r>
          </a:p>
        </p:txBody>
      </p:sp>
      <p:sp>
        <p:nvSpPr>
          <p:cNvPr id="2" name="TextBox 1">
            <a:extLst>
              <a:ext uri="{FF2B5EF4-FFF2-40B4-BE49-F238E27FC236}">
                <a16:creationId xmlns:a16="http://schemas.microsoft.com/office/drawing/2014/main" xmlns="" id="{6A949BB8-543D-4D85-A0C4-36ECCEACB4A0}"/>
              </a:ext>
            </a:extLst>
          </p:cNvPr>
          <p:cNvSpPr txBox="1"/>
          <p:nvPr/>
        </p:nvSpPr>
        <p:spPr>
          <a:xfrm>
            <a:off x="7467600" y="444176"/>
            <a:ext cx="1688283" cy="276999"/>
          </a:xfrm>
          <a:prstGeom prst="rect">
            <a:avLst/>
          </a:prstGeom>
          <a:noFill/>
        </p:spPr>
        <p:txBody>
          <a:bodyPr wrap="none" rtlCol="0">
            <a:spAutoFit/>
          </a:bodyPr>
          <a:lstStyle/>
          <a:p>
            <a:r>
              <a:rPr lang="en-US" sz="1200" dirty="0">
                <a:solidFill>
                  <a:srgbClr val="C00000"/>
                </a:solidFill>
              </a:rPr>
              <a:t>Not covered in 2021!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51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1301"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2" name="Rectangle 1026"/>
          <p:cNvSpPr>
            <a:spLocks noGrp="1" noChangeArrowheads="1"/>
          </p:cNvSpPr>
          <p:nvPr>
            <p:ph type="title"/>
          </p:nvPr>
        </p:nvSpPr>
        <p:spPr/>
        <p:txBody>
          <a:bodyPr/>
          <a:lstStyle/>
          <a:p>
            <a:r>
              <a:rPr lang="en-US" sz="2800" dirty="0"/>
              <a:t>Distribute Instances to Make Predictions</a:t>
            </a:r>
          </a:p>
        </p:txBody>
      </p:sp>
      <p:graphicFrame>
        <p:nvGraphicFramePr>
          <p:cNvPr id="36866" name="Object 1027"/>
          <p:cNvGraphicFramePr>
            <a:graphicFrameLocks noChangeAspect="1"/>
          </p:cNvGraphicFramePr>
          <p:nvPr/>
        </p:nvGraphicFramePr>
        <p:xfrm>
          <a:off x="381000" y="1219200"/>
          <a:ext cx="3511550" cy="3387725"/>
        </p:xfrm>
        <a:graphic>
          <a:graphicData uri="http://schemas.openxmlformats.org/presentationml/2006/ole">
            <mc:AlternateContent xmlns:mc="http://schemas.openxmlformats.org/markup-compatibility/2006">
              <mc:Choice xmlns:v="urn:schemas-microsoft-com:vml" Requires="v">
                <p:oleObj spid="_x0000_s28794" name="Document" r:id="rId3" imgW="5442690" imgH="5295737" progId="Word.Document.8">
                  <p:embed/>
                </p:oleObj>
              </mc:Choice>
              <mc:Fallback>
                <p:oleObj name="Document" r:id="rId3" imgW="5442690" imgH="5295737" progId="Word.Document.8">
                  <p:embed/>
                  <p:pic>
                    <p:nvPicPr>
                      <p:cNvPr id="0" name="Object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219200"/>
                        <a:ext cx="3511550" cy="338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3" name="Line 1028"/>
          <p:cNvSpPr>
            <a:spLocks noChangeShapeType="1"/>
          </p:cNvSpPr>
          <p:nvPr/>
        </p:nvSpPr>
        <p:spPr bwMode="auto">
          <a:xfrm>
            <a:off x="2689225" y="4911725"/>
            <a:ext cx="565150"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74" name="Line 1029"/>
          <p:cNvSpPr>
            <a:spLocks noChangeShapeType="1"/>
          </p:cNvSpPr>
          <p:nvPr/>
        </p:nvSpPr>
        <p:spPr bwMode="auto">
          <a:xfrm flipH="1">
            <a:off x="1316038" y="4911725"/>
            <a:ext cx="565150"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75" name="Text Box 1030"/>
          <p:cNvSpPr txBox="1">
            <a:spLocks noChangeArrowheads="1"/>
          </p:cNvSpPr>
          <p:nvPr/>
        </p:nvSpPr>
        <p:spPr bwMode="auto">
          <a:xfrm>
            <a:off x="1833563" y="4648200"/>
            <a:ext cx="936625" cy="349250"/>
          </a:xfrm>
          <a:prstGeom prst="rect">
            <a:avLst/>
          </a:prstGeom>
          <a:solidFill>
            <a:srgbClr val="FFFF00"/>
          </a:solidFill>
          <a:ln w="12700">
            <a:solidFill>
              <a:srgbClr val="0000FF"/>
            </a:solidFill>
            <a:miter lim="800000"/>
            <a:headEnd/>
            <a:tailEnd/>
          </a:ln>
        </p:spPr>
        <p:txBody>
          <a:bodyPr>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spcBef>
                <a:spcPct val="20000"/>
              </a:spcBef>
              <a:buClr>
                <a:schemeClr val="accent2"/>
              </a:buClr>
              <a:buSzPct val="75000"/>
              <a:buFont typeface="Monotype Sorts" pitchFamily="2" charset="2"/>
              <a:buNone/>
            </a:pPr>
            <a:r>
              <a:rPr lang="en-US" sz="1600">
                <a:solidFill>
                  <a:srgbClr val="2D1993"/>
                </a:solidFill>
              </a:rPr>
              <a:t>Refund</a:t>
            </a:r>
            <a:endParaRPr lang="en-US" sz="1600" b="0">
              <a:solidFill>
                <a:schemeClr val="bg2"/>
              </a:solidFill>
            </a:endParaRPr>
          </a:p>
        </p:txBody>
      </p:sp>
      <p:sp>
        <p:nvSpPr>
          <p:cNvPr id="36876" name="Text Box 1031"/>
          <p:cNvSpPr txBox="1">
            <a:spLocks noChangeArrowheads="1"/>
          </p:cNvSpPr>
          <p:nvPr/>
        </p:nvSpPr>
        <p:spPr bwMode="auto">
          <a:xfrm>
            <a:off x="1069975" y="48768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r">
              <a:spcBef>
                <a:spcPct val="20000"/>
              </a:spcBef>
              <a:buClr>
                <a:schemeClr val="accent2"/>
              </a:buClr>
              <a:buSzPct val="75000"/>
              <a:buFont typeface="Monotype Sorts" pitchFamily="2" charset="2"/>
              <a:buNone/>
            </a:pPr>
            <a:r>
              <a:rPr lang="en-US" sz="1600" b="0"/>
              <a:t>Yes</a:t>
            </a:r>
            <a:endParaRPr lang="en-US" sz="1600" b="0">
              <a:solidFill>
                <a:schemeClr val="bg2"/>
              </a:solidFill>
            </a:endParaRPr>
          </a:p>
        </p:txBody>
      </p:sp>
      <p:sp>
        <p:nvSpPr>
          <p:cNvPr id="36877" name="Text Box 1032"/>
          <p:cNvSpPr txBox="1">
            <a:spLocks noChangeArrowheads="1"/>
          </p:cNvSpPr>
          <p:nvPr/>
        </p:nvSpPr>
        <p:spPr bwMode="auto">
          <a:xfrm>
            <a:off x="3051175" y="4876800"/>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sz="1600" b="0"/>
              <a:t>No</a:t>
            </a:r>
          </a:p>
        </p:txBody>
      </p:sp>
      <p:graphicFrame>
        <p:nvGraphicFramePr>
          <p:cNvPr id="36867" name="Object 1033"/>
          <p:cNvGraphicFramePr>
            <a:graphicFrameLocks noChangeAspect="1"/>
          </p:cNvGraphicFramePr>
          <p:nvPr/>
        </p:nvGraphicFramePr>
        <p:xfrm>
          <a:off x="0" y="5495925"/>
          <a:ext cx="1808163" cy="681038"/>
        </p:xfrm>
        <a:graphic>
          <a:graphicData uri="http://schemas.openxmlformats.org/presentationml/2006/ole">
            <mc:AlternateContent xmlns:mc="http://schemas.openxmlformats.org/markup-compatibility/2006">
              <mc:Choice xmlns:v="urn:schemas-microsoft-com:vml" Requires="v">
                <p:oleObj spid="_x0000_s28795" name="Document" r:id="rId5" imgW="4408049" imgH="1653433" progId="Word.Document.8">
                  <p:embed/>
                </p:oleObj>
              </mc:Choice>
              <mc:Fallback>
                <p:oleObj name="Document" r:id="rId5" imgW="4408049" imgH="1653433" progId="Word.Document.8">
                  <p:embed/>
                  <p:pic>
                    <p:nvPicPr>
                      <p:cNvPr id="0" name="Object 10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5495925"/>
                        <a:ext cx="1808163" cy="681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68" name="Object 1034"/>
          <p:cNvGraphicFramePr>
            <a:graphicFrameLocks noChangeAspect="1"/>
          </p:cNvGraphicFramePr>
          <p:nvPr/>
        </p:nvGraphicFramePr>
        <p:xfrm>
          <a:off x="2062163" y="5486400"/>
          <a:ext cx="1930400" cy="681038"/>
        </p:xfrm>
        <a:graphic>
          <a:graphicData uri="http://schemas.openxmlformats.org/presentationml/2006/ole">
            <mc:AlternateContent xmlns:mc="http://schemas.openxmlformats.org/markup-compatibility/2006">
              <mc:Choice xmlns:v="urn:schemas-microsoft-com:vml" Requires="v">
                <p:oleObj spid="_x0000_s28796" name="Document" r:id="rId7" imgW="4687993" imgH="1653433" progId="Word.Document.8">
                  <p:embed/>
                </p:oleObj>
              </mc:Choice>
              <mc:Fallback>
                <p:oleObj name="Document" r:id="rId7" imgW="4687993" imgH="1653433" progId="Word.Document.8">
                  <p:embed/>
                  <p:pic>
                    <p:nvPicPr>
                      <p:cNvPr id="0" name="Object 10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2163" y="5486400"/>
                        <a:ext cx="1930400" cy="681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8" name="Line 1035"/>
          <p:cNvSpPr>
            <a:spLocks noChangeShapeType="1"/>
          </p:cNvSpPr>
          <p:nvPr/>
        </p:nvSpPr>
        <p:spPr bwMode="auto">
          <a:xfrm>
            <a:off x="6875463" y="3006725"/>
            <a:ext cx="565150"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79" name="Line 1036"/>
          <p:cNvSpPr>
            <a:spLocks noChangeShapeType="1"/>
          </p:cNvSpPr>
          <p:nvPr/>
        </p:nvSpPr>
        <p:spPr bwMode="auto">
          <a:xfrm flipH="1">
            <a:off x="5502275" y="3006725"/>
            <a:ext cx="565150"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80" name="Text Box 1037"/>
          <p:cNvSpPr txBox="1">
            <a:spLocks noChangeArrowheads="1"/>
          </p:cNvSpPr>
          <p:nvPr/>
        </p:nvSpPr>
        <p:spPr bwMode="auto">
          <a:xfrm>
            <a:off x="6019800" y="2743200"/>
            <a:ext cx="936625" cy="349250"/>
          </a:xfrm>
          <a:prstGeom prst="rect">
            <a:avLst/>
          </a:prstGeom>
          <a:solidFill>
            <a:srgbClr val="FFFF00"/>
          </a:solidFill>
          <a:ln w="12700">
            <a:solidFill>
              <a:srgbClr val="0000FF"/>
            </a:solidFill>
            <a:miter lim="800000"/>
            <a:headEnd/>
            <a:tailEnd/>
          </a:ln>
        </p:spPr>
        <p:txBody>
          <a:bodyPr>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spcBef>
                <a:spcPct val="20000"/>
              </a:spcBef>
              <a:buClr>
                <a:schemeClr val="accent2"/>
              </a:buClr>
              <a:buSzPct val="75000"/>
              <a:buFont typeface="Monotype Sorts" pitchFamily="2" charset="2"/>
              <a:buNone/>
            </a:pPr>
            <a:r>
              <a:rPr lang="en-US" sz="1600">
                <a:solidFill>
                  <a:srgbClr val="2D1993"/>
                </a:solidFill>
              </a:rPr>
              <a:t>Refund</a:t>
            </a:r>
            <a:endParaRPr lang="en-US" sz="1600" b="0">
              <a:solidFill>
                <a:schemeClr val="bg2"/>
              </a:solidFill>
            </a:endParaRPr>
          </a:p>
        </p:txBody>
      </p:sp>
      <p:sp>
        <p:nvSpPr>
          <p:cNvPr id="36881" name="Text Box 1038"/>
          <p:cNvSpPr txBox="1">
            <a:spLocks noChangeArrowheads="1"/>
          </p:cNvSpPr>
          <p:nvPr/>
        </p:nvSpPr>
        <p:spPr bwMode="auto">
          <a:xfrm>
            <a:off x="5256213" y="29718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r">
              <a:spcBef>
                <a:spcPct val="20000"/>
              </a:spcBef>
              <a:buClr>
                <a:schemeClr val="accent2"/>
              </a:buClr>
              <a:buSzPct val="75000"/>
              <a:buFont typeface="Monotype Sorts" pitchFamily="2" charset="2"/>
              <a:buNone/>
            </a:pPr>
            <a:r>
              <a:rPr lang="en-US" sz="1600" b="0"/>
              <a:t>Yes</a:t>
            </a:r>
            <a:endParaRPr lang="en-US" sz="1600" b="0">
              <a:solidFill>
                <a:schemeClr val="bg2"/>
              </a:solidFill>
            </a:endParaRPr>
          </a:p>
        </p:txBody>
      </p:sp>
      <p:graphicFrame>
        <p:nvGraphicFramePr>
          <p:cNvPr id="36869" name="Object 1039"/>
          <p:cNvGraphicFramePr>
            <a:graphicFrameLocks noChangeAspect="1"/>
          </p:cNvGraphicFramePr>
          <p:nvPr/>
        </p:nvGraphicFramePr>
        <p:xfrm>
          <a:off x="4800600" y="1600200"/>
          <a:ext cx="3651250" cy="984250"/>
        </p:xfrm>
        <a:graphic>
          <a:graphicData uri="http://schemas.openxmlformats.org/presentationml/2006/ole">
            <mc:AlternateContent xmlns:mc="http://schemas.openxmlformats.org/markup-compatibility/2006">
              <mc:Choice xmlns:v="urn:schemas-microsoft-com:vml" Requires="v">
                <p:oleObj spid="_x0000_s28797" name="Document" r:id="rId9" imgW="5102860" imgH="1450803" progId="Word.Document.8">
                  <p:embed/>
                </p:oleObj>
              </mc:Choice>
              <mc:Fallback>
                <p:oleObj name="Document" r:id="rId9" imgW="5102860" imgH="1450803" progId="Word.Document.8">
                  <p:embed/>
                  <p:pic>
                    <p:nvPicPr>
                      <p:cNvPr id="0" name="Object 10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00600" y="1600200"/>
                        <a:ext cx="3651250" cy="984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82" name="Text Box 1040"/>
          <p:cNvSpPr txBox="1">
            <a:spLocks noChangeArrowheads="1"/>
          </p:cNvSpPr>
          <p:nvPr/>
        </p:nvSpPr>
        <p:spPr bwMode="auto">
          <a:xfrm>
            <a:off x="7237413" y="2971800"/>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sz="1600" b="0"/>
              <a:t>No</a:t>
            </a:r>
          </a:p>
        </p:txBody>
      </p:sp>
      <p:graphicFrame>
        <p:nvGraphicFramePr>
          <p:cNvPr id="36870" name="Object 1041"/>
          <p:cNvGraphicFramePr>
            <a:graphicFrameLocks noChangeAspect="1"/>
          </p:cNvGraphicFramePr>
          <p:nvPr/>
        </p:nvGraphicFramePr>
        <p:xfrm>
          <a:off x="6629400" y="3505200"/>
          <a:ext cx="1989138" cy="677863"/>
        </p:xfrm>
        <a:graphic>
          <a:graphicData uri="http://schemas.openxmlformats.org/presentationml/2006/ole">
            <mc:AlternateContent xmlns:mc="http://schemas.openxmlformats.org/markup-compatibility/2006">
              <mc:Choice xmlns:v="urn:schemas-microsoft-com:vml" Requires="v">
                <p:oleObj spid="_x0000_s28798" name="Document" r:id="rId11" imgW="4790087" imgH="1653433" progId="Word.Document.8">
                  <p:embed/>
                </p:oleObj>
              </mc:Choice>
              <mc:Fallback>
                <p:oleObj name="Document" r:id="rId11" imgW="4790087" imgH="1653433" progId="Word.Document.8">
                  <p:embed/>
                  <p:pic>
                    <p:nvPicPr>
                      <p:cNvPr id="0" name="Object 10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29400" y="3505200"/>
                        <a:ext cx="1989138" cy="677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83" name="Text Box 1042"/>
          <p:cNvSpPr txBox="1">
            <a:spLocks noChangeArrowheads="1"/>
          </p:cNvSpPr>
          <p:nvPr/>
        </p:nvSpPr>
        <p:spPr bwMode="auto">
          <a:xfrm>
            <a:off x="4572000" y="4343400"/>
            <a:ext cx="4038600"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sz="1800"/>
              <a:t>Probability that Refund=Yes is 3/9</a:t>
            </a:r>
          </a:p>
          <a:p>
            <a:pPr>
              <a:spcBef>
                <a:spcPct val="50000"/>
              </a:spcBef>
            </a:pPr>
            <a:r>
              <a:rPr lang="en-US" sz="1800"/>
              <a:t>Probability that Refund=No is 6/9</a:t>
            </a:r>
          </a:p>
          <a:p>
            <a:pPr>
              <a:spcBef>
                <a:spcPct val="50000"/>
              </a:spcBef>
            </a:pPr>
            <a:r>
              <a:rPr lang="en-US" sz="1800"/>
              <a:t>Assign record to the left child with weight = 3/9 and to the right child with weight = 6/9</a:t>
            </a:r>
          </a:p>
        </p:txBody>
      </p:sp>
      <p:graphicFrame>
        <p:nvGraphicFramePr>
          <p:cNvPr id="36871" name="Object 1043"/>
          <p:cNvGraphicFramePr>
            <a:graphicFrameLocks noGrp="1" noChangeAspect="1"/>
          </p:cNvGraphicFramePr>
          <p:nvPr>
            <p:ph idx="1"/>
          </p:nvPr>
        </p:nvGraphicFramePr>
        <p:xfrm>
          <a:off x="4572000" y="3505200"/>
          <a:ext cx="1909763" cy="658813"/>
        </p:xfrm>
        <a:graphic>
          <a:graphicData uri="http://schemas.openxmlformats.org/presentationml/2006/ole">
            <mc:AlternateContent xmlns:mc="http://schemas.openxmlformats.org/markup-compatibility/2006">
              <mc:Choice xmlns:v="urn:schemas-microsoft-com:vml" Requires="v">
                <p:oleObj spid="_x0000_s28799" name="Document" r:id="rId13" imgW="4790087" imgH="1653433" progId="Word.Document.8">
                  <p:embed/>
                </p:oleObj>
              </mc:Choice>
              <mc:Fallback>
                <p:oleObj name="Document" r:id="rId13" imgW="4790087" imgH="1653433" progId="Word.Document.8">
                  <p:embed/>
                  <p:pic>
                    <p:nvPicPr>
                      <p:cNvPr id="0" name="Object 104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72000" y="3505200"/>
                        <a:ext cx="1909763" cy="658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TextBox 19">
            <a:extLst>
              <a:ext uri="{FF2B5EF4-FFF2-40B4-BE49-F238E27FC236}">
                <a16:creationId xmlns:a16="http://schemas.microsoft.com/office/drawing/2014/main" xmlns="" id="{3CD8288E-4A10-4E25-812E-8763C721195E}"/>
              </a:ext>
            </a:extLst>
          </p:cNvPr>
          <p:cNvSpPr txBox="1"/>
          <p:nvPr/>
        </p:nvSpPr>
        <p:spPr>
          <a:xfrm>
            <a:off x="7467600" y="444176"/>
            <a:ext cx="1688283" cy="276999"/>
          </a:xfrm>
          <a:prstGeom prst="rect">
            <a:avLst/>
          </a:prstGeom>
          <a:noFill/>
        </p:spPr>
        <p:txBody>
          <a:bodyPr wrap="none" rtlCol="0">
            <a:spAutoFit/>
          </a:bodyPr>
          <a:lstStyle/>
          <a:p>
            <a:r>
              <a:rPr lang="en-US" sz="1200" dirty="0">
                <a:solidFill>
                  <a:srgbClr val="C00000"/>
                </a:solidFill>
              </a:rPr>
              <a:t>Not covered in 2021!</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en-US"/>
              <a:t>Classify Instances</a:t>
            </a:r>
          </a:p>
        </p:txBody>
      </p:sp>
      <p:sp>
        <p:nvSpPr>
          <p:cNvPr id="37892" name="Line 3"/>
          <p:cNvSpPr>
            <a:spLocks noChangeShapeType="1"/>
          </p:cNvSpPr>
          <p:nvPr/>
        </p:nvSpPr>
        <p:spPr bwMode="auto">
          <a:xfrm>
            <a:off x="2187575" y="4918075"/>
            <a:ext cx="242888" cy="5270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893" name="Line 4"/>
          <p:cNvSpPr>
            <a:spLocks noChangeShapeType="1"/>
          </p:cNvSpPr>
          <p:nvPr/>
        </p:nvSpPr>
        <p:spPr bwMode="auto">
          <a:xfrm flipH="1">
            <a:off x="1057275" y="4918075"/>
            <a:ext cx="323850" cy="5270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894" name="Line 5"/>
          <p:cNvSpPr>
            <a:spLocks noChangeShapeType="1"/>
          </p:cNvSpPr>
          <p:nvPr/>
        </p:nvSpPr>
        <p:spPr bwMode="auto">
          <a:xfrm flipH="1">
            <a:off x="1703388" y="4124325"/>
            <a:ext cx="403225" cy="5286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895" name="Line 6"/>
          <p:cNvSpPr>
            <a:spLocks noChangeShapeType="1"/>
          </p:cNvSpPr>
          <p:nvPr/>
        </p:nvSpPr>
        <p:spPr bwMode="auto">
          <a:xfrm>
            <a:off x="2914650" y="4124325"/>
            <a:ext cx="484188" cy="5286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896" name="Line 7"/>
          <p:cNvSpPr>
            <a:spLocks noChangeShapeType="1"/>
          </p:cNvSpPr>
          <p:nvPr/>
        </p:nvSpPr>
        <p:spPr bwMode="auto">
          <a:xfrm>
            <a:off x="1865313" y="3397250"/>
            <a:ext cx="565150"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897" name="Line 8"/>
          <p:cNvSpPr>
            <a:spLocks noChangeShapeType="1"/>
          </p:cNvSpPr>
          <p:nvPr/>
        </p:nvSpPr>
        <p:spPr bwMode="auto">
          <a:xfrm flipH="1">
            <a:off x="492125" y="3397250"/>
            <a:ext cx="565150"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898" name="Text Box 9"/>
          <p:cNvSpPr txBox="1">
            <a:spLocks noChangeArrowheads="1"/>
          </p:cNvSpPr>
          <p:nvPr/>
        </p:nvSpPr>
        <p:spPr bwMode="auto">
          <a:xfrm>
            <a:off x="1009650" y="3133725"/>
            <a:ext cx="936625" cy="349250"/>
          </a:xfrm>
          <a:prstGeom prst="rect">
            <a:avLst/>
          </a:prstGeom>
          <a:solidFill>
            <a:srgbClr val="FFFF00"/>
          </a:solidFill>
          <a:ln w="12700">
            <a:solidFill>
              <a:srgbClr val="0000FF"/>
            </a:solidFill>
            <a:miter lim="800000"/>
            <a:headEnd/>
            <a:tailEnd/>
          </a:ln>
        </p:spPr>
        <p:txBody>
          <a:bodyPr>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spcBef>
                <a:spcPct val="20000"/>
              </a:spcBef>
              <a:buClr>
                <a:schemeClr val="accent2"/>
              </a:buClr>
              <a:buSzPct val="75000"/>
              <a:buFont typeface="Monotype Sorts" pitchFamily="2" charset="2"/>
              <a:buNone/>
            </a:pPr>
            <a:r>
              <a:rPr lang="en-US" sz="1600">
                <a:solidFill>
                  <a:srgbClr val="2D1993"/>
                </a:solidFill>
              </a:rPr>
              <a:t>Refund</a:t>
            </a:r>
            <a:endParaRPr lang="en-US" sz="1600" b="0">
              <a:solidFill>
                <a:schemeClr val="bg2"/>
              </a:solidFill>
            </a:endParaRPr>
          </a:p>
        </p:txBody>
      </p:sp>
      <p:sp>
        <p:nvSpPr>
          <p:cNvPr id="37899" name="Text Box 10"/>
          <p:cNvSpPr txBox="1">
            <a:spLocks noChangeArrowheads="1"/>
          </p:cNvSpPr>
          <p:nvPr/>
        </p:nvSpPr>
        <p:spPr bwMode="auto">
          <a:xfrm>
            <a:off x="2025650" y="3860800"/>
            <a:ext cx="935038" cy="349250"/>
          </a:xfrm>
          <a:prstGeom prst="rect">
            <a:avLst/>
          </a:prstGeom>
          <a:solidFill>
            <a:srgbClr val="FFFF00"/>
          </a:solidFill>
          <a:ln w="12700">
            <a:solidFill>
              <a:srgbClr val="0000FF"/>
            </a:solidFill>
            <a:miter lim="800000"/>
            <a:headEnd/>
            <a:tailEnd/>
          </a:ln>
        </p:spPr>
        <p:txBody>
          <a:bodyPr>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spcBef>
                <a:spcPct val="20000"/>
              </a:spcBef>
              <a:buClr>
                <a:schemeClr val="accent2"/>
              </a:buClr>
              <a:buSzPct val="75000"/>
              <a:buFont typeface="Monotype Sorts" pitchFamily="2" charset="2"/>
              <a:buNone/>
            </a:pPr>
            <a:r>
              <a:rPr lang="en-US" sz="1600">
                <a:solidFill>
                  <a:srgbClr val="2D1993"/>
                </a:solidFill>
              </a:rPr>
              <a:t>MarSt</a:t>
            </a:r>
            <a:endParaRPr lang="en-US" sz="1600" b="0">
              <a:solidFill>
                <a:schemeClr val="bg2"/>
              </a:solidFill>
            </a:endParaRPr>
          </a:p>
        </p:txBody>
      </p:sp>
      <p:sp>
        <p:nvSpPr>
          <p:cNvPr id="37900" name="Text Box 11"/>
          <p:cNvSpPr txBox="1">
            <a:spLocks noChangeArrowheads="1"/>
          </p:cNvSpPr>
          <p:nvPr/>
        </p:nvSpPr>
        <p:spPr bwMode="auto">
          <a:xfrm>
            <a:off x="1300163" y="4652963"/>
            <a:ext cx="968375" cy="349250"/>
          </a:xfrm>
          <a:prstGeom prst="rect">
            <a:avLst/>
          </a:prstGeom>
          <a:solidFill>
            <a:srgbClr val="FFFF00"/>
          </a:solidFill>
          <a:ln w="12700">
            <a:solidFill>
              <a:srgbClr val="0000FF"/>
            </a:solidFill>
            <a:miter lim="800000"/>
            <a:headEnd/>
            <a:tailEnd/>
          </a:ln>
        </p:spPr>
        <p:txBody>
          <a:bodyPr>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spcBef>
                <a:spcPct val="20000"/>
              </a:spcBef>
              <a:buClr>
                <a:schemeClr val="accent2"/>
              </a:buClr>
              <a:buSzPct val="75000"/>
              <a:buFont typeface="Monotype Sorts" pitchFamily="2" charset="2"/>
              <a:buNone/>
            </a:pPr>
            <a:r>
              <a:rPr lang="en-US" sz="1600">
                <a:solidFill>
                  <a:srgbClr val="2D1993"/>
                </a:solidFill>
              </a:rPr>
              <a:t>TaxInc</a:t>
            </a:r>
            <a:endParaRPr lang="en-US" sz="1600" b="0">
              <a:solidFill>
                <a:schemeClr val="bg2"/>
              </a:solidFill>
            </a:endParaRPr>
          </a:p>
        </p:txBody>
      </p:sp>
      <p:sp>
        <p:nvSpPr>
          <p:cNvPr id="37901" name="AutoShape 12"/>
          <p:cNvSpPr>
            <a:spLocks noChangeArrowheads="1"/>
          </p:cNvSpPr>
          <p:nvPr/>
        </p:nvSpPr>
        <p:spPr bwMode="auto">
          <a:xfrm>
            <a:off x="2227263" y="5441950"/>
            <a:ext cx="627062" cy="366713"/>
          </a:xfrm>
          <a:prstGeom prst="roundRect">
            <a:avLst>
              <a:gd name="adj" fmla="val 16769"/>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37902" name="Text Box 13"/>
          <p:cNvSpPr txBox="1">
            <a:spLocks noChangeArrowheads="1"/>
          </p:cNvSpPr>
          <p:nvPr/>
        </p:nvSpPr>
        <p:spPr bwMode="auto">
          <a:xfrm>
            <a:off x="2151063" y="5441950"/>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spcBef>
                <a:spcPct val="20000"/>
              </a:spcBef>
              <a:buClr>
                <a:schemeClr val="accent2"/>
              </a:buClr>
              <a:buSzPct val="75000"/>
              <a:buFont typeface="Monotype Sorts" pitchFamily="2" charset="2"/>
              <a:buNone/>
            </a:pPr>
            <a:r>
              <a:rPr lang="en-US" sz="1600">
                <a:solidFill>
                  <a:srgbClr val="800000"/>
                </a:solidFill>
              </a:rPr>
              <a:t>YES</a:t>
            </a:r>
            <a:endParaRPr lang="en-US" sz="1600" b="0">
              <a:solidFill>
                <a:schemeClr val="bg2"/>
              </a:solidFill>
            </a:endParaRPr>
          </a:p>
        </p:txBody>
      </p:sp>
      <p:sp>
        <p:nvSpPr>
          <p:cNvPr id="37903" name="AutoShape 14"/>
          <p:cNvSpPr>
            <a:spLocks noChangeArrowheads="1"/>
          </p:cNvSpPr>
          <p:nvPr/>
        </p:nvSpPr>
        <p:spPr bwMode="auto">
          <a:xfrm>
            <a:off x="735013" y="5459413"/>
            <a:ext cx="654050" cy="363537"/>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37904" name="Text Box 15"/>
          <p:cNvSpPr txBox="1">
            <a:spLocks noChangeArrowheads="1"/>
          </p:cNvSpPr>
          <p:nvPr/>
        </p:nvSpPr>
        <p:spPr bwMode="auto">
          <a:xfrm>
            <a:off x="831850" y="544512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37905" name="AutoShape 16"/>
          <p:cNvSpPr>
            <a:spLocks noChangeArrowheads="1"/>
          </p:cNvSpPr>
          <p:nvPr/>
        </p:nvSpPr>
        <p:spPr bwMode="auto">
          <a:xfrm>
            <a:off x="169863" y="3875088"/>
            <a:ext cx="685800" cy="347662"/>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37906" name="Text Box 17"/>
          <p:cNvSpPr txBox="1">
            <a:spLocks noChangeArrowheads="1"/>
          </p:cNvSpPr>
          <p:nvPr/>
        </p:nvSpPr>
        <p:spPr bwMode="auto">
          <a:xfrm>
            <a:off x="265113" y="3860800"/>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rgbClr val="00FFFF"/>
              </a:solidFill>
            </a:endParaRPr>
          </a:p>
        </p:txBody>
      </p:sp>
      <p:sp>
        <p:nvSpPr>
          <p:cNvPr id="37907" name="AutoShape 18"/>
          <p:cNvSpPr>
            <a:spLocks noChangeArrowheads="1"/>
          </p:cNvSpPr>
          <p:nvPr/>
        </p:nvSpPr>
        <p:spPr bwMode="auto">
          <a:xfrm>
            <a:off x="3065463" y="4679950"/>
            <a:ext cx="685800" cy="381000"/>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37908" name="Text Box 19"/>
          <p:cNvSpPr txBox="1">
            <a:spLocks noChangeArrowheads="1"/>
          </p:cNvSpPr>
          <p:nvPr/>
        </p:nvSpPr>
        <p:spPr bwMode="auto">
          <a:xfrm>
            <a:off x="3141663" y="4679950"/>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37909" name="Text Box 20"/>
          <p:cNvSpPr txBox="1">
            <a:spLocks noChangeArrowheads="1"/>
          </p:cNvSpPr>
          <p:nvPr/>
        </p:nvSpPr>
        <p:spPr bwMode="auto">
          <a:xfrm>
            <a:off x="282575" y="33972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r">
              <a:spcBef>
                <a:spcPct val="20000"/>
              </a:spcBef>
              <a:buClr>
                <a:schemeClr val="accent2"/>
              </a:buClr>
              <a:buSzPct val="75000"/>
              <a:buFont typeface="Monotype Sorts" pitchFamily="2" charset="2"/>
              <a:buNone/>
            </a:pPr>
            <a:r>
              <a:rPr lang="en-US" sz="1600" b="0"/>
              <a:t>Yes</a:t>
            </a:r>
            <a:endParaRPr lang="en-US" sz="1600" b="0">
              <a:solidFill>
                <a:schemeClr val="bg2"/>
              </a:solidFill>
            </a:endParaRPr>
          </a:p>
        </p:txBody>
      </p:sp>
      <p:sp>
        <p:nvSpPr>
          <p:cNvPr id="37910" name="Text Box 21"/>
          <p:cNvSpPr txBox="1">
            <a:spLocks noChangeArrowheads="1"/>
          </p:cNvSpPr>
          <p:nvPr/>
        </p:nvSpPr>
        <p:spPr bwMode="auto">
          <a:xfrm>
            <a:off x="1676400" y="3505200"/>
            <a:ext cx="442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r">
              <a:spcBef>
                <a:spcPct val="20000"/>
              </a:spcBef>
              <a:buClr>
                <a:schemeClr val="accent2"/>
              </a:buClr>
              <a:buSzPct val="75000"/>
              <a:buFont typeface="Monotype Sorts" pitchFamily="2" charset="2"/>
              <a:buNone/>
            </a:pPr>
            <a:r>
              <a:rPr lang="en-US" sz="1600" b="0"/>
              <a:t>No</a:t>
            </a:r>
            <a:endParaRPr lang="en-US" sz="1600" b="0">
              <a:solidFill>
                <a:schemeClr val="bg2"/>
              </a:solidFill>
            </a:endParaRPr>
          </a:p>
        </p:txBody>
      </p:sp>
      <p:sp>
        <p:nvSpPr>
          <p:cNvPr id="37911" name="Text Box 22"/>
          <p:cNvSpPr txBox="1">
            <a:spLocks noChangeArrowheads="1"/>
          </p:cNvSpPr>
          <p:nvPr/>
        </p:nvSpPr>
        <p:spPr bwMode="auto">
          <a:xfrm>
            <a:off x="3130550" y="4162425"/>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r">
              <a:spcBef>
                <a:spcPct val="20000"/>
              </a:spcBef>
              <a:buClr>
                <a:schemeClr val="accent2"/>
              </a:buClr>
              <a:buSzPct val="75000"/>
              <a:buFont typeface="Monotype Sorts" pitchFamily="2" charset="2"/>
              <a:buNone/>
            </a:pPr>
            <a:r>
              <a:rPr lang="en-US" sz="1600" b="0"/>
              <a:t>Married</a:t>
            </a:r>
            <a:r>
              <a:rPr lang="en-US" sz="1600" b="0">
                <a:solidFill>
                  <a:schemeClr val="bg2"/>
                </a:solidFill>
              </a:rPr>
              <a:t> </a:t>
            </a:r>
          </a:p>
        </p:txBody>
      </p:sp>
      <p:sp>
        <p:nvSpPr>
          <p:cNvPr id="37912" name="Text Box 23"/>
          <p:cNvSpPr txBox="1">
            <a:spLocks noChangeArrowheads="1"/>
          </p:cNvSpPr>
          <p:nvPr/>
        </p:nvSpPr>
        <p:spPr bwMode="auto">
          <a:xfrm>
            <a:off x="457200" y="4038600"/>
            <a:ext cx="13557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r">
              <a:spcBef>
                <a:spcPct val="20000"/>
              </a:spcBef>
              <a:buClr>
                <a:schemeClr val="accent2"/>
              </a:buClr>
              <a:buSzPct val="75000"/>
              <a:buFont typeface="Monotype Sorts" pitchFamily="2" charset="2"/>
              <a:buNone/>
            </a:pPr>
            <a:r>
              <a:rPr lang="en-US" sz="1600" b="0"/>
              <a:t>Single, </a:t>
            </a:r>
            <a:br>
              <a:rPr lang="en-US" sz="1600" b="0"/>
            </a:br>
            <a:r>
              <a:rPr lang="en-US" sz="1600" b="0"/>
              <a:t>Divorced</a:t>
            </a:r>
            <a:endParaRPr lang="en-US" sz="1600" b="0">
              <a:solidFill>
                <a:schemeClr val="bg2"/>
              </a:solidFill>
            </a:endParaRPr>
          </a:p>
        </p:txBody>
      </p:sp>
      <p:sp>
        <p:nvSpPr>
          <p:cNvPr id="37913" name="Text Box 24"/>
          <p:cNvSpPr txBox="1">
            <a:spLocks noChangeArrowheads="1"/>
          </p:cNvSpPr>
          <p:nvPr/>
        </p:nvSpPr>
        <p:spPr bwMode="auto">
          <a:xfrm>
            <a:off x="534988" y="4983163"/>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r">
              <a:spcBef>
                <a:spcPct val="20000"/>
              </a:spcBef>
              <a:buClr>
                <a:schemeClr val="accent2"/>
              </a:buClr>
              <a:buSzPct val="75000"/>
              <a:buFont typeface="Monotype Sorts" pitchFamily="2" charset="2"/>
              <a:buNone/>
            </a:pPr>
            <a:r>
              <a:rPr lang="en-US" sz="1600" b="0"/>
              <a:t>&lt; 80K</a:t>
            </a:r>
            <a:endParaRPr lang="en-US" sz="1600" b="0">
              <a:solidFill>
                <a:schemeClr val="bg2"/>
              </a:solidFill>
            </a:endParaRPr>
          </a:p>
        </p:txBody>
      </p:sp>
      <p:sp>
        <p:nvSpPr>
          <p:cNvPr id="37914" name="Text Box 25"/>
          <p:cNvSpPr txBox="1">
            <a:spLocks noChangeArrowheads="1"/>
          </p:cNvSpPr>
          <p:nvPr/>
        </p:nvSpPr>
        <p:spPr bwMode="auto">
          <a:xfrm>
            <a:off x="2309813" y="4983163"/>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r">
              <a:spcBef>
                <a:spcPct val="20000"/>
              </a:spcBef>
              <a:buClr>
                <a:schemeClr val="accent2"/>
              </a:buClr>
              <a:buSzPct val="75000"/>
              <a:buFont typeface="Monotype Sorts" pitchFamily="2" charset="2"/>
              <a:buNone/>
            </a:pPr>
            <a:r>
              <a:rPr lang="en-US" sz="1600" b="0"/>
              <a:t>&gt; 80K</a:t>
            </a:r>
            <a:endParaRPr lang="en-US" sz="1600" b="0">
              <a:solidFill>
                <a:schemeClr val="bg2"/>
              </a:solidFill>
            </a:endParaRPr>
          </a:p>
        </p:txBody>
      </p:sp>
      <p:graphicFrame>
        <p:nvGraphicFramePr>
          <p:cNvPr id="953370" name="Group 26"/>
          <p:cNvGraphicFramePr>
            <a:graphicFrameLocks noGrp="1"/>
          </p:cNvGraphicFramePr>
          <p:nvPr/>
        </p:nvGraphicFramePr>
        <p:xfrm>
          <a:off x="4114800" y="1295400"/>
          <a:ext cx="4724400" cy="2286000"/>
        </p:xfrm>
        <a:graphic>
          <a:graphicData uri="http://schemas.openxmlformats.org/drawingml/2006/table">
            <a:tbl>
              <a:tblPr/>
              <a:tblGrid>
                <a:gridCol w="1219200">
                  <a:extLst>
                    <a:ext uri="{9D8B030D-6E8A-4147-A177-3AD203B41FA5}">
                      <a16:colId xmlns:a16="http://schemas.microsoft.com/office/drawing/2014/main" xmlns="" val="20000"/>
                    </a:ext>
                  </a:extLst>
                </a:gridCol>
                <a:gridCol w="914400">
                  <a:extLst>
                    <a:ext uri="{9D8B030D-6E8A-4147-A177-3AD203B41FA5}">
                      <a16:colId xmlns:a16="http://schemas.microsoft.com/office/drawing/2014/main" xmlns="" val="20001"/>
                    </a:ext>
                  </a:extLst>
                </a:gridCol>
                <a:gridCol w="914400">
                  <a:extLst>
                    <a:ext uri="{9D8B030D-6E8A-4147-A177-3AD203B41FA5}">
                      <a16:colId xmlns:a16="http://schemas.microsoft.com/office/drawing/2014/main" xmlns="" val="20002"/>
                    </a:ext>
                  </a:extLst>
                </a:gridCol>
                <a:gridCol w="990600">
                  <a:extLst>
                    <a:ext uri="{9D8B030D-6E8A-4147-A177-3AD203B41FA5}">
                      <a16:colId xmlns:a16="http://schemas.microsoft.com/office/drawing/2014/main" xmlns="" val="20003"/>
                    </a:ext>
                  </a:extLst>
                </a:gridCol>
                <a:gridCol w="685800">
                  <a:extLst>
                    <a:ext uri="{9D8B030D-6E8A-4147-A177-3AD203B41FA5}">
                      <a16:colId xmlns:a16="http://schemas.microsoft.com/office/drawing/2014/main" xmlns="" val="20004"/>
                    </a:ext>
                  </a:extLst>
                </a:gridCol>
              </a:tblGrid>
              <a:tr h="5715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Tx/>
                        <a:buNone/>
                        <a:tabLst/>
                      </a:pPr>
                      <a:endParaRPr kumimoji="0" lang="en-US" sz="1600" b="0" i="0" u="none" strike="noStrike" cap="none" normalizeH="0" baseline="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Tx/>
                        <a:buNone/>
                        <a:tabLst/>
                      </a:pPr>
                      <a:r>
                        <a:rPr kumimoji="0" lang="en-US" sz="1600" b="0" i="0" u="none" strike="noStrike" cap="none" normalizeH="0" baseline="0">
                          <a:ln>
                            <a:noFill/>
                          </a:ln>
                          <a:solidFill>
                            <a:schemeClr val="tx1"/>
                          </a:solidFill>
                          <a:effectLst/>
                          <a:latin typeface="Arial" pitchFamily="34" charset="0"/>
                        </a:rPr>
                        <a:t>Married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Tx/>
                        <a:buNone/>
                        <a:tabLst/>
                      </a:pPr>
                      <a:r>
                        <a:rPr kumimoji="0" lang="en-US" sz="1600" b="0" i="0" u="none" strike="noStrike" cap="none" normalizeH="0" baseline="0">
                          <a:ln>
                            <a:noFill/>
                          </a:ln>
                          <a:solidFill>
                            <a:schemeClr val="tx1"/>
                          </a:solidFill>
                          <a:effectLst/>
                          <a:latin typeface="Arial" pitchFamily="34" charset="0"/>
                        </a:rPr>
                        <a:t>Single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Tx/>
                        <a:buNone/>
                        <a:tabLst/>
                      </a:pPr>
                      <a:r>
                        <a:rPr kumimoji="0" lang="en-US" sz="1600" b="0" i="0" u="none" strike="noStrike" cap="none" normalizeH="0" baseline="0">
                          <a:ln>
                            <a:noFill/>
                          </a:ln>
                          <a:solidFill>
                            <a:schemeClr val="tx1"/>
                          </a:solidFill>
                          <a:effectLst/>
                          <a:latin typeface="Arial" pitchFamily="34" charset="0"/>
                        </a:rPr>
                        <a:t>Divorced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Tx/>
                        <a:buNone/>
                        <a:tabLst/>
                      </a:pPr>
                      <a:r>
                        <a:rPr kumimoji="0" lang="en-US" sz="1600" b="0" i="0" u="none" strike="noStrike" cap="none" normalizeH="0" baseline="0">
                          <a:ln>
                            <a:noFill/>
                          </a:ln>
                          <a:solidFill>
                            <a:schemeClr val="tx1"/>
                          </a:solidFill>
                          <a:effectLst/>
                          <a:latin typeface="Arial" pitchFamily="34" charset="0"/>
                        </a:rPr>
                        <a:t>Total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71500">
                <a:tc>
                  <a:txBody>
                    <a:bodyPr/>
                    <a:lstStyle/>
                    <a:p>
                      <a:pPr marL="0" marR="0" lvl="0" indent="0" algn="r" defTabSz="914400" rtl="0" eaLnBrk="0" fontAlgn="base" latinLnBrk="0" hangingPunct="0">
                        <a:lnSpc>
                          <a:spcPct val="100000"/>
                        </a:lnSpc>
                        <a:spcBef>
                          <a:spcPct val="10000"/>
                        </a:spcBef>
                        <a:spcAft>
                          <a:spcPts val="400"/>
                        </a:spcAft>
                        <a:buClr>
                          <a:srgbClr val="0C7B9C"/>
                        </a:buClr>
                        <a:buSzPct val="75000"/>
                        <a:buFontTx/>
                        <a:buNone/>
                        <a:tabLst/>
                      </a:pPr>
                      <a:r>
                        <a:rPr kumimoji="0" lang="en-US" sz="1600" b="0" i="0" u="none" strike="noStrike" cap="none" normalizeH="0" baseline="0">
                          <a:ln>
                            <a:noFill/>
                          </a:ln>
                          <a:solidFill>
                            <a:schemeClr val="tx1"/>
                          </a:solidFill>
                          <a:effectLst/>
                          <a:latin typeface="Arial" pitchFamily="34" charset="0"/>
                        </a:rPr>
                        <a:t>Class=No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Tx/>
                        <a:buNone/>
                        <a:tabLst/>
                      </a:pPr>
                      <a:r>
                        <a:rPr kumimoji="0" lang="en-US" sz="1600" b="0" i="0" u="none" strike="noStrike" cap="none" normalizeH="0" baseline="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Tx/>
                        <a:buNone/>
                        <a:tabLst/>
                      </a:pPr>
                      <a:r>
                        <a:rPr kumimoji="0" lang="en-US" sz="16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Tx/>
                        <a:buNone/>
                        <a:tabLst/>
                      </a:pPr>
                      <a:r>
                        <a:rPr kumimoji="0" lang="en-US" sz="16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Tx/>
                        <a:buNone/>
                        <a:tabLst/>
                      </a:pPr>
                      <a:r>
                        <a:rPr kumimoji="0" lang="en-US" sz="1600" b="0" i="0" u="none" strike="noStrike" cap="none" normalizeH="0" baseline="0">
                          <a:ln>
                            <a:noFill/>
                          </a:ln>
                          <a:solidFill>
                            <a:schemeClr val="tx1"/>
                          </a:solidFill>
                          <a:effectLst/>
                          <a:latin typeface="Arial"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71500">
                <a:tc>
                  <a:txBody>
                    <a:bodyPr/>
                    <a:lstStyle/>
                    <a:p>
                      <a:pPr marL="0" marR="0" lvl="0" indent="0" algn="r" defTabSz="914400" rtl="0" eaLnBrk="0" fontAlgn="base" latinLnBrk="0" hangingPunct="0">
                        <a:lnSpc>
                          <a:spcPct val="100000"/>
                        </a:lnSpc>
                        <a:spcBef>
                          <a:spcPct val="10000"/>
                        </a:spcBef>
                        <a:spcAft>
                          <a:spcPts val="400"/>
                        </a:spcAft>
                        <a:buClr>
                          <a:srgbClr val="0C7B9C"/>
                        </a:buClr>
                        <a:buSzPct val="75000"/>
                        <a:buFontTx/>
                        <a:buNone/>
                        <a:tabLst/>
                      </a:pPr>
                      <a:r>
                        <a:rPr kumimoji="0" lang="en-US" sz="1600" b="0" i="0" u="none" strike="noStrike" cap="none" normalizeH="0" baseline="0">
                          <a:ln>
                            <a:noFill/>
                          </a:ln>
                          <a:solidFill>
                            <a:schemeClr val="tx1"/>
                          </a:solidFill>
                          <a:effectLst/>
                          <a:latin typeface="Arial" pitchFamily="34" charset="0"/>
                        </a:rPr>
                        <a:t>Class=Yes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Tx/>
                        <a:buNone/>
                        <a:tabLst/>
                      </a:pPr>
                      <a:r>
                        <a:rPr kumimoji="0" lang="en-US" sz="1600" b="0" i="0" u="none" strike="noStrike" cap="none" normalizeH="0" baseline="0">
                          <a:ln>
                            <a:noFill/>
                          </a:ln>
                          <a:solidFill>
                            <a:schemeClr val="tx1"/>
                          </a:solidFill>
                          <a:effectLst/>
                          <a:latin typeface="Arial" pitchFamily="34" charset="0"/>
                        </a:rPr>
                        <a:t>6/9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Tx/>
                        <a:buNone/>
                        <a:tabLst/>
                      </a:pPr>
                      <a:r>
                        <a:rPr kumimoji="0" lang="en-US" sz="16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Tx/>
                        <a:buNone/>
                        <a:tabLst/>
                      </a:pPr>
                      <a:r>
                        <a:rPr kumimoji="0" lang="en-US" sz="16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Tx/>
                        <a:buNone/>
                        <a:tabLst/>
                      </a:pPr>
                      <a:r>
                        <a:rPr kumimoji="0" lang="en-US" sz="1600" b="0" i="0" u="none" strike="noStrike" cap="none" normalizeH="0" baseline="0">
                          <a:ln>
                            <a:noFill/>
                          </a:ln>
                          <a:solidFill>
                            <a:schemeClr val="tx1"/>
                          </a:solidFill>
                          <a:effectLst/>
                          <a:latin typeface="Arial" pitchFamily="34" charset="0"/>
                        </a:rPr>
                        <a:t>2.67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71500">
                <a:tc>
                  <a:txBody>
                    <a:bodyPr/>
                    <a:lstStyle/>
                    <a:p>
                      <a:pPr marL="0" marR="0" lvl="0" indent="0" algn="r" defTabSz="914400" rtl="0" eaLnBrk="0" fontAlgn="base" latinLnBrk="0" hangingPunct="0">
                        <a:lnSpc>
                          <a:spcPct val="100000"/>
                        </a:lnSpc>
                        <a:spcBef>
                          <a:spcPct val="10000"/>
                        </a:spcBef>
                        <a:spcAft>
                          <a:spcPts val="400"/>
                        </a:spcAft>
                        <a:buClr>
                          <a:srgbClr val="0C7B9C"/>
                        </a:buClr>
                        <a:buSzPct val="75000"/>
                        <a:buFontTx/>
                        <a:buNone/>
                        <a:tabLst/>
                      </a:pPr>
                      <a:r>
                        <a:rPr kumimoji="0" lang="en-US" sz="1600" b="0" i="0" u="none" strike="noStrike" cap="none" normalizeH="0" baseline="0">
                          <a:ln>
                            <a:noFill/>
                          </a:ln>
                          <a:solidFill>
                            <a:schemeClr val="tx1"/>
                          </a:solidFill>
                          <a:effectLst/>
                          <a:latin typeface="Arial" pitchFamily="34" charset="0"/>
                        </a:rPr>
                        <a:t>Total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Tx/>
                        <a:buNone/>
                        <a:tabLst/>
                      </a:pPr>
                      <a:r>
                        <a:rPr kumimoji="0" lang="en-US" sz="1600" b="0" i="0" u="none" strike="noStrike" cap="none" normalizeH="0" baseline="0">
                          <a:ln>
                            <a:noFill/>
                          </a:ln>
                          <a:solidFill>
                            <a:schemeClr val="tx1"/>
                          </a:solidFill>
                          <a:effectLst/>
                          <a:latin typeface="Arial" pitchFamily="34" charset="0"/>
                        </a:rPr>
                        <a:t>3.67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Tx/>
                        <a:buNone/>
                        <a:tabLst/>
                      </a:pPr>
                      <a:r>
                        <a:rPr kumimoji="0" lang="en-US" sz="1600" b="0" i="0" u="none" strike="noStrike" cap="none" normalizeH="0" baseline="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Tx/>
                        <a:buNone/>
                        <a:tabLst/>
                      </a:pPr>
                      <a:r>
                        <a:rPr kumimoji="0" lang="en-US" sz="16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Tx/>
                        <a:buNone/>
                        <a:tabLst/>
                      </a:pPr>
                      <a:r>
                        <a:rPr kumimoji="0" lang="en-US" sz="1600" b="0" i="0" u="none" strike="noStrike" cap="none" normalizeH="0" baseline="0">
                          <a:ln>
                            <a:noFill/>
                          </a:ln>
                          <a:solidFill>
                            <a:schemeClr val="tx1"/>
                          </a:solidFill>
                          <a:effectLst/>
                          <a:latin typeface="Arial" pitchFamily="34" charset="0"/>
                        </a:rPr>
                        <a:t>6.67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graphicFrame>
        <p:nvGraphicFramePr>
          <p:cNvPr id="37890" name="Object 58"/>
          <p:cNvGraphicFramePr>
            <a:graphicFrameLocks noChangeAspect="1"/>
          </p:cNvGraphicFramePr>
          <p:nvPr/>
        </p:nvGraphicFramePr>
        <p:xfrm>
          <a:off x="228600" y="1676400"/>
          <a:ext cx="3671888" cy="1047750"/>
        </p:xfrm>
        <a:graphic>
          <a:graphicData uri="http://schemas.openxmlformats.org/presentationml/2006/ole">
            <mc:AlternateContent xmlns:mc="http://schemas.openxmlformats.org/markup-compatibility/2006">
              <mc:Choice xmlns:v="urn:schemas-microsoft-com:vml" Requires="v">
                <p:oleObj spid="_x0000_s29718" name="Document" r:id="rId3" imgW="5102860" imgH="1450803" progId="Word.Document.8">
                  <p:embed/>
                </p:oleObj>
              </mc:Choice>
              <mc:Fallback>
                <p:oleObj name="Document" r:id="rId3" imgW="5102860" imgH="1450803" progId="Word.Document.8">
                  <p:embed/>
                  <p:pic>
                    <p:nvPicPr>
                      <p:cNvPr id="0" name="Object 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676400"/>
                        <a:ext cx="3671888"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47" name="Text Box 59"/>
          <p:cNvSpPr txBox="1">
            <a:spLocks noChangeArrowheads="1"/>
          </p:cNvSpPr>
          <p:nvPr/>
        </p:nvSpPr>
        <p:spPr bwMode="auto">
          <a:xfrm>
            <a:off x="228600" y="1219200"/>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sz="2000"/>
              <a:t>New record:</a:t>
            </a:r>
          </a:p>
        </p:txBody>
      </p:sp>
      <p:sp>
        <p:nvSpPr>
          <p:cNvPr id="37948" name="Line 60"/>
          <p:cNvSpPr>
            <a:spLocks noChangeShapeType="1"/>
          </p:cNvSpPr>
          <p:nvPr/>
        </p:nvSpPr>
        <p:spPr bwMode="auto">
          <a:xfrm>
            <a:off x="1219200" y="2667000"/>
            <a:ext cx="228600" cy="457200"/>
          </a:xfrm>
          <a:prstGeom prst="line">
            <a:avLst/>
          </a:prstGeom>
          <a:noFill/>
          <a:ln w="25400">
            <a:solidFill>
              <a:srgbClr val="8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49" name="Line 61"/>
          <p:cNvSpPr>
            <a:spLocks noChangeShapeType="1"/>
          </p:cNvSpPr>
          <p:nvPr/>
        </p:nvSpPr>
        <p:spPr bwMode="auto">
          <a:xfrm>
            <a:off x="1905000" y="2667000"/>
            <a:ext cx="609600" cy="1143000"/>
          </a:xfrm>
          <a:prstGeom prst="line">
            <a:avLst/>
          </a:prstGeom>
          <a:noFill/>
          <a:ln w="25400">
            <a:solidFill>
              <a:srgbClr val="8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50" name="Oval 62"/>
          <p:cNvSpPr>
            <a:spLocks noChangeArrowheads="1"/>
          </p:cNvSpPr>
          <p:nvPr/>
        </p:nvSpPr>
        <p:spPr bwMode="auto">
          <a:xfrm>
            <a:off x="5410200" y="2895600"/>
            <a:ext cx="762000" cy="685800"/>
          </a:xfrm>
          <a:prstGeom prst="ellipse">
            <a:avLst/>
          </a:prstGeom>
          <a:noFill/>
          <a:ln w="31750">
            <a:solidFill>
              <a:srgbClr val="0C6D9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51" name="Oval 63"/>
          <p:cNvSpPr>
            <a:spLocks noChangeArrowheads="1"/>
          </p:cNvSpPr>
          <p:nvPr/>
        </p:nvSpPr>
        <p:spPr bwMode="auto">
          <a:xfrm>
            <a:off x="6400800" y="2895600"/>
            <a:ext cx="1676400" cy="685800"/>
          </a:xfrm>
          <a:prstGeom prst="ellipse">
            <a:avLst/>
          </a:prstGeom>
          <a:noFill/>
          <a:ln w="31750">
            <a:solidFill>
              <a:srgbClr val="0C6D9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52" name="Line 64"/>
          <p:cNvSpPr>
            <a:spLocks noChangeShapeType="1"/>
          </p:cNvSpPr>
          <p:nvPr/>
        </p:nvSpPr>
        <p:spPr bwMode="auto">
          <a:xfrm flipH="1">
            <a:off x="4038600" y="3352800"/>
            <a:ext cx="1676400" cy="990600"/>
          </a:xfrm>
          <a:prstGeom prst="line">
            <a:avLst/>
          </a:prstGeom>
          <a:noFill/>
          <a:ln w="25400">
            <a:solidFill>
              <a:srgbClr val="8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53" name="Line 65"/>
          <p:cNvSpPr>
            <a:spLocks noChangeShapeType="1"/>
          </p:cNvSpPr>
          <p:nvPr/>
        </p:nvSpPr>
        <p:spPr bwMode="auto">
          <a:xfrm flipH="1">
            <a:off x="1981200" y="3429000"/>
            <a:ext cx="5029200" cy="990600"/>
          </a:xfrm>
          <a:prstGeom prst="line">
            <a:avLst/>
          </a:prstGeom>
          <a:noFill/>
          <a:ln w="25400">
            <a:solidFill>
              <a:srgbClr val="8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54" name="Text Box 66"/>
          <p:cNvSpPr txBox="1">
            <a:spLocks noChangeArrowheads="1"/>
          </p:cNvSpPr>
          <p:nvPr/>
        </p:nvSpPr>
        <p:spPr bwMode="auto">
          <a:xfrm>
            <a:off x="5181600" y="4191000"/>
            <a:ext cx="3505200"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sz="1800"/>
              <a:t>Probability that Marital Status </a:t>
            </a:r>
            <a:br>
              <a:rPr lang="en-US" sz="1800"/>
            </a:br>
            <a:r>
              <a:rPr lang="en-US" sz="1800"/>
              <a:t>= Married is 3.67/6.67</a:t>
            </a:r>
          </a:p>
          <a:p>
            <a:pPr>
              <a:spcBef>
                <a:spcPct val="50000"/>
              </a:spcBef>
            </a:pPr>
            <a:r>
              <a:rPr lang="en-US" sz="1800"/>
              <a:t>Probability that Marital Status ={Single,Divorced} is 3/6.67</a:t>
            </a:r>
          </a:p>
        </p:txBody>
      </p:sp>
      <p:sp>
        <p:nvSpPr>
          <p:cNvPr id="36" name="TextBox 35">
            <a:extLst>
              <a:ext uri="{FF2B5EF4-FFF2-40B4-BE49-F238E27FC236}">
                <a16:creationId xmlns:a16="http://schemas.microsoft.com/office/drawing/2014/main" xmlns="" id="{B9B7D6E9-A995-416F-A715-D1A3F8C08792}"/>
              </a:ext>
            </a:extLst>
          </p:cNvPr>
          <p:cNvSpPr txBox="1"/>
          <p:nvPr/>
        </p:nvSpPr>
        <p:spPr>
          <a:xfrm>
            <a:off x="7467600" y="444176"/>
            <a:ext cx="1688283" cy="276999"/>
          </a:xfrm>
          <a:prstGeom prst="rect">
            <a:avLst/>
          </a:prstGeom>
          <a:noFill/>
        </p:spPr>
        <p:txBody>
          <a:bodyPr wrap="none" rtlCol="0">
            <a:spAutoFit/>
          </a:bodyPr>
          <a:lstStyle/>
          <a:p>
            <a:r>
              <a:rPr lang="en-US" sz="1200" dirty="0">
                <a:solidFill>
                  <a:srgbClr val="C00000"/>
                </a:solidFill>
              </a:rPr>
              <a:t>Not covered in 2021!</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dirty="0"/>
              <a:t>4. Other Issues</a:t>
            </a:r>
          </a:p>
        </p:txBody>
      </p:sp>
      <p:sp>
        <p:nvSpPr>
          <p:cNvPr id="83971" name="Rectangle 3"/>
          <p:cNvSpPr>
            <a:spLocks noGrp="1" noChangeArrowheads="1"/>
          </p:cNvSpPr>
          <p:nvPr>
            <p:ph type="body" idx="1"/>
          </p:nvPr>
        </p:nvSpPr>
        <p:spPr/>
        <p:txBody>
          <a:bodyPr/>
          <a:lstStyle/>
          <a:p>
            <a:r>
              <a:rPr lang="en-US" dirty="0"/>
              <a:t>Data Fragmentation</a:t>
            </a:r>
          </a:p>
          <a:p>
            <a:r>
              <a:rPr lang="en-US" dirty="0"/>
              <a:t>Search Strategy</a:t>
            </a:r>
          </a:p>
          <a:p>
            <a:r>
              <a:rPr lang="en-US" dirty="0"/>
              <a:t>Decision Boundaries of Decision Tree Models </a:t>
            </a:r>
          </a:p>
          <a:p>
            <a:r>
              <a:rPr lang="en-US" dirty="0"/>
              <a:t>Oblique Decision Trees </a:t>
            </a:r>
          </a:p>
          <a:p>
            <a:endParaRPr lang="en-US" dirty="0"/>
          </a:p>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t>Data Fragmentation</a:t>
            </a:r>
          </a:p>
        </p:txBody>
      </p:sp>
      <p:sp>
        <p:nvSpPr>
          <p:cNvPr id="84995" name="Rectangle 3"/>
          <p:cNvSpPr>
            <a:spLocks noGrp="1" noChangeArrowheads="1"/>
          </p:cNvSpPr>
          <p:nvPr>
            <p:ph type="body" idx="1"/>
          </p:nvPr>
        </p:nvSpPr>
        <p:spPr/>
        <p:txBody>
          <a:bodyPr/>
          <a:lstStyle/>
          <a:p>
            <a:r>
              <a:rPr lang="en-US"/>
              <a:t>Number of instances gets smaller as you traverse down the tree</a:t>
            </a:r>
          </a:p>
          <a:p>
            <a:endParaRPr lang="en-US"/>
          </a:p>
          <a:p>
            <a:r>
              <a:rPr lang="en-US"/>
              <a:t>Number of instances at the leaf nodes could be too small to make any statistically significant decision </a:t>
            </a:r>
            <a:r>
              <a:rPr lang="en-US">
                <a:sym typeface="Wingdings" pitchFamily="2" charset="2"/>
              </a:rPr>
              <a:t> increases the danger of overfitting</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a:t>Example of a Decision Tree</a:t>
            </a:r>
          </a:p>
        </p:txBody>
      </p:sp>
      <p:grpSp>
        <p:nvGrpSpPr>
          <p:cNvPr id="3076" name="Group 3"/>
          <p:cNvGrpSpPr>
            <a:grpSpLocks/>
          </p:cNvGrpSpPr>
          <p:nvPr/>
        </p:nvGrpSpPr>
        <p:grpSpPr bwMode="auto">
          <a:xfrm>
            <a:off x="228600" y="1371600"/>
            <a:ext cx="3587750" cy="4311650"/>
            <a:chOff x="288" y="951"/>
            <a:chExt cx="2260" cy="2716"/>
          </a:xfrm>
        </p:grpSpPr>
        <p:graphicFrame>
          <p:nvGraphicFramePr>
            <p:cNvPr id="3074" name="Object 4"/>
            <p:cNvGraphicFramePr>
              <a:graphicFrameLocks noChangeAspect="1"/>
            </p:cNvGraphicFramePr>
            <p:nvPr/>
          </p:nvGraphicFramePr>
          <p:xfrm>
            <a:off x="288" y="1344"/>
            <a:ext cx="2246" cy="2323"/>
          </p:xfrm>
          <a:graphic>
            <a:graphicData uri="http://schemas.openxmlformats.org/presentationml/2006/ole">
              <mc:AlternateContent xmlns:mc="http://schemas.openxmlformats.org/markup-compatibility/2006">
                <mc:Choice xmlns:v="urn:schemas-microsoft-com:vml" Requires="v">
                  <p:oleObj spid="_x0000_s3094" name="Document" r:id="rId3" imgW="5405040" imgH="5780160" progId="Word.Document.8">
                    <p:embed/>
                  </p:oleObj>
                </mc:Choice>
                <mc:Fallback>
                  <p:oleObj name="Document" r:id="rId3" imgW="5405040" imgH="578016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 y="1344"/>
                          <a:ext cx="2246" cy="2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06" name="Text Box 5"/>
            <p:cNvSpPr txBox="1">
              <a:spLocks noChangeArrowheads="1"/>
            </p:cNvSpPr>
            <p:nvPr/>
          </p:nvSpPr>
          <p:spPr bwMode="auto">
            <a:xfrm rot="-2416809">
              <a:off x="672" y="951"/>
              <a:ext cx="7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spcBef>
                  <a:spcPct val="20000"/>
                </a:spcBef>
                <a:buClr>
                  <a:schemeClr val="accent2"/>
                </a:buClr>
                <a:buSzPct val="75000"/>
                <a:buFont typeface="Monotype Sorts" pitchFamily="2" charset="2"/>
                <a:buNone/>
              </a:pPr>
              <a:r>
                <a:rPr lang="en-US" sz="1600">
                  <a:solidFill>
                    <a:srgbClr val="006600"/>
                  </a:solidFill>
                </a:rPr>
                <a:t>categorical</a:t>
              </a:r>
              <a:endParaRPr lang="en-US" sz="1600">
                <a:solidFill>
                  <a:schemeClr val="bg2"/>
                </a:solidFill>
              </a:endParaRPr>
            </a:p>
          </p:txBody>
        </p:sp>
        <p:sp>
          <p:nvSpPr>
            <p:cNvPr id="3107" name="Text Box 6"/>
            <p:cNvSpPr txBox="1">
              <a:spLocks noChangeArrowheads="1"/>
            </p:cNvSpPr>
            <p:nvPr/>
          </p:nvSpPr>
          <p:spPr bwMode="auto">
            <a:xfrm rot="-2416809">
              <a:off x="1104" y="951"/>
              <a:ext cx="7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spcBef>
                  <a:spcPct val="20000"/>
                </a:spcBef>
                <a:buClr>
                  <a:schemeClr val="accent2"/>
                </a:buClr>
                <a:buSzPct val="75000"/>
                <a:buFont typeface="Monotype Sorts" pitchFamily="2" charset="2"/>
                <a:buNone/>
              </a:pPr>
              <a:r>
                <a:rPr lang="en-US" sz="1600">
                  <a:solidFill>
                    <a:srgbClr val="006600"/>
                  </a:solidFill>
                </a:rPr>
                <a:t>categorical</a:t>
              </a:r>
              <a:endParaRPr lang="en-US" sz="1600">
                <a:solidFill>
                  <a:schemeClr val="bg2"/>
                </a:solidFill>
              </a:endParaRPr>
            </a:p>
          </p:txBody>
        </p:sp>
        <p:sp>
          <p:nvSpPr>
            <p:cNvPr id="3108" name="Text Box 7"/>
            <p:cNvSpPr txBox="1">
              <a:spLocks noChangeArrowheads="1"/>
            </p:cNvSpPr>
            <p:nvPr/>
          </p:nvSpPr>
          <p:spPr bwMode="auto">
            <a:xfrm rot="-2416809">
              <a:off x="1632" y="951"/>
              <a:ext cx="8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spcBef>
                  <a:spcPct val="20000"/>
                </a:spcBef>
                <a:buClr>
                  <a:schemeClr val="accent2"/>
                </a:buClr>
                <a:buSzPct val="75000"/>
                <a:buFont typeface="Monotype Sorts" pitchFamily="2" charset="2"/>
                <a:buNone/>
              </a:pPr>
              <a:r>
                <a:rPr lang="en-US" sz="1600">
                  <a:solidFill>
                    <a:srgbClr val="006600"/>
                  </a:solidFill>
                </a:rPr>
                <a:t>continuous</a:t>
              </a:r>
              <a:endParaRPr lang="en-US" sz="1600">
                <a:solidFill>
                  <a:schemeClr val="bg2"/>
                </a:solidFill>
              </a:endParaRPr>
            </a:p>
          </p:txBody>
        </p:sp>
        <p:sp>
          <p:nvSpPr>
            <p:cNvPr id="3109" name="Text Box 8"/>
            <p:cNvSpPr txBox="1">
              <a:spLocks noChangeArrowheads="1"/>
            </p:cNvSpPr>
            <p:nvPr/>
          </p:nvSpPr>
          <p:spPr bwMode="auto">
            <a:xfrm rot="-2416809">
              <a:off x="2112" y="1047"/>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spcBef>
                  <a:spcPct val="20000"/>
                </a:spcBef>
                <a:buClr>
                  <a:schemeClr val="accent2"/>
                </a:buClr>
                <a:buSzPct val="75000"/>
                <a:buFont typeface="Monotype Sorts" pitchFamily="2" charset="2"/>
                <a:buNone/>
              </a:pPr>
              <a:r>
                <a:rPr lang="en-US" sz="1600">
                  <a:solidFill>
                    <a:srgbClr val="006600"/>
                  </a:solidFill>
                </a:rPr>
                <a:t>class</a:t>
              </a:r>
              <a:endParaRPr lang="en-US" sz="1600">
                <a:solidFill>
                  <a:schemeClr val="bg2"/>
                </a:solidFill>
              </a:endParaRPr>
            </a:p>
          </p:txBody>
        </p:sp>
      </p:grpSp>
      <p:sp>
        <p:nvSpPr>
          <p:cNvPr id="3077" name="Line 9"/>
          <p:cNvSpPr>
            <a:spLocks noChangeShapeType="1"/>
          </p:cNvSpPr>
          <p:nvPr/>
        </p:nvSpPr>
        <p:spPr bwMode="auto">
          <a:xfrm>
            <a:off x="6965950" y="4505325"/>
            <a:ext cx="242888" cy="5270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8" name="Line 10"/>
          <p:cNvSpPr>
            <a:spLocks noChangeShapeType="1"/>
          </p:cNvSpPr>
          <p:nvPr/>
        </p:nvSpPr>
        <p:spPr bwMode="auto">
          <a:xfrm flipH="1">
            <a:off x="5835650" y="4505325"/>
            <a:ext cx="323850" cy="5270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9" name="Line 11"/>
          <p:cNvSpPr>
            <a:spLocks noChangeShapeType="1"/>
          </p:cNvSpPr>
          <p:nvPr/>
        </p:nvSpPr>
        <p:spPr bwMode="auto">
          <a:xfrm flipH="1">
            <a:off x="6481763" y="3711575"/>
            <a:ext cx="403225" cy="5286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80" name="Line 12"/>
          <p:cNvSpPr>
            <a:spLocks noChangeShapeType="1"/>
          </p:cNvSpPr>
          <p:nvPr/>
        </p:nvSpPr>
        <p:spPr bwMode="auto">
          <a:xfrm>
            <a:off x="7693025" y="3711575"/>
            <a:ext cx="484188" cy="5286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81" name="Line 13"/>
          <p:cNvSpPr>
            <a:spLocks noChangeShapeType="1"/>
          </p:cNvSpPr>
          <p:nvPr/>
        </p:nvSpPr>
        <p:spPr bwMode="auto">
          <a:xfrm>
            <a:off x="6643688" y="2984500"/>
            <a:ext cx="565150"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82" name="Line 14"/>
          <p:cNvSpPr>
            <a:spLocks noChangeShapeType="1"/>
          </p:cNvSpPr>
          <p:nvPr/>
        </p:nvSpPr>
        <p:spPr bwMode="auto">
          <a:xfrm flipH="1">
            <a:off x="5270500" y="2984500"/>
            <a:ext cx="565150"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83" name="Text Box 15"/>
          <p:cNvSpPr txBox="1">
            <a:spLocks noChangeArrowheads="1"/>
          </p:cNvSpPr>
          <p:nvPr/>
        </p:nvSpPr>
        <p:spPr bwMode="auto">
          <a:xfrm>
            <a:off x="5788025" y="2720975"/>
            <a:ext cx="936625" cy="349250"/>
          </a:xfrm>
          <a:prstGeom prst="rect">
            <a:avLst/>
          </a:prstGeom>
          <a:solidFill>
            <a:srgbClr val="FFFF00"/>
          </a:solidFill>
          <a:ln w="12700">
            <a:solidFill>
              <a:srgbClr val="0000FF"/>
            </a:solidFill>
            <a:miter lim="800000"/>
            <a:headEnd/>
            <a:tailEnd/>
          </a:ln>
        </p:spPr>
        <p:txBody>
          <a:bodyPr>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spcBef>
                <a:spcPct val="20000"/>
              </a:spcBef>
              <a:buClr>
                <a:schemeClr val="accent2"/>
              </a:buClr>
              <a:buSzPct val="75000"/>
              <a:buFont typeface="Monotype Sorts" pitchFamily="2" charset="2"/>
              <a:buNone/>
            </a:pPr>
            <a:r>
              <a:rPr lang="en-US" sz="1600">
                <a:solidFill>
                  <a:srgbClr val="2D1993"/>
                </a:solidFill>
              </a:rPr>
              <a:t>Refund</a:t>
            </a:r>
            <a:endParaRPr lang="en-US" sz="1600" b="0">
              <a:solidFill>
                <a:schemeClr val="bg2"/>
              </a:solidFill>
            </a:endParaRPr>
          </a:p>
        </p:txBody>
      </p:sp>
      <p:sp>
        <p:nvSpPr>
          <p:cNvPr id="3084" name="Text Box 16"/>
          <p:cNvSpPr txBox="1">
            <a:spLocks noChangeArrowheads="1"/>
          </p:cNvSpPr>
          <p:nvPr/>
        </p:nvSpPr>
        <p:spPr bwMode="auto">
          <a:xfrm>
            <a:off x="6804025" y="3448050"/>
            <a:ext cx="935038" cy="349250"/>
          </a:xfrm>
          <a:prstGeom prst="rect">
            <a:avLst/>
          </a:prstGeom>
          <a:solidFill>
            <a:srgbClr val="FFFF00"/>
          </a:solidFill>
          <a:ln w="12700">
            <a:solidFill>
              <a:srgbClr val="0000FF"/>
            </a:solidFill>
            <a:miter lim="800000"/>
            <a:headEnd/>
            <a:tailEnd/>
          </a:ln>
        </p:spPr>
        <p:txBody>
          <a:bodyPr>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spcBef>
                <a:spcPct val="20000"/>
              </a:spcBef>
              <a:buClr>
                <a:schemeClr val="accent2"/>
              </a:buClr>
              <a:buSzPct val="75000"/>
              <a:buFont typeface="Monotype Sorts" pitchFamily="2" charset="2"/>
              <a:buNone/>
            </a:pPr>
            <a:r>
              <a:rPr lang="en-US" sz="1600">
                <a:solidFill>
                  <a:srgbClr val="2D1993"/>
                </a:solidFill>
              </a:rPr>
              <a:t>MarSt</a:t>
            </a:r>
            <a:endParaRPr lang="en-US" sz="1600" b="0">
              <a:solidFill>
                <a:schemeClr val="bg2"/>
              </a:solidFill>
            </a:endParaRPr>
          </a:p>
        </p:txBody>
      </p:sp>
      <p:sp>
        <p:nvSpPr>
          <p:cNvPr id="3085" name="Text Box 17"/>
          <p:cNvSpPr txBox="1">
            <a:spLocks noChangeArrowheads="1"/>
          </p:cNvSpPr>
          <p:nvPr/>
        </p:nvSpPr>
        <p:spPr bwMode="auto">
          <a:xfrm>
            <a:off x="6078538" y="4240213"/>
            <a:ext cx="968375" cy="349250"/>
          </a:xfrm>
          <a:prstGeom prst="rect">
            <a:avLst/>
          </a:prstGeom>
          <a:solidFill>
            <a:srgbClr val="FFFF00"/>
          </a:solidFill>
          <a:ln w="12700">
            <a:solidFill>
              <a:srgbClr val="0000FF"/>
            </a:solidFill>
            <a:miter lim="800000"/>
            <a:headEnd/>
            <a:tailEnd/>
          </a:ln>
        </p:spPr>
        <p:txBody>
          <a:bodyPr>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spcBef>
                <a:spcPct val="20000"/>
              </a:spcBef>
              <a:buClr>
                <a:schemeClr val="accent2"/>
              </a:buClr>
              <a:buSzPct val="75000"/>
              <a:buFont typeface="Monotype Sorts" pitchFamily="2" charset="2"/>
              <a:buNone/>
            </a:pPr>
            <a:r>
              <a:rPr lang="en-US" sz="1600">
                <a:solidFill>
                  <a:srgbClr val="2D1993"/>
                </a:solidFill>
              </a:rPr>
              <a:t>TaxInc</a:t>
            </a:r>
            <a:endParaRPr lang="en-US" sz="1600" b="0">
              <a:solidFill>
                <a:schemeClr val="bg2"/>
              </a:solidFill>
            </a:endParaRPr>
          </a:p>
        </p:txBody>
      </p:sp>
      <p:sp>
        <p:nvSpPr>
          <p:cNvPr id="3086" name="AutoShape 18"/>
          <p:cNvSpPr>
            <a:spLocks noChangeArrowheads="1"/>
          </p:cNvSpPr>
          <p:nvPr/>
        </p:nvSpPr>
        <p:spPr bwMode="auto">
          <a:xfrm>
            <a:off x="7005638" y="5029200"/>
            <a:ext cx="627062" cy="366713"/>
          </a:xfrm>
          <a:prstGeom prst="roundRect">
            <a:avLst>
              <a:gd name="adj" fmla="val 16769"/>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3087" name="Text Box 19"/>
          <p:cNvSpPr txBox="1">
            <a:spLocks noChangeArrowheads="1"/>
          </p:cNvSpPr>
          <p:nvPr/>
        </p:nvSpPr>
        <p:spPr bwMode="auto">
          <a:xfrm>
            <a:off x="6929438" y="5029200"/>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spcBef>
                <a:spcPct val="20000"/>
              </a:spcBef>
              <a:buClr>
                <a:schemeClr val="accent2"/>
              </a:buClr>
              <a:buSzPct val="75000"/>
              <a:buFont typeface="Monotype Sorts" pitchFamily="2" charset="2"/>
              <a:buNone/>
            </a:pPr>
            <a:r>
              <a:rPr lang="en-US" sz="1600">
                <a:solidFill>
                  <a:srgbClr val="800000"/>
                </a:solidFill>
              </a:rPr>
              <a:t>YES</a:t>
            </a:r>
            <a:endParaRPr lang="en-US" sz="1600" b="0">
              <a:solidFill>
                <a:schemeClr val="bg2"/>
              </a:solidFill>
            </a:endParaRPr>
          </a:p>
        </p:txBody>
      </p:sp>
      <p:sp>
        <p:nvSpPr>
          <p:cNvPr id="3088" name="AutoShape 20"/>
          <p:cNvSpPr>
            <a:spLocks noChangeArrowheads="1"/>
          </p:cNvSpPr>
          <p:nvPr/>
        </p:nvSpPr>
        <p:spPr bwMode="auto">
          <a:xfrm>
            <a:off x="5513388" y="5046663"/>
            <a:ext cx="654050" cy="363537"/>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3089" name="Text Box 21"/>
          <p:cNvSpPr txBox="1">
            <a:spLocks noChangeArrowheads="1"/>
          </p:cNvSpPr>
          <p:nvPr/>
        </p:nvSpPr>
        <p:spPr bwMode="auto">
          <a:xfrm>
            <a:off x="5610225" y="50323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3090" name="AutoShape 22"/>
          <p:cNvSpPr>
            <a:spLocks noChangeArrowheads="1"/>
          </p:cNvSpPr>
          <p:nvPr/>
        </p:nvSpPr>
        <p:spPr bwMode="auto">
          <a:xfrm>
            <a:off x="4948238" y="3462338"/>
            <a:ext cx="685800" cy="347662"/>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3091" name="Text Box 23"/>
          <p:cNvSpPr txBox="1">
            <a:spLocks noChangeArrowheads="1"/>
          </p:cNvSpPr>
          <p:nvPr/>
        </p:nvSpPr>
        <p:spPr bwMode="auto">
          <a:xfrm>
            <a:off x="5043488" y="3448050"/>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rgbClr val="00FFFF"/>
              </a:solidFill>
            </a:endParaRPr>
          </a:p>
        </p:txBody>
      </p:sp>
      <p:sp>
        <p:nvSpPr>
          <p:cNvPr id="3092" name="AutoShape 24"/>
          <p:cNvSpPr>
            <a:spLocks noChangeArrowheads="1"/>
          </p:cNvSpPr>
          <p:nvPr/>
        </p:nvSpPr>
        <p:spPr bwMode="auto">
          <a:xfrm>
            <a:off x="7843838" y="4267200"/>
            <a:ext cx="685800" cy="381000"/>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3093" name="Text Box 25"/>
          <p:cNvSpPr txBox="1">
            <a:spLocks noChangeArrowheads="1"/>
          </p:cNvSpPr>
          <p:nvPr/>
        </p:nvSpPr>
        <p:spPr bwMode="auto">
          <a:xfrm>
            <a:off x="7920038" y="4267200"/>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3094" name="Text Box 26"/>
          <p:cNvSpPr txBox="1">
            <a:spLocks noChangeArrowheads="1"/>
          </p:cNvSpPr>
          <p:nvPr/>
        </p:nvSpPr>
        <p:spPr bwMode="auto">
          <a:xfrm>
            <a:off x="5060950" y="29845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r">
              <a:spcBef>
                <a:spcPct val="20000"/>
              </a:spcBef>
              <a:buClr>
                <a:schemeClr val="accent2"/>
              </a:buClr>
              <a:buSzPct val="75000"/>
              <a:buFont typeface="Monotype Sorts" pitchFamily="2" charset="2"/>
              <a:buNone/>
            </a:pPr>
            <a:r>
              <a:rPr lang="en-US" sz="1600" b="0"/>
              <a:t>Yes</a:t>
            </a:r>
            <a:endParaRPr lang="en-US" sz="1600" b="0">
              <a:solidFill>
                <a:schemeClr val="bg2"/>
              </a:solidFill>
            </a:endParaRPr>
          </a:p>
        </p:txBody>
      </p:sp>
      <p:sp>
        <p:nvSpPr>
          <p:cNvPr id="3095" name="Text Box 27"/>
          <p:cNvSpPr txBox="1">
            <a:spLocks noChangeArrowheads="1"/>
          </p:cNvSpPr>
          <p:nvPr/>
        </p:nvSpPr>
        <p:spPr bwMode="auto">
          <a:xfrm>
            <a:off x="6926263" y="298450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r">
              <a:spcBef>
                <a:spcPct val="20000"/>
              </a:spcBef>
              <a:buClr>
                <a:schemeClr val="accent2"/>
              </a:buClr>
              <a:buSzPct val="75000"/>
              <a:buFont typeface="Monotype Sorts" pitchFamily="2" charset="2"/>
              <a:buNone/>
            </a:pPr>
            <a:r>
              <a:rPr lang="en-US" sz="1600" b="0"/>
              <a:t>No</a:t>
            </a:r>
            <a:endParaRPr lang="en-US" sz="1600" b="0">
              <a:solidFill>
                <a:schemeClr val="bg2"/>
              </a:solidFill>
            </a:endParaRPr>
          </a:p>
        </p:txBody>
      </p:sp>
      <p:sp>
        <p:nvSpPr>
          <p:cNvPr id="3096" name="Text Box 28"/>
          <p:cNvSpPr txBox="1">
            <a:spLocks noChangeArrowheads="1"/>
          </p:cNvSpPr>
          <p:nvPr/>
        </p:nvSpPr>
        <p:spPr bwMode="auto">
          <a:xfrm>
            <a:off x="7908925" y="3749675"/>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r">
              <a:spcBef>
                <a:spcPct val="20000"/>
              </a:spcBef>
              <a:buClr>
                <a:schemeClr val="accent2"/>
              </a:buClr>
              <a:buSzPct val="75000"/>
              <a:buFont typeface="Monotype Sorts" pitchFamily="2" charset="2"/>
              <a:buNone/>
            </a:pPr>
            <a:r>
              <a:rPr lang="en-US" sz="1600" b="0"/>
              <a:t>Married</a:t>
            </a:r>
            <a:r>
              <a:rPr lang="en-US" sz="1600" b="0">
                <a:solidFill>
                  <a:schemeClr val="bg2"/>
                </a:solidFill>
              </a:rPr>
              <a:t> </a:t>
            </a:r>
          </a:p>
        </p:txBody>
      </p:sp>
      <p:sp>
        <p:nvSpPr>
          <p:cNvPr id="3097" name="Text Box 29"/>
          <p:cNvSpPr txBox="1">
            <a:spLocks noChangeArrowheads="1"/>
          </p:cNvSpPr>
          <p:nvPr/>
        </p:nvSpPr>
        <p:spPr bwMode="auto">
          <a:xfrm>
            <a:off x="5692775" y="3778250"/>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r">
              <a:spcBef>
                <a:spcPct val="20000"/>
              </a:spcBef>
              <a:buClr>
                <a:schemeClr val="accent2"/>
              </a:buClr>
              <a:buSzPct val="75000"/>
              <a:buFont typeface="Monotype Sorts" pitchFamily="2" charset="2"/>
              <a:buNone/>
            </a:pPr>
            <a:r>
              <a:rPr lang="en-US" sz="1600" b="0"/>
              <a:t>Single, Divorced</a:t>
            </a:r>
            <a:endParaRPr lang="en-US" sz="1600" b="0">
              <a:solidFill>
                <a:schemeClr val="bg2"/>
              </a:solidFill>
            </a:endParaRPr>
          </a:p>
        </p:txBody>
      </p:sp>
      <p:sp>
        <p:nvSpPr>
          <p:cNvPr id="3098" name="Text Box 30"/>
          <p:cNvSpPr txBox="1">
            <a:spLocks noChangeArrowheads="1"/>
          </p:cNvSpPr>
          <p:nvPr/>
        </p:nvSpPr>
        <p:spPr bwMode="auto">
          <a:xfrm>
            <a:off x="5313363" y="4570413"/>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r">
              <a:spcBef>
                <a:spcPct val="20000"/>
              </a:spcBef>
              <a:buClr>
                <a:schemeClr val="accent2"/>
              </a:buClr>
              <a:buSzPct val="75000"/>
              <a:buFont typeface="Monotype Sorts" pitchFamily="2" charset="2"/>
              <a:buNone/>
            </a:pPr>
            <a:r>
              <a:rPr lang="en-US" sz="1600" b="0"/>
              <a:t>&lt; 80K</a:t>
            </a:r>
            <a:endParaRPr lang="en-US" sz="1600" b="0">
              <a:solidFill>
                <a:schemeClr val="bg2"/>
              </a:solidFill>
            </a:endParaRPr>
          </a:p>
        </p:txBody>
      </p:sp>
      <p:sp>
        <p:nvSpPr>
          <p:cNvPr id="3099" name="Text Box 31"/>
          <p:cNvSpPr txBox="1">
            <a:spLocks noChangeArrowheads="1"/>
          </p:cNvSpPr>
          <p:nvPr/>
        </p:nvSpPr>
        <p:spPr bwMode="auto">
          <a:xfrm>
            <a:off x="7088188" y="4570413"/>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r">
              <a:spcBef>
                <a:spcPct val="20000"/>
              </a:spcBef>
              <a:buClr>
                <a:schemeClr val="accent2"/>
              </a:buClr>
              <a:buSzPct val="75000"/>
              <a:buFont typeface="Monotype Sorts" pitchFamily="2" charset="2"/>
              <a:buNone/>
            </a:pPr>
            <a:r>
              <a:rPr lang="en-US" sz="1600" b="0"/>
              <a:t>&gt; 80K</a:t>
            </a:r>
            <a:endParaRPr lang="en-US" sz="1600" b="0">
              <a:solidFill>
                <a:schemeClr val="bg2"/>
              </a:solidFill>
            </a:endParaRPr>
          </a:p>
        </p:txBody>
      </p:sp>
      <p:sp>
        <p:nvSpPr>
          <p:cNvPr id="3100" name="Text Box 32"/>
          <p:cNvSpPr txBox="1">
            <a:spLocks noChangeArrowheads="1"/>
          </p:cNvSpPr>
          <p:nvPr/>
        </p:nvSpPr>
        <p:spPr bwMode="auto">
          <a:xfrm>
            <a:off x="6427788" y="1766888"/>
            <a:ext cx="2241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r">
              <a:spcBef>
                <a:spcPct val="20000"/>
              </a:spcBef>
              <a:buClr>
                <a:schemeClr val="accent2"/>
              </a:buClr>
              <a:buSzPct val="75000"/>
              <a:buFont typeface="Monotype Sorts" pitchFamily="2" charset="2"/>
              <a:buNone/>
            </a:pPr>
            <a:r>
              <a:rPr lang="en-US" sz="1800" i="1">
                <a:solidFill>
                  <a:srgbClr val="FF0000"/>
                </a:solidFill>
              </a:rPr>
              <a:t>Splitting Attributes</a:t>
            </a:r>
          </a:p>
        </p:txBody>
      </p:sp>
      <p:sp>
        <p:nvSpPr>
          <p:cNvPr id="3101" name="Line 33"/>
          <p:cNvSpPr>
            <a:spLocks noChangeShapeType="1"/>
          </p:cNvSpPr>
          <p:nvPr/>
        </p:nvSpPr>
        <p:spPr bwMode="auto">
          <a:xfrm flipH="1">
            <a:off x="6805613" y="2147888"/>
            <a:ext cx="536575" cy="534987"/>
          </a:xfrm>
          <a:prstGeom prst="line">
            <a:avLst/>
          </a:prstGeom>
          <a:noFill/>
          <a:ln w="158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02" name="AutoShape 34"/>
          <p:cNvSpPr>
            <a:spLocks noChangeArrowheads="1"/>
          </p:cNvSpPr>
          <p:nvPr/>
        </p:nvSpPr>
        <p:spPr bwMode="auto">
          <a:xfrm>
            <a:off x="3810000" y="3810000"/>
            <a:ext cx="914400" cy="293688"/>
          </a:xfrm>
          <a:prstGeom prst="rightArrow">
            <a:avLst>
              <a:gd name="adj1" fmla="val 50000"/>
              <a:gd name="adj2" fmla="val 77838"/>
            </a:avLst>
          </a:prstGeom>
          <a:solidFill>
            <a:srgbClr val="CC0000"/>
          </a:solidFill>
          <a:ln w="12700">
            <a:solidFill>
              <a:srgbClr val="CC0000"/>
            </a:solidFill>
            <a:miter lim="800000"/>
            <a:headEnd/>
            <a:tailEnd/>
          </a:ln>
        </p:spPr>
        <p:txBody>
          <a:bodyPr wrap="none" anchor="ctr"/>
          <a:lstStyle/>
          <a:p>
            <a:endParaRPr lang="en-US"/>
          </a:p>
        </p:txBody>
      </p:sp>
      <p:sp>
        <p:nvSpPr>
          <p:cNvPr id="3103" name="Line 35"/>
          <p:cNvSpPr>
            <a:spLocks noChangeShapeType="1"/>
          </p:cNvSpPr>
          <p:nvPr/>
        </p:nvSpPr>
        <p:spPr bwMode="auto">
          <a:xfrm>
            <a:off x="7418388" y="2147888"/>
            <a:ext cx="76200" cy="1144587"/>
          </a:xfrm>
          <a:prstGeom prst="line">
            <a:avLst/>
          </a:prstGeom>
          <a:noFill/>
          <a:ln w="158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04" name="Text Box 36"/>
          <p:cNvSpPr txBox="1">
            <a:spLocks noChangeArrowheads="1"/>
          </p:cNvSpPr>
          <p:nvPr/>
        </p:nvSpPr>
        <p:spPr bwMode="auto">
          <a:xfrm>
            <a:off x="762000" y="5867400"/>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lnSpc>
                <a:spcPct val="80000"/>
              </a:lnSpc>
              <a:spcBef>
                <a:spcPct val="20000"/>
              </a:spcBef>
              <a:buClr>
                <a:schemeClr val="accent2"/>
              </a:buClr>
              <a:buSzPct val="75000"/>
              <a:buFont typeface="Monotype Sorts" pitchFamily="2" charset="2"/>
              <a:buNone/>
            </a:pPr>
            <a:r>
              <a:rPr lang="en-US" sz="2000">
                <a:solidFill>
                  <a:schemeClr val="tx2"/>
                </a:solidFill>
              </a:rPr>
              <a:t>Training Data</a:t>
            </a:r>
            <a:endParaRPr lang="en-US" sz="2000" b="0">
              <a:solidFill>
                <a:schemeClr val="bg2"/>
              </a:solidFill>
            </a:endParaRPr>
          </a:p>
        </p:txBody>
      </p:sp>
      <p:sp>
        <p:nvSpPr>
          <p:cNvPr id="3105" name="Text Box 37"/>
          <p:cNvSpPr txBox="1">
            <a:spLocks noChangeArrowheads="1"/>
          </p:cNvSpPr>
          <p:nvPr/>
        </p:nvSpPr>
        <p:spPr bwMode="auto">
          <a:xfrm>
            <a:off x="5029200" y="5835650"/>
            <a:ext cx="3124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lnSpc>
                <a:spcPct val="80000"/>
              </a:lnSpc>
              <a:spcBef>
                <a:spcPct val="20000"/>
              </a:spcBef>
              <a:buClr>
                <a:schemeClr val="accent2"/>
              </a:buClr>
              <a:buSzPct val="75000"/>
              <a:buFont typeface="Monotype Sorts" pitchFamily="2" charset="2"/>
              <a:buNone/>
            </a:pPr>
            <a:r>
              <a:rPr lang="en-US" sz="2000">
                <a:solidFill>
                  <a:schemeClr val="tx2"/>
                </a:solidFill>
              </a:rPr>
              <a:t>Model:  Decision Tree</a:t>
            </a:r>
            <a:endParaRPr lang="en-US" sz="2000" b="0">
              <a:solidFill>
                <a:schemeClr val="bg2"/>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t>Search Strategy</a:t>
            </a:r>
          </a:p>
        </p:txBody>
      </p:sp>
      <p:sp>
        <p:nvSpPr>
          <p:cNvPr id="86019" name="Rectangle 3"/>
          <p:cNvSpPr>
            <a:spLocks noGrp="1" noChangeArrowheads="1"/>
          </p:cNvSpPr>
          <p:nvPr>
            <p:ph type="body" idx="1"/>
          </p:nvPr>
        </p:nvSpPr>
        <p:spPr/>
        <p:txBody>
          <a:bodyPr/>
          <a:lstStyle/>
          <a:p>
            <a:r>
              <a:rPr lang="en-US"/>
              <a:t>Finding an optimal decision tree is NP-hard</a:t>
            </a:r>
          </a:p>
          <a:p>
            <a:pPr lvl="4"/>
            <a:endParaRPr lang="en-US"/>
          </a:p>
          <a:p>
            <a:r>
              <a:rPr lang="en-US"/>
              <a:t>The algorithm presented so far uses a greedy, top-down, recursive partitioning strategy to induce a reasonable solution</a:t>
            </a:r>
          </a:p>
          <a:p>
            <a:pPr lvl="4"/>
            <a:endParaRPr lang="en-US"/>
          </a:p>
          <a:p>
            <a:r>
              <a:rPr lang="en-US"/>
              <a:t>Other strategies?</a:t>
            </a:r>
          </a:p>
          <a:p>
            <a:pPr lvl="1"/>
            <a:r>
              <a:rPr lang="en-US"/>
              <a:t>Bottom-up</a:t>
            </a:r>
          </a:p>
          <a:p>
            <a:pPr lvl="1"/>
            <a:r>
              <a:rPr lang="en-US"/>
              <a:t>Bi-directional</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t>Decision Boundary</a:t>
            </a:r>
          </a:p>
        </p:txBody>
      </p:sp>
      <p:graphicFrame>
        <p:nvGraphicFramePr>
          <p:cNvPr id="38914" name="Object 3"/>
          <p:cNvGraphicFramePr>
            <a:graphicFrameLocks noGrp="1" noChangeAspect="1"/>
          </p:cNvGraphicFramePr>
          <p:nvPr>
            <p:ph idx="1"/>
          </p:nvPr>
        </p:nvGraphicFramePr>
        <p:xfrm>
          <a:off x="457200" y="1143000"/>
          <a:ext cx="8318500" cy="3573463"/>
        </p:xfrm>
        <a:graphic>
          <a:graphicData uri="http://schemas.openxmlformats.org/presentationml/2006/ole">
            <mc:AlternateContent xmlns:mc="http://schemas.openxmlformats.org/markup-compatibility/2006">
              <mc:Choice xmlns:v="urn:schemas-microsoft-com:vml" Requires="v">
                <p:oleObj spid="_x0000_s30742" name="Visio" r:id="rId3" imgW="8908491" imgH="3827261" progId="Visio.Drawing.6">
                  <p:embed/>
                </p:oleObj>
              </mc:Choice>
              <mc:Fallback>
                <p:oleObj name="Visio" r:id="rId3" imgW="8908491" imgH="3827261"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143000"/>
                        <a:ext cx="8318500" cy="357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16" name="Text Box 4"/>
          <p:cNvSpPr txBox="1">
            <a:spLocks noChangeArrowheads="1"/>
          </p:cNvSpPr>
          <p:nvPr/>
        </p:nvSpPr>
        <p:spPr bwMode="auto">
          <a:xfrm>
            <a:off x="533400" y="4876800"/>
            <a:ext cx="8001000"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buFontTx/>
              <a:buChar char="•"/>
            </a:pPr>
            <a:r>
              <a:rPr lang="en-US" sz="1800"/>
              <a:t> Border line between two neighboring regions of different classes is known as decision boundary</a:t>
            </a:r>
          </a:p>
          <a:p>
            <a:pPr>
              <a:spcBef>
                <a:spcPct val="50000"/>
              </a:spcBef>
              <a:buFontTx/>
              <a:buChar char="•"/>
            </a:pPr>
            <a:r>
              <a:rPr lang="en-US" sz="1800"/>
              <a:t> Decision boundary is parallel to axes because test condition involves a single attribute at-a-time</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Oblique Decision Trees</a:t>
            </a:r>
          </a:p>
        </p:txBody>
      </p:sp>
      <p:pic>
        <p:nvPicPr>
          <p:cNvPr id="88067" name="Picture 3"/>
          <p:cNvPicPr>
            <a:picLocks noChangeAspect="1" noChangeArrowheads="1"/>
          </p:cNvPicPr>
          <p:nvPr/>
        </p:nvPicPr>
        <p:blipFill>
          <a:blip r:embed="rId2">
            <a:extLst>
              <a:ext uri="{28A0092B-C50C-407E-A947-70E740481C1C}">
                <a14:useLocalDpi xmlns:a14="http://schemas.microsoft.com/office/drawing/2010/main" val="0"/>
              </a:ext>
            </a:extLst>
          </a:blip>
          <a:srcRect l="7353" t="6654" r="7353" b="5882"/>
          <a:stretch>
            <a:fillRect/>
          </a:stretch>
        </p:blipFill>
        <p:spPr bwMode="auto">
          <a:xfrm>
            <a:off x="228600" y="1066800"/>
            <a:ext cx="4953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2" name="Group 4"/>
          <p:cNvGrpSpPr>
            <a:grpSpLocks/>
          </p:cNvGrpSpPr>
          <p:nvPr/>
        </p:nvGrpSpPr>
        <p:grpSpPr bwMode="auto">
          <a:xfrm>
            <a:off x="5638800" y="1981200"/>
            <a:ext cx="3200400" cy="2286000"/>
            <a:chOff x="3552" y="1248"/>
            <a:chExt cx="2016" cy="1440"/>
          </a:xfrm>
        </p:grpSpPr>
        <p:sp>
          <p:nvSpPr>
            <p:cNvPr id="88070" name="Oval 5"/>
            <p:cNvSpPr>
              <a:spLocks noChangeArrowheads="1"/>
            </p:cNvSpPr>
            <p:nvPr/>
          </p:nvSpPr>
          <p:spPr bwMode="auto">
            <a:xfrm>
              <a:off x="4080" y="1248"/>
              <a:ext cx="1008" cy="48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000"/>
                <a:t>x + y &lt; 1</a:t>
              </a:r>
            </a:p>
          </p:txBody>
        </p:sp>
        <p:sp>
          <p:nvSpPr>
            <p:cNvPr id="88071" name="Line 6"/>
            <p:cNvSpPr>
              <a:spLocks noChangeShapeType="1"/>
            </p:cNvSpPr>
            <p:nvPr/>
          </p:nvSpPr>
          <p:spPr bwMode="auto">
            <a:xfrm flipH="1">
              <a:off x="4032" y="1728"/>
              <a:ext cx="528" cy="48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072" name="Line 7"/>
            <p:cNvSpPr>
              <a:spLocks noChangeShapeType="1"/>
            </p:cNvSpPr>
            <p:nvPr/>
          </p:nvSpPr>
          <p:spPr bwMode="auto">
            <a:xfrm>
              <a:off x="4560" y="1728"/>
              <a:ext cx="624" cy="43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073" name="Rectangle 8"/>
            <p:cNvSpPr>
              <a:spLocks noChangeArrowheads="1"/>
            </p:cNvSpPr>
            <p:nvPr/>
          </p:nvSpPr>
          <p:spPr bwMode="auto">
            <a:xfrm>
              <a:off x="3552" y="2208"/>
              <a:ext cx="816" cy="480"/>
            </a:xfrm>
            <a:prstGeom prst="rect">
              <a:avLst/>
            </a:prstGeom>
            <a:noFill/>
            <a:ln w="25400">
              <a:solidFill>
                <a:srgbClr val="1C5A6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800"/>
                <a:t>Class = </a:t>
              </a:r>
              <a:r>
                <a:rPr lang="en-US" sz="2400">
                  <a:solidFill>
                    <a:srgbClr val="FF0000"/>
                  </a:solidFill>
                </a:rPr>
                <a:t>+</a:t>
              </a:r>
              <a:r>
                <a:rPr lang="en-US" sz="1800"/>
                <a:t> </a:t>
              </a:r>
            </a:p>
          </p:txBody>
        </p:sp>
        <p:sp>
          <p:nvSpPr>
            <p:cNvPr id="88074" name="Rectangle 9"/>
            <p:cNvSpPr>
              <a:spLocks noChangeArrowheads="1"/>
            </p:cNvSpPr>
            <p:nvPr/>
          </p:nvSpPr>
          <p:spPr bwMode="auto">
            <a:xfrm>
              <a:off x="4752" y="2208"/>
              <a:ext cx="816" cy="480"/>
            </a:xfrm>
            <a:prstGeom prst="rect">
              <a:avLst/>
            </a:prstGeom>
            <a:noFill/>
            <a:ln w="25400">
              <a:solidFill>
                <a:srgbClr val="1C5A6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800"/>
                <a:t>Class =     </a:t>
              </a:r>
            </a:p>
          </p:txBody>
        </p:sp>
        <p:sp>
          <p:nvSpPr>
            <p:cNvPr id="88075" name="Oval 10"/>
            <p:cNvSpPr>
              <a:spLocks noChangeArrowheads="1"/>
            </p:cNvSpPr>
            <p:nvPr/>
          </p:nvSpPr>
          <p:spPr bwMode="auto">
            <a:xfrm>
              <a:off x="5376" y="2400"/>
              <a:ext cx="96" cy="96"/>
            </a:xfrm>
            <a:prstGeom prst="ellipse">
              <a:avLst/>
            </a:prstGeom>
            <a:solidFill>
              <a:srgbClr val="0000FF"/>
            </a:solidFill>
            <a:ln w="12700">
              <a:solidFill>
                <a:schemeClr val="tx1"/>
              </a:solidFill>
              <a:round/>
              <a:headEnd/>
              <a:tailEnd/>
            </a:ln>
          </p:spPr>
          <p:txBody>
            <a:bodyPr wrap="none" anchor="ctr"/>
            <a:lstStyle/>
            <a:p>
              <a:endParaRPr lang="en-US"/>
            </a:p>
          </p:txBody>
        </p:sp>
      </p:grpSp>
      <p:sp>
        <p:nvSpPr>
          <p:cNvPr id="959499" name="Text Box 11"/>
          <p:cNvSpPr txBox="1">
            <a:spLocks noChangeArrowheads="1"/>
          </p:cNvSpPr>
          <p:nvPr/>
        </p:nvSpPr>
        <p:spPr bwMode="auto">
          <a:xfrm>
            <a:off x="533400" y="5056188"/>
            <a:ext cx="8001000" cy="119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buFontTx/>
              <a:buChar char="•"/>
            </a:pPr>
            <a:r>
              <a:rPr lang="en-US" sz="1800"/>
              <a:t> Test condition may involve multiple attributes</a:t>
            </a:r>
          </a:p>
          <a:p>
            <a:pPr>
              <a:spcBef>
                <a:spcPct val="50000"/>
              </a:spcBef>
              <a:buFontTx/>
              <a:buChar char="•"/>
            </a:pPr>
            <a:r>
              <a:rPr lang="en-US" sz="1800"/>
              <a:t> More expressive representation</a:t>
            </a:r>
          </a:p>
          <a:p>
            <a:pPr>
              <a:spcBef>
                <a:spcPct val="50000"/>
              </a:spcBef>
              <a:buFontTx/>
              <a:buChar char="•"/>
            </a:pPr>
            <a:r>
              <a:rPr lang="en-US" sz="1800"/>
              <a:t> Finding optimal test condition is computationally expensive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594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9499"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0" y="228600"/>
            <a:ext cx="9144000" cy="685800"/>
          </a:xfrm>
        </p:spPr>
        <p:txBody>
          <a:bodyPr/>
          <a:lstStyle/>
          <a:p>
            <a:pPr algn="ctr"/>
            <a:r>
              <a:rPr lang="en-US" sz="2800" dirty="0"/>
              <a:t>5. Advantages Decision Tree Based Classification</a:t>
            </a:r>
          </a:p>
        </p:txBody>
      </p:sp>
      <p:sp>
        <p:nvSpPr>
          <p:cNvPr id="89091" name="Rectangle 3"/>
          <p:cNvSpPr>
            <a:spLocks noGrp="1" noChangeArrowheads="1"/>
          </p:cNvSpPr>
          <p:nvPr>
            <p:ph type="body" idx="1"/>
          </p:nvPr>
        </p:nvSpPr>
        <p:spPr>
          <a:xfrm>
            <a:off x="0" y="990600"/>
            <a:ext cx="9144000" cy="5867400"/>
          </a:xfrm>
        </p:spPr>
        <p:txBody>
          <a:bodyPr/>
          <a:lstStyle/>
          <a:p>
            <a:r>
              <a:rPr lang="en-US" sz="1900" dirty="0"/>
              <a:t>Inexpensive to construct</a:t>
            </a:r>
          </a:p>
          <a:p>
            <a:r>
              <a:rPr lang="en-US" sz="1900" dirty="0"/>
              <a:t>Extremely fast at classifying unknown records</a:t>
            </a:r>
          </a:p>
          <a:p>
            <a:r>
              <a:rPr lang="en-US" sz="1900" dirty="0"/>
              <a:t>Easy to interpret for small-sized trees; strategy understandable to domain expert</a:t>
            </a:r>
          </a:p>
          <a:p>
            <a:r>
              <a:rPr lang="en-US" sz="1900" dirty="0"/>
              <a:t>Okay for noisy data </a:t>
            </a:r>
          </a:p>
          <a:p>
            <a:r>
              <a:rPr lang="en-US" sz="1900" dirty="0"/>
              <a:t>Can handle both continuous and symbolic </a:t>
            </a:r>
            <a:r>
              <a:rPr lang="en-US" sz="1900" dirty="0" smtClean="0"/>
              <a:t>attributes</a:t>
            </a:r>
          </a:p>
          <a:p>
            <a:r>
              <a:rPr lang="en-US" sz="1900" dirty="0" smtClean="0"/>
              <a:t>Useful for exploratory data analysis</a:t>
            </a:r>
            <a:endParaRPr lang="en-US" sz="1900" dirty="0"/>
          </a:p>
          <a:p>
            <a:r>
              <a:rPr lang="en-US" sz="1900" dirty="0"/>
              <a:t>Accuracy is comparable to other classification techniques for many simple data sets</a:t>
            </a:r>
          </a:p>
          <a:p>
            <a:r>
              <a:rPr lang="en-US" sz="1900" dirty="0"/>
              <a:t>Decent average performance over many datasets </a:t>
            </a:r>
          </a:p>
          <a:p>
            <a:r>
              <a:rPr lang="en-US" sz="1900" dirty="0"/>
              <a:t>Can handle multi-modal class distributions</a:t>
            </a:r>
          </a:p>
          <a:p>
            <a:r>
              <a:rPr lang="en-US" sz="1900" dirty="0"/>
              <a:t> Kind of a standard</a:t>
            </a:r>
            <a:r>
              <a:rPr lang="en-US" sz="1900" dirty="0">
                <a:latin typeface="Times New Roman" pitchFamily="18" charset="0"/>
                <a:cs typeface="Times New Roman" pitchFamily="18" charset="0"/>
              </a:rPr>
              <a:t>—</a:t>
            </a:r>
            <a:r>
              <a:rPr lang="en-US" sz="1900" dirty="0">
                <a:cs typeface="Times New Roman" pitchFamily="18" charset="0"/>
              </a:rPr>
              <a:t>i</a:t>
            </a:r>
            <a:r>
              <a:rPr lang="en-US" sz="1900" dirty="0"/>
              <a:t>f you want to show that your “new” classification technique really “improves the world” </a:t>
            </a:r>
            <a:r>
              <a:rPr lang="en-US" sz="1900" dirty="0">
                <a:sym typeface="Wingdings" pitchFamily="2" charset="2"/>
              </a:rPr>
              <a:t> compare its performance against decision trees (e.g. C 5.0) using 10-fold cross-validation</a:t>
            </a:r>
          </a:p>
          <a:p>
            <a:r>
              <a:rPr lang="en-US" sz="1900" dirty="0">
                <a:sym typeface="Wingdings" pitchFamily="2" charset="2"/>
              </a:rPr>
              <a:t>Does not need distance functions; only the order of attribute values is important for classification: 0.1,0.2,0.3 and 0.331,0.332, and 0.333 is the same for a decision tree learner.   </a:t>
            </a:r>
          </a:p>
          <a:p>
            <a:pPr lvl="1"/>
            <a:endParaRPr lang="en-US" sz="2400" dirty="0"/>
          </a:p>
          <a:p>
            <a:pPr lvl="1"/>
            <a:endParaRPr lang="en-US" sz="24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0" y="457200"/>
            <a:ext cx="9144000" cy="381000"/>
          </a:xfrm>
        </p:spPr>
        <p:txBody>
          <a:bodyPr/>
          <a:lstStyle/>
          <a:p>
            <a:pPr algn="ctr"/>
            <a:r>
              <a:rPr lang="en-US" sz="2700"/>
              <a:t>Disadvantages Decision Tree Based Classification</a:t>
            </a:r>
          </a:p>
        </p:txBody>
      </p:sp>
      <p:sp>
        <p:nvSpPr>
          <p:cNvPr id="90115" name="Rectangle 3"/>
          <p:cNvSpPr>
            <a:spLocks noGrp="1" noChangeArrowheads="1"/>
          </p:cNvSpPr>
          <p:nvPr>
            <p:ph type="body" idx="1"/>
          </p:nvPr>
        </p:nvSpPr>
        <p:spPr>
          <a:xfrm>
            <a:off x="0" y="990600"/>
            <a:ext cx="9144000" cy="4876800"/>
          </a:xfrm>
        </p:spPr>
        <p:txBody>
          <a:bodyPr/>
          <a:lstStyle/>
          <a:p>
            <a:r>
              <a:rPr lang="en-US" dirty="0"/>
              <a:t>Relies on rectangular approximation that might not be good for some dataset</a:t>
            </a:r>
          </a:p>
          <a:p>
            <a:r>
              <a:rPr lang="en-US" dirty="0">
                <a:sym typeface="Wingdings" pitchFamily="2" charset="2"/>
              </a:rPr>
              <a:t>Selecting good learning algorithm parameters (e.g. degree of pruning) is non-trivial; however, some of the competing methods have worth parameter selection problems</a:t>
            </a:r>
          </a:p>
          <a:p>
            <a:r>
              <a:rPr lang="en-US" dirty="0">
                <a:sym typeface="Wingdings" pitchFamily="2" charset="2"/>
              </a:rPr>
              <a:t>Ensemble techniques, </a:t>
            </a:r>
            <a:r>
              <a:rPr lang="en-US" dirty="0" smtClean="0">
                <a:sym typeface="Wingdings" pitchFamily="2" charset="2"/>
              </a:rPr>
              <a:t>neural networks, support </a:t>
            </a:r>
            <a:r>
              <a:rPr lang="en-US" dirty="0">
                <a:sym typeface="Wingdings" pitchFamily="2" charset="2"/>
              </a:rPr>
              <a:t>vector machines, and sometimes </a:t>
            </a:r>
            <a:r>
              <a:rPr lang="en-US" dirty="0" err="1">
                <a:sym typeface="Wingdings" pitchFamily="2" charset="2"/>
              </a:rPr>
              <a:t>kNN</a:t>
            </a:r>
            <a:r>
              <a:rPr lang="en-US" dirty="0">
                <a:sym typeface="Wingdings" pitchFamily="2" charset="2"/>
              </a:rPr>
              <a:t>, </a:t>
            </a:r>
            <a:r>
              <a:rPr lang="en-US" dirty="0" smtClean="0">
                <a:sym typeface="Wingdings" pitchFamily="2" charset="2"/>
              </a:rPr>
              <a:t>might </a:t>
            </a:r>
            <a:r>
              <a:rPr lang="en-US" dirty="0">
                <a:sym typeface="Wingdings" pitchFamily="2" charset="2"/>
              </a:rPr>
              <a:t>obtain higher accuracies for a specific dataset.  </a:t>
            </a:r>
          </a:p>
          <a:p>
            <a:pPr lvl="1">
              <a:buFont typeface="Arial" charset="0"/>
              <a:buNone/>
            </a:pPr>
            <a:endParaRPr lang="en-US" sz="2400" dirty="0"/>
          </a:p>
          <a:p>
            <a:pPr lvl="1"/>
            <a:endParaRPr lang="en-US" sz="24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228600" y="152400"/>
            <a:ext cx="8686800" cy="533400"/>
          </a:xfrm>
        </p:spPr>
        <p:txBody>
          <a:bodyPr/>
          <a:lstStyle/>
          <a:p>
            <a:r>
              <a:rPr lang="en-US" sz="2800" dirty="0"/>
              <a:t>News </a:t>
            </a:r>
            <a:r>
              <a:rPr lang="en-US" sz="2800" dirty="0" smtClean="0"/>
              <a:t>September 28</a:t>
            </a:r>
            <a:endParaRPr lang="en-US" sz="2800" dirty="0"/>
          </a:p>
        </p:txBody>
      </p:sp>
      <p:sp>
        <p:nvSpPr>
          <p:cNvPr id="25604" name="Rectangle 3"/>
          <p:cNvSpPr>
            <a:spLocks noGrp="1" noChangeArrowheads="1"/>
          </p:cNvSpPr>
          <p:nvPr>
            <p:ph type="body" idx="1"/>
          </p:nvPr>
        </p:nvSpPr>
        <p:spPr>
          <a:xfrm>
            <a:off x="0" y="1066800"/>
            <a:ext cx="9143999" cy="1524000"/>
          </a:xfrm>
          <a:noFill/>
        </p:spPr>
        <p:txBody>
          <a:bodyPr/>
          <a:lstStyle/>
          <a:p>
            <a:pPr marL="342900" indent="-342900">
              <a:lnSpc>
                <a:spcPct val="90000"/>
              </a:lnSpc>
            </a:pPr>
            <a:endParaRPr lang="en-US" sz="2200" dirty="0"/>
          </a:p>
          <a:p>
            <a:pPr marL="342900" indent="-342900">
              <a:lnSpc>
                <a:spcPct val="90000"/>
              </a:lnSpc>
            </a:pPr>
            <a:r>
              <a:rPr lang="en-US" sz="2200" dirty="0" smtClean="0"/>
              <a:t>The groups of the 7-week long group projects have been set up!</a:t>
            </a:r>
            <a:endParaRPr lang="en-US" sz="2200" dirty="0"/>
          </a:p>
          <a:p>
            <a:pPr marL="342900" indent="-342900">
              <a:lnSpc>
                <a:spcPct val="90000"/>
              </a:lnSpc>
            </a:pPr>
            <a:r>
              <a:rPr lang="en-US" sz="2200" dirty="0" smtClean="0"/>
              <a:t>Topics of Today’s Lecture:</a:t>
            </a:r>
            <a:endParaRPr lang="en-US" sz="2200" dirty="0"/>
          </a:p>
          <a:p>
            <a:pPr marL="965200" lvl="1" indent="-457200">
              <a:lnSpc>
                <a:spcPct val="90000"/>
              </a:lnSpc>
              <a:buFont typeface="+mj-lt"/>
              <a:buAutoNum type="alphaLcPeriod"/>
            </a:pPr>
            <a:r>
              <a:rPr lang="en-US" sz="2200" dirty="0" smtClean="0"/>
              <a:t>Regression Trees </a:t>
            </a:r>
          </a:p>
          <a:p>
            <a:pPr marL="965200" lvl="1" indent="-457200">
              <a:lnSpc>
                <a:spcPct val="90000"/>
              </a:lnSpc>
              <a:buFont typeface="+mj-lt"/>
              <a:buAutoNum type="alphaLcPeriod"/>
            </a:pPr>
            <a:r>
              <a:rPr lang="en-US" sz="2200" dirty="0" smtClean="0"/>
              <a:t>Classification Model Performance Evaluation </a:t>
            </a:r>
          </a:p>
          <a:p>
            <a:pPr marL="965200" lvl="1" indent="-457200">
              <a:lnSpc>
                <a:spcPct val="90000"/>
              </a:lnSpc>
              <a:buFont typeface="+mj-lt"/>
              <a:buAutoNum type="alphaLcPeriod"/>
            </a:pPr>
            <a:r>
              <a:rPr lang="en-US" sz="2200" dirty="0" smtClean="0"/>
              <a:t>Group D Group Homework Presentation </a:t>
            </a:r>
          </a:p>
          <a:p>
            <a:pPr marL="965200" lvl="1" indent="-457200">
              <a:lnSpc>
                <a:spcPct val="90000"/>
              </a:lnSpc>
              <a:buFont typeface="+mj-lt"/>
              <a:buAutoNum type="alphaLcPeriod"/>
            </a:pPr>
            <a:r>
              <a:rPr lang="en-US" sz="2200" dirty="0" smtClean="0"/>
              <a:t>K-nearest neighbors </a:t>
            </a:r>
            <a:endParaRPr lang="en-US" sz="2200" dirty="0"/>
          </a:p>
          <a:p>
            <a:pPr marL="965200" lvl="1" indent="-457200">
              <a:lnSpc>
                <a:spcPct val="90000"/>
              </a:lnSpc>
              <a:buFont typeface="+mj-lt"/>
              <a:buAutoNum type="alphaLcPeriod"/>
            </a:pPr>
            <a:r>
              <a:rPr lang="en-US" sz="2200" dirty="0" smtClean="0"/>
              <a:t>Support Vector Machines</a:t>
            </a:r>
            <a:r>
              <a:rPr lang="en-US" sz="2200" dirty="0">
                <a:solidFill>
                  <a:srgbClr val="C00000"/>
                </a:solidFill>
              </a:rPr>
              <a:t> </a:t>
            </a:r>
            <a:endParaRPr lang="en-US" sz="2200" dirty="0" smtClean="0">
              <a:solidFill>
                <a:srgbClr val="C00000"/>
              </a:solidFill>
            </a:endParaRPr>
          </a:p>
          <a:p>
            <a:pPr>
              <a:lnSpc>
                <a:spcPct val="90000"/>
              </a:lnSpc>
            </a:pPr>
            <a:r>
              <a:rPr lang="en-US" sz="2200" dirty="0" smtClean="0"/>
              <a:t>The midterm exam will be 2 days later on Th., October 14! </a:t>
            </a:r>
            <a:endParaRPr lang="en-US" sz="2200" dirty="0" smtClean="0">
              <a:solidFill>
                <a:srgbClr val="C00000"/>
              </a:solidFill>
            </a:endParaRPr>
          </a:p>
          <a:p>
            <a:pPr>
              <a:lnSpc>
                <a:spcPct val="90000"/>
              </a:lnSpc>
            </a:pPr>
            <a:r>
              <a:rPr lang="en-US" sz="2200" dirty="0" smtClean="0">
                <a:solidFill>
                  <a:srgbClr val="C00000"/>
                </a:solidFill>
              </a:rPr>
              <a:t>Important</a:t>
            </a:r>
            <a:r>
              <a:rPr lang="en-US" sz="2200" dirty="0">
                <a:solidFill>
                  <a:srgbClr val="C00000"/>
                </a:solidFill>
              </a:rPr>
              <a:t>:</a:t>
            </a:r>
            <a:r>
              <a:rPr lang="en-US" sz="2200" dirty="0"/>
              <a:t> Please watch the 2  3blueonebrown videos, discussing neural networks in the next 48 hours (this should take 35 minutes). This is the “makeup” for the cancelled Sept. 12 lecture!</a:t>
            </a:r>
          </a:p>
          <a:p>
            <a:pPr marL="342900" indent="-342900">
              <a:lnSpc>
                <a:spcPct val="90000"/>
              </a:lnSpc>
            </a:pPr>
            <a:r>
              <a:rPr lang="en-US" sz="2200" dirty="0"/>
              <a:t>We will discuss the content of the video next week and Group Homework Credit Group E will prepare a Q&amp;A session concerning the content of these two videos for the October 4 week. There will be also a short discussion of “NN Basics” in the next lecture!</a:t>
            </a:r>
          </a:p>
        </p:txBody>
      </p:sp>
    </p:spTree>
    <p:extLst>
      <p:ext uri="{BB962C8B-B14F-4D97-AF65-F5344CB8AC3E}">
        <p14:creationId xmlns:p14="http://schemas.microsoft.com/office/powerpoint/2010/main" val="31893464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E Homework Credit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Watch the 2 3blueonebrown neural network videos and try to come up with a list of 6-8 questions which will </a:t>
            </a:r>
            <a:r>
              <a:rPr lang="en-US"/>
              <a:t>be </a:t>
            </a:r>
            <a:r>
              <a:rPr lang="en-US" smtClean="0"/>
              <a:t>discussed </a:t>
            </a:r>
            <a:r>
              <a:rPr lang="en-US" dirty="0"/>
              <a:t>in the Oct. 4 week: </a:t>
            </a:r>
          </a:p>
          <a:p>
            <a:r>
              <a:rPr lang="en-US" dirty="0"/>
              <a:t>Review questions concerning the content of the video with answers! There should be at least 4 review questions. </a:t>
            </a:r>
          </a:p>
          <a:p>
            <a:r>
              <a:rPr lang="en-US" dirty="0"/>
              <a:t>Clarification questions---if there is something in the </a:t>
            </a:r>
            <a:r>
              <a:rPr lang="en-US" dirty="0" smtClean="0"/>
              <a:t>videos </a:t>
            </a:r>
            <a:r>
              <a:rPr lang="en-US" dirty="0"/>
              <a:t>you did not understand, please phrase it as a question </a:t>
            </a:r>
          </a:p>
          <a:p>
            <a:r>
              <a:rPr lang="en-US" dirty="0"/>
              <a:t>General questions concerning NNs. </a:t>
            </a:r>
          </a:p>
          <a:p>
            <a:r>
              <a:rPr lang="en-US" dirty="0"/>
              <a:t>Clarification and General questions are optional; at the end just prepare 6-8 questions including answers for the review questions.  </a:t>
            </a:r>
          </a:p>
        </p:txBody>
      </p:sp>
      <p:graphicFrame>
        <p:nvGraphicFramePr>
          <p:cNvPr id="4" name="Table 3"/>
          <p:cNvGraphicFramePr>
            <a:graphicFrameLocks noGrp="1"/>
          </p:cNvGraphicFramePr>
          <p:nvPr>
            <p:extLst>
              <p:ext uri="{D42A27DB-BD31-4B8C-83A1-F6EECF244321}">
                <p14:modId xmlns:p14="http://schemas.microsoft.com/office/powerpoint/2010/main" val="757199392"/>
              </p:ext>
            </p:extLst>
          </p:nvPr>
        </p:nvGraphicFramePr>
        <p:xfrm>
          <a:off x="685800" y="6172200"/>
          <a:ext cx="6192520" cy="733110"/>
        </p:xfrm>
        <a:graphic>
          <a:graphicData uri="http://schemas.openxmlformats.org/drawingml/2006/table">
            <a:tbl>
              <a:tblPr firstRow="1" firstCol="1" bandRow="1">
                <a:tableStyleId>{5C22544A-7EE6-4342-B048-85BDC9FD1C3A}</a:tableStyleId>
              </a:tblPr>
              <a:tblGrid>
                <a:gridCol w="6192520"/>
              </a:tblGrid>
              <a:tr h="64072">
                <a:tc>
                  <a:txBody>
                    <a:bodyPr/>
                    <a:lstStyle/>
                    <a:p>
                      <a:pPr marL="0" marR="0">
                        <a:lnSpc>
                          <a:spcPts val="1080"/>
                        </a:lnSpc>
                        <a:spcBef>
                          <a:spcPts val="0"/>
                        </a:spcBef>
                        <a:spcAft>
                          <a:spcPts val="0"/>
                        </a:spcAft>
                      </a:pPr>
                      <a:r>
                        <a:rPr lang="en-US" sz="900">
                          <a:effectLst/>
                        </a:rPr>
                        <a:t>Hoang,David V</a:t>
                      </a:r>
                      <a:endParaRPr lang="en-US" sz="1200">
                        <a:effectLst/>
                        <a:latin typeface="Times New Roman" panose="02020603050405020304" pitchFamily="18" charset="0"/>
                        <a:ea typeface="Times New Roman" panose="02020603050405020304" pitchFamily="18" charset="0"/>
                      </a:endParaRPr>
                    </a:p>
                  </a:txBody>
                  <a:tcPr marL="7620" marR="7620" marT="7620" marB="7620" anchor="ctr"/>
                </a:tc>
              </a:tr>
              <a:tr h="64770">
                <a:tc>
                  <a:txBody>
                    <a:bodyPr/>
                    <a:lstStyle/>
                    <a:p>
                      <a:pPr marL="0" marR="0">
                        <a:lnSpc>
                          <a:spcPts val="1080"/>
                        </a:lnSpc>
                        <a:spcBef>
                          <a:spcPts val="0"/>
                        </a:spcBef>
                        <a:spcAft>
                          <a:spcPts val="0"/>
                        </a:spcAft>
                      </a:pPr>
                      <a:r>
                        <a:rPr lang="en-US" sz="900">
                          <a:effectLst/>
                        </a:rPr>
                        <a:t>Hoang,Ryan</a:t>
                      </a:r>
                      <a:endParaRPr lang="en-US" sz="1200">
                        <a:effectLst/>
                        <a:latin typeface="Times New Roman" panose="02020603050405020304" pitchFamily="18" charset="0"/>
                        <a:ea typeface="Times New Roman" panose="02020603050405020304" pitchFamily="18" charset="0"/>
                      </a:endParaRPr>
                    </a:p>
                  </a:txBody>
                  <a:tcPr marL="7620" marR="7620" marT="7620" marB="7620" anchor="ctr"/>
                </a:tc>
              </a:tr>
              <a:tr h="64770">
                <a:tc>
                  <a:txBody>
                    <a:bodyPr/>
                    <a:lstStyle/>
                    <a:p>
                      <a:pPr marL="0" marR="0">
                        <a:lnSpc>
                          <a:spcPts val="1080"/>
                        </a:lnSpc>
                        <a:spcBef>
                          <a:spcPts val="0"/>
                        </a:spcBef>
                        <a:spcAft>
                          <a:spcPts val="0"/>
                        </a:spcAft>
                      </a:pPr>
                      <a:r>
                        <a:rPr lang="en-US" sz="900">
                          <a:effectLst/>
                        </a:rPr>
                        <a:t>Hoang,William</a:t>
                      </a:r>
                      <a:endParaRPr lang="en-US" sz="1200">
                        <a:effectLst/>
                        <a:latin typeface="Times New Roman" panose="02020603050405020304" pitchFamily="18" charset="0"/>
                        <a:ea typeface="Times New Roman" panose="02020603050405020304" pitchFamily="18" charset="0"/>
                      </a:endParaRPr>
                    </a:p>
                  </a:txBody>
                  <a:tcPr marL="7620" marR="7620" marT="7620" marB="7620" anchor="ctr"/>
                </a:tc>
              </a:tr>
              <a:tr h="64770">
                <a:tc>
                  <a:txBody>
                    <a:bodyPr/>
                    <a:lstStyle/>
                    <a:p>
                      <a:pPr marL="0" marR="0">
                        <a:lnSpc>
                          <a:spcPts val="1080"/>
                        </a:lnSpc>
                        <a:spcBef>
                          <a:spcPts val="0"/>
                        </a:spcBef>
                        <a:spcAft>
                          <a:spcPts val="0"/>
                        </a:spcAft>
                      </a:pPr>
                      <a:r>
                        <a:rPr lang="en-US" sz="900">
                          <a:effectLst/>
                        </a:rPr>
                        <a:t>Holcombe,Matthew C</a:t>
                      </a:r>
                      <a:endParaRPr lang="en-US" sz="1200">
                        <a:effectLst/>
                        <a:latin typeface="Times New Roman" panose="02020603050405020304" pitchFamily="18" charset="0"/>
                        <a:ea typeface="Times New Roman" panose="02020603050405020304" pitchFamily="18" charset="0"/>
                      </a:endParaRPr>
                    </a:p>
                  </a:txBody>
                  <a:tcPr marL="7620" marR="7620" marT="7620" marB="7620" anchor="ctr"/>
                </a:tc>
              </a:tr>
              <a:tr h="64770">
                <a:tc>
                  <a:txBody>
                    <a:bodyPr/>
                    <a:lstStyle/>
                    <a:p>
                      <a:pPr marL="0" marR="0">
                        <a:lnSpc>
                          <a:spcPts val="1080"/>
                        </a:lnSpc>
                        <a:spcBef>
                          <a:spcPts val="0"/>
                        </a:spcBef>
                        <a:spcAft>
                          <a:spcPts val="0"/>
                        </a:spcAft>
                      </a:pPr>
                      <a:r>
                        <a:rPr lang="en-US" sz="900" dirty="0" err="1">
                          <a:effectLst/>
                        </a:rPr>
                        <a:t>Hua,Henderson</a:t>
                      </a:r>
                      <a:r>
                        <a:rPr lang="en-US" sz="900" dirty="0">
                          <a:effectLst/>
                        </a:rPr>
                        <a:t> V</a:t>
                      </a:r>
                      <a:endParaRPr lang="en-US" sz="1200" dirty="0">
                        <a:effectLst/>
                        <a:latin typeface="Times New Roman" panose="02020603050405020304" pitchFamily="18" charset="0"/>
                        <a:ea typeface="Times New Roman" panose="02020603050405020304" pitchFamily="18" charset="0"/>
                      </a:endParaRPr>
                    </a:p>
                  </a:txBody>
                  <a:tcPr marL="7620" marR="7620" marT="7620" marB="7620" anchor="ctr"/>
                </a:tc>
              </a:tr>
            </a:tbl>
          </a:graphicData>
        </a:graphic>
      </p:graphicFrame>
    </p:spTree>
    <p:extLst>
      <p:ext uri="{BB962C8B-B14F-4D97-AF65-F5344CB8AC3E}">
        <p14:creationId xmlns:p14="http://schemas.microsoft.com/office/powerpoint/2010/main" val="17674134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2"/>
          <p:cNvSpPr>
            <a:spLocks noGrp="1"/>
          </p:cNvSpPr>
          <p:nvPr>
            <p:ph type="sldNum" sz="quarter" idx="4294967295"/>
          </p:nvPr>
        </p:nvSpPr>
        <p:spPr>
          <a:xfrm>
            <a:off x="6588125" y="6237288"/>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Palatino Linotype" pitchFamily="18" charset="0"/>
              </a:defRPr>
            </a:lvl1pPr>
            <a:lvl2pPr marL="742950" indent="-285750" eaLnBrk="0" hangingPunct="0">
              <a:defRPr sz="3200">
                <a:solidFill>
                  <a:schemeClr val="tx1"/>
                </a:solidFill>
                <a:latin typeface="Palatino Linotype" pitchFamily="18" charset="0"/>
              </a:defRPr>
            </a:lvl2pPr>
            <a:lvl3pPr marL="1143000" indent="-228600" eaLnBrk="0" hangingPunct="0">
              <a:defRPr sz="3200">
                <a:solidFill>
                  <a:schemeClr val="tx1"/>
                </a:solidFill>
                <a:latin typeface="Palatino Linotype" pitchFamily="18" charset="0"/>
              </a:defRPr>
            </a:lvl3pPr>
            <a:lvl4pPr marL="1600200" indent="-228600" eaLnBrk="0" hangingPunct="0">
              <a:defRPr sz="3200">
                <a:solidFill>
                  <a:schemeClr val="tx1"/>
                </a:solidFill>
                <a:latin typeface="Palatino Linotype" pitchFamily="18" charset="0"/>
              </a:defRPr>
            </a:lvl4pPr>
            <a:lvl5pPr marL="2057400" indent="-228600" eaLnBrk="0" hangingPunct="0">
              <a:defRPr sz="3200">
                <a:solidFill>
                  <a:schemeClr val="tx1"/>
                </a:solidFill>
                <a:latin typeface="Palatino Linotype" pitchFamily="18" charset="0"/>
              </a:defRPr>
            </a:lvl5pPr>
            <a:lvl6pPr marL="2514600" indent="-228600" eaLnBrk="0" fontAlgn="base" hangingPunct="0">
              <a:spcBef>
                <a:spcPct val="0"/>
              </a:spcBef>
              <a:spcAft>
                <a:spcPct val="0"/>
              </a:spcAft>
              <a:defRPr sz="3200">
                <a:solidFill>
                  <a:schemeClr val="tx1"/>
                </a:solidFill>
                <a:latin typeface="Palatino Linotype" pitchFamily="18" charset="0"/>
              </a:defRPr>
            </a:lvl6pPr>
            <a:lvl7pPr marL="2971800" indent="-228600" eaLnBrk="0" fontAlgn="base" hangingPunct="0">
              <a:spcBef>
                <a:spcPct val="0"/>
              </a:spcBef>
              <a:spcAft>
                <a:spcPct val="0"/>
              </a:spcAft>
              <a:defRPr sz="3200">
                <a:solidFill>
                  <a:schemeClr val="tx1"/>
                </a:solidFill>
                <a:latin typeface="Palatino Linotype" pitchFamily="18" charset="0"/>
              </a:defRPr>
            </a:lvl7pPr>
            <a:lvl8pPr marL="3429000" indent="-228600" eaLnBrk="0" fontAlgn="base" hangingPunct="0">
              <a:spcBef>
                <a:spcPct val="0"/>
              </a:spcBef>
              <a:spcAft>
                <a:spcPct val="0"/>
              </a:spcAft>
              <a:defRPr sz="3200">
                <a:solidFill>
                  <a:schemeClr val="tx1"/>
                </a:solidFill>
                <a:latin typeface="Palatino Linotype" pitchFamily="18" charset="0"/>
              </a:defRPr>
            </a:lvl8pPr>
            <a:lvl9pPr marL="3886200" indent="-228600" eaLnBrk="0" fontAlgn="base" hangingPunct="0">
              <a:spcBef>
                <a:spcPct val="0"/>
              </a:spcBef>
              <a:spcAft>
                <a:spcPct val="0"/>
              </a:spcAft>
              <a:defRPr sz="3200">
                <a:solidFill>
                  <a:schemeClr val="tx1"/>
                </a:solidFill>
                <a:latin typeface="Palatino Linotype" pitchFamily="18" charset="0"/>
              </a:defRPr>
            </a:lvl9pPr>
          </a:lstStyle>
          <a:p>
            <a:pPr eaLnBrk="1" hangingPunct="1"/>
            <a:fld id="{0A46B400-9C83-41AD-9CB4-244CDDDE3F92}" type="slidenum">
              <a:rPr lang="tr-TR" altLang="en-US" sz="1400" smtClean="0"/>
              <a:pPr eaLnBrk="1" hangingPunct="1"/>
              <a:t>67</a:t>
            </a:fld>
            <a:endParaRPr lang="tr-TR" altLang="en-US" sz="1400"/>
          </a:p>
        </p:txBody>
      </p:sp>
      <p:pic>
        <p:nvPicPr>
          <p:cNvPr id="2355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404813"/>
            <a:ext cx="3286125" cy="627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Text Box 8"/>
          <p:cNvSpPr txBox="1">
            <a:spLocks noChangeArrowheads="1"/>
          </p:cNvSpPr>
          <p:nvPr/>
        </p:nvSpPr>
        <p:spPr bwMode="auto">
          <a:xfrm>
            <a:off x="323850" y="323850"/>
            <a:ext cx="36936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Palatino Linotype" pitchFamily="18" charset="0"/>
              </a:defRPr>
            </a:lvl1pPr>
            <a:lvl2pPr marL="742950" indent="-285750" eaLnBrk="0" hangingPunct="0">
              <a:defRPr sz="3200">
                <a:solidFill>
                  <a:schemeClr val="tx1"/>
                </a:solidFill>
                <a:latin typeface="Palatino Linotype" pitchFamily="18" charset="0"/>
              </a:defRPr>
            </a:lvl2pPr>
            <a:lvl3pPr marL="1143000" indent="-228600" eaLnBrk="0" hangingPunct="0">
              <a:defRPr sz="3200">
                <a:solidFill>
                  <a:schemeClr val="tx1"/>
                </a:solidFill>
                <a:latin typeface="Palatino Linotype" pitchFamily="18" charset="0"/>
              </a:defRPr>
            </a:lvl3pPr>
            <a:lvl4pPr marL="1600200" indent="-228600" eaLnBrk="0" hangingPunct="0">
              <a:defRPr sz="3200">
                <a:solidFill>
                  <a:schemeClr val="tx1"/>
                </a:solidFill>
                <a:latin typeface="Palatino Linotype" pitchFamily="18" charset="0"/>
              </a:defRPr>
            </a:lvl4pPr>
            <a:lvl5pPr marL="2057400" indent="-228600" eaLnBrk="0" hangingPunct="0">
              <a:defRPr sz="3200">
                <a:solidFill>
                  <a:schemeClr val="tx1"/>
                </a:solidFill>
                <a:latin typeface="Palatino Linotype" pitchFamily="18" charset="0"/>
              </a:defRPr>
            </a:lvl5pPr>
            <a:lvl6pPr marL="2514600" indent="-228600" eaLnBrk="0" fontAlgn="base" hangingPunct="0">
              <a:spcBef>
                <a:spcPct val="0"/>
              </a:spcBef>
              <a:spcAft>
                <a:spcPct val="0"/>
              </a:spcAft>
              <a:defRPr sz="3200">
                <a:solidFill>
                  <a:schemeClr val="tx1"/>
                </a:solidFill>
                <a:latin typeface="Palatino Linotype" pitchFamily="18" charset="0"/>
              </a:defRPr>
            </a:lvl6pPr>
            <a:lvl7pPr marL="2971800" indent="-228600" eaLnBrk="0" fontAlgn="base" hangingPunct="0">
              <a:spcBef>
                <a:spcPct val="0"/>
              </a:spcBef>
              <a:spcAft>
                <a:spcPct val="0"/>
              </a:spcAft>
              <a:defRPr sz="3200">
                <a:solidFill>
                  <a:schemeClr val="tx1"/>
                </a:solidFill>
                <a:latin typeface="Palatino Linotype" pitchFamily="18" charset="0"/>
              </a:defRPr>
            </a:lvl7pPr>
            <a:lvl8pPr marL="3429000" indent="-228600" eaLnBrk="0" fontAlgn="base" hangingPunct="0">
              <a:spcBef>
                <a:spcPct val="0"/>
              </a:spcBef>
              <a:spcAft>
                <a:spcPct val="0"/>
              </a:spcAft>
              <a:defRPr sz="3200">
                <a:solidFill>
                  <a:schemeClr val="tx1"/>
                </a:solidFill>
                <a:latin typeface="Palatino Linotype" pitchFamily="18" charset="0"/>
              </a:defRPr>
            </a:lvl8pPr>
            <a:lvl9pPr marL="3886200" indent="-228600" eaLnBrk="0" fontAlgn="base" hangingPunct="0">
              <a:spcBef>
                <a:spcPct val="0"/>
              </a:spcBef>
              <a:spcAft>
                <a:spcPct val="0"/>
              </a:spcAft>
              <a:defRPr sz="3200">
                <a:solidFill>
                  <a:schemeClr val="tx1"/>
                </a:solidFill>
                <a:latin typeface="Palatino Linotype" pitchFamily="18" charset="0"/>
              </a:defRPr>
            </a:lvl9pPr>
          </a:lstStyle>
          <a:p>
            <a:pPr eaLnBrk="1" hangingPunct="1"/>
            <a:r>
              <a:rPr lang="en-US" altLang="en-US" sz="2800" i="1" dirty="0">
                <a:solidFill>
                  <a:schemeClr val="bg2"/>
                </a:solidFill>
                <a:latin typeface="Lucida Bright" pitchFamily="18" charset="0"/>
              </a:rPr>
              <a:t>6. Regression Trees</a:t>
            </a:r>
            <a:endParaRPr lang="tr-TR" altLang="en-US" sz="2400" i="1" dirty="0">
              <a:solidFill>
                <a:schemeClr val="bg2"/>
              </a:solidFill>
              <a:latin typeface="Lucida Bright" pitchFamily="18" charset="0"/>
            </a:endParaRPr>
          </a:p>
        </p:txBody>
      </p:sp>
      <p:pic>
        <p:nvPicPr>
          <p:cNvPr id="2355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773238"/>
            <a:ext cx="4772025"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563331" y="16073"/>
            <a:ext cx="1358064" cy="276999"/>
          </a:xfrm>
          <a:prstGeom prst="rect">
            <a:avLst/>
          </a:prstGeom>
          <a:noFill/>
        </p:spPr>
        <p:txBody>
          <a:bodyPr wrap="none" rtlCol="0">
            <a:spAutoFit/>
          </a:bodyPr>
          <a:lstStyle/>
          <a:p>
            <a:r>
              <a:rPr lang="en-US" sz="1200" dirty="0"/>
              <a:t>Not in textbook!</a:t>
            </a:r>
          </a:p>
        </p:txBody>
      </p:sp>
    </p:spTree>
    <p:extLst>
      <p:ext uri="{BB962C8B-B14F-4D97-AF65-F5344CB8AC3E}">
        <p14:creationId xmlns:p14="http://schemas.microsoft.com/office/powerpoint/2010/main" val="24888116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260350"/>
            <a:ext cx="9144000" cy="614363"/>
          </a:xfrm>
        </p:spPr>
        <p:txBody>
          <a:bodyPr/>
          <a:lstStyle/>
          <a:p>
            <a:pPr algn="ctr"/>
            <a:r>
              <a:rPr lang="en-US" altLang="en-US" sz="3000"/>
              <a:t>Summary Regression Trees</a:t>
            </a:r>
          </a:p>
        </p:txBody>
      </p:sp>
      <p:sp>
        <p:nvSpPr>
          <p:cNvPr id="24579" name="Rectangle 3"/>
          <p:cNvSpPr>
            <a:spLocks noGrp="1" noChangeArrowheads="1"/>
          </p:cNvSpPr>
          <p:nvPr>
            <p:ph type="body" idx="1"/>
          </p:nvPr>
        </p:nvSpPr>
        <p:spPr>
          <a:xfrm>
            <a:off x="0" y="836613"/>
            <a:ext cx="9144000" cy="4724400"/>
          </a:xfrm>
        </p:spPr>
        <p:txBody>
          <a:bodyPr/>
          <a:lstStyle/>
          <a:p>
            <a:r>
              <a:rPr lang="en-US" altLang="en-US" sz="2200" dirty="0"/>
              <a:t>Regression trees work as decision trees except</a:t>
            </a:r>
          </a:p>
          <a:p>
            <a:pPr lvl="1"/>
            <a:r>
              <a:rPr lang="en-US" altLang="en-US" sz="1800" dirty="0">
                <a:sym typeface="Wingdings" pitchFamily="2" charset="2"/>
              </a:rPr>
              <a:t>Leafs carry numbers which predict the output variable instead of class </a:t>
            </a:r>
            <a:r>
              <a:rPr lang="en-US" altLang="en-US" sz="1800" dirty="0" smtClean="0">
                <a:sym typeface="Wingdings" pitchFamily="2" charset="2"/>
              </a:rPr>
              <a:t>label</a:t>
            </a:r>
          </a:p>
          <a:p>
            <a:pPr lvl="1"/>
            <a:r>
              <a:rPr lang="en-US" altLang="en-US" sz="1800" dirty="0" smtClean="0">
                <a:sym typeface="Wingdings" pitchFamily="2" charset="2"/>
              </a:rPr>
              <a:t>If a leaf is created the average value of the dependent variables of the examples associated with the leaf node is used as the prediction of the leaf node. </a:t>
            </a:r>
            <a:endParaRPr lang="en-US" altLang="en-US" sz="1800" dirty="0">
              <a:sym typeface="Wingdings" pitchFamily="2" charset="2"/>
            </a:endParaRPr>
          </a:p>
          <a:p>
            <a:pPr lvl="1"/>
            <a:r>
              <a:rPr lang="en-US" altLang="en-US" sz="1800" dirty="0">
                <a:sym typeface="Wingdings" pitchFamily="2" charset="2"/>
              </a:rPr>
              <a:t>Instead of entropy/purity the squared prediction error serves as the performance measure. </a:t>
            </a:r>
          </a:p>
          <a:p>
            <a:pPr lvl="1"/>
            <a:r>
              <a:rPr lang="en-US" altLang="en-US" sz="1800" dirty="0">
                <a:sym typeface="Wingdings" pitchFamily="2" charset="2"/>
              </a:rPr>
              <a:t>Tests that reduce the squared prediction error the most are selected as node test; test conditions have the form y&gt;threshold where y is an independent variable of the prediction problem. </a:t>
            </a:r>
          </a:p>
          <a:p>
            <a:pPr lvl="1"/>
            <a:r>
              <a:rPr lang="en-US" altLang="en-US" sz="1800" dirty="0">
                <a:sym typeface="Wingdings" pitchFamily="2" charset="2"/>
              </a:rPr>
              <a:t>Instead of using the majority class, leaf labels are generated by averaging over the values of the dependent variable of the examples that are associated with the particular class node</a:t>
            </a:r>
          </a:p>
          <a:p>
            <a:r>
              <a:rPr lang="en-US" altLang="en-US" sz="2000" dirty="0">
                <a:sym typeface="Wingdings" pitchFamily="2" charset="2"/>
              </a:rPr>
              <a:t>Like decision trees, regression tree employ rectangular tessellations with a fixed number being associated with each rectangle; the number is the output for the inputs which lie inside the rectangle.</a:t>
            </a:r>
          </a:p>
          <a:p>
            <a:r>
              <a:rPr lang="en-US" altLang="en-US" sz="2000" dirty="0">
                <a:sym typeface="Wingdings" pitchFamily="2" charset="2"/>
              </a:rPr>
              <a:t>In contrast to ordinary regression that performs curve fitting, regression tries use averaging with respect to the output variable when making predictions; the output for inputs of </a:t>
            </a:r>
            <a:r>
              <a:rPr lang="en-US" altLang="en-US" sz="2000">
                <a:sym typeface="Wingdings" pitchFamily="2" charset="2"/>
              </a:rPr>
              <a:t>a </a:t>
            </a:r>
            <a:r>
              <a:rPr lang="en-US" altLang="en-US" sz="2000" smtClean="0">
                <a:sym typeface="Wingdings" pitchFamily="2" charset="2"/>
              </a:rPr>
              <a:t>particular </a:t>
            </a:r>
            <a:r>
              <a:rPr lang="en-US" altLang="en-US" sz="2000" dirty="0">
                <a:sym typeface="Wingdings" pitchFamily="2" charset="2"/>
              </a:rPr>
              <a:t>patch is constant.</a:t>
            </a:r>
          </a:p>
          <a:p>
            <a:pPr lvl="1"/>
            <a:endParaRPr lang="en-US" altLang="en-US" sz="2400" dirty="0"/>
          </a:p>
          <a:p>
            <a:pPr lvl="1"/>
            <a:endParaRPr lang="en-US" altLang="en-US" sz="2400" dirty="0"/>
          </a:p>
        </p:txBody>
      </p:sp>
      <p:sp>
        <p:nvSpPr>
          <p:cNvPr id="4" name="TextBox 3"/>
          <p:cNvSpPr txBox="1"/>
          <p:nvPr/>
        </p:nvSpPr>
        <p:spPr>
          <a:xfrm>
            <a:off x="7599988" y="0"/>
            <a:ext cx="1358064" cy="276999"/>
          </a:xfrm>
          <a:prstGeom prst="rect">
            <a:avLst/>
          </a:prstGeom>
          <a:noFill/>
        </p:spPr>
        <p:txBody>
          <a:bodyPr wrap="none" rtlCol="0">
            <a:spAutoFit/>
          </a:bodyPr>
          <a:lstStyle/>
          <a:p>
            <a:r>
              <a:rPr lang="en-US" sz="1200" dirty="0"/>
              <a:t>Not in textbook!</a:t>
            </a:r>
          </a:p>
        </p:txBody>
      </p:sp>
    </p:spTree>
    <p:extLst>
      <p:ext uri="{BB962C8B-B14F-4D97-AF65-F5344CB8AC3E}">
        <p14:creationId xmlns:p14="http://schemas.microsoft.com/office/powerpoint/2010/main" val="294007107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dirty="0"/>
              <a:t>7. Model Evaluation</a:t>
            </a:r>
          </a:p>
        </p:txBody>
      </p:sp>
      <p:sp>
        <p:nvSpPr>
          <p:cNvPr id="91139" name="Rectangle 3"/>
          <p:cNvSpPr>
            <a:spLocks noGrp="1" noChangeArrowheads="1"/>
          </p:cNvSpPr>
          <p:nvPr>
            <p:ph type="body" idx="1"/>
          </p:nvPr>
        </p:nvSpPr>
        <p:spPr>
          <a:xfrm>
            <a:off x="152400" y="1143000"/>
            <a:ext cx="8839199" cy="5181600"/>
          </a:xfrm>
        </p:spPr>
        <p:txBody>
          <a:bodyPr/>
          <a:lstStyle/>
          <a:p>
            <a:pPr lvl="1">
              <a:buFont typeface="Arial" charset="0"/>
              <a:buNone/>
            </a:pPr>
            <a:endParaRPr lang="en-US" dirty="0"/>
          </a:p>
          <a:p>
            <a:pPr marL="0" indent="0">
              <a:buNone/>
            </a:pPr>
            <a:r>
              <a:rPr lang="en-US" dirty="0"/>
              <a:t>Problems of Model Performance Evaluation</a:t>
            </a:r>
          </a:p>
          <a:p>
            <a:pPr marL="0" indent="0">
              <a:buNone/>
            </a:pPr>
            <a:r>
              <a:rPr lang="en-US" dirty="0"/>
              <a:t>1. What performance metrics do we use to evaluate classification models?</a:t>
            </a:r>
          </a:p>
          <a:p>
            <a:pPr marL="0" indent="0">
              <a:buNone/>
            </a:pPr>
            <a:r>
              <a:rPr lang="en-US" dirty="0"/>
              <a:t>2. How to obtain reliable estimates?</a:t>
            </a:r>
          </a:p>
          <a:p>
            <a:pPr lvl="1"/>
            <a:r>
              <a:rPr lang="en-US" sz="1800" dirty="0">
                <a:hlinkClick r:id="rId2"/>
              </a:rPr>
              <a:t>http://en.wikipedia.org/wiki/Cross-validation_(statistics)</a:t>
            </a:r>
            <a:r>
              <a:rPr lang="en-US" sz="1800" dirty="0"/>
              <a:t> </a:t>
            </a:r>
          </a:p>
          <a:p>
            <a:pPr lvl="1"/>
            <a:r>
              <a:rPr lang="en-US" dirty="0"/>
              <a:t>the “gold standard” to determine accuracy is to use 10-fold cross validation repeated 10 times</a:t>
            </a:r>
          </a:p>
          <a:p>
            <a:pPr lvl="1"/>
            <a:r>
              <a:rPr lang="en-US" dirty="0"/>
              <a:t>Alternatively, class stratified cross validation is frequently used</a:t>
            </a:r>
          </a:p>
          <a:p>
            <a:pPr lvl="1"/>
            <a:r>
              <a:rPr lang="en-US" dirty="0">
                <a:solidFill>
                  <a:schemeClr val="accent1"/>
                </a:solidFill>
              </a:rPr>
              <a:t>Will explain those later </a:t>
            </a:r>
            <a:r>
              <a:rPr lang="en-US">
                <a:solidFill>
                  <a:schemeClr val="accent1"/>
                </a:solidFill>
              </a:rPr>
              <a:t>not now! </a:t>
            </a:r>
            <a:endParaRPr lang="en-US" dirty="0">
              <a:solidFill>
                <a:schemeClr val="accent1"/>
              </a:solidFill>
            </a:endParaRPr>
          </a:p>
          <a:p>
            <a:pPr marL="0"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24845305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a:t>Another Example of Decision Tree</a:t>
            </a:r>
          </a:p>
        </p:txBody>
      </p:sp>
      <p:graphicFrame>
        <p:nvGraphicFramePr>
          <p:cNvPr id="4098" name="Object 3"/>
          <p:cNvGraphicFramePr>
            <a:graphicFrameLocks noChangeAspect="1"/>
          </p:cNvGraphicFramePr>
          <p:nvPr/>
        </p:nvGraphicFramePr>
        <p:xfrm>
          <a:off x="457200" y="2133600"/>
          <a:ext cx="3565525" cy="3687763"/>
        </p:xfrm>
        <a:graphic>
          <a:graphicData uri="http://schemas.openxmlformats.org/presentationml/2006/ole">
            <mc:AlternateContent xmlns:mc="http://schemas.openxmlformats.org/markup-compatibility/2006">
              <mc:Choice xmlns:v="urn:schemas-microsoft-com:vml" Requires="v">
                <p:oleObj spid="_x0000_s4118" name="Document" r:id="rId3" imgW="5405040" imgH="5780160" progId="Word.Document.8">
                  <p:embed/>
                </p:oleObj>
              </mc:Choice>
              <mc:Fallback>
                <p:oleObj name="Document" r:id="rId3" imgW="5405040" imgH="578016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133600"/>
                        <a:ext cx="3565525" cy="368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0" name="Text Box 4"/>
          <p:cNvSpPr txBox="1">
            <a:spLocks noChangeArrowheads="1"/>
          </p:cNvSpPr>
          <p:nvPr/>
        </p:nvSpPr>
        <p:spPr bwMode="auto">
          <a:xfrm rot="-2416809">
            <a:off x="1066800" y="1509713"/>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spcBef>
                <a:spcPct val="20000"/>
              </a:spcBef>
              <a:buClr>
                <a:schemeClr val="accent2"/>
              </a:buClr>
              <a:buSzPct val="75000"/>
              <a:buFont typeface="Monotype Sorts" pitchFamily="2" charset="2"/>
              <a:buNone/>
            </a:pPr>
            <a:r>
              <a:rPr lang="en-US" sz="1600">
                <a:solidFill>
                  <a:srgbClr val="006600"/>
                </a:solidFill>
              </a:rPr>
              <a:t>categorical</a:t>
            </a:r>
            <a:endParaRPr lang="en-US" sz="1600">
              <a:solidFill>
                <a:schemeClr val="bg2"/>
              </a:solidFill>
            </a:endParaRPr>
          </a:p>
        </p:txBody>
      </p:sp>
      <p:sp>
        <p:nvSpPr>
          <p:cNvPr id="4101" name="Text Box 5"/>
          <p:cNvSpPr txBox="1">
            <a:spLocks noChangeArrowheads="1"/>
          </p:cNvSpPr>
          <p:nvPr/>
        </p:nvSpPr>
        <p:spPr bwMode="auto">
          <a:xfrm rot="-2416809">
            <a:off x="1752600" y="1509713"/>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spcBef>
                <a:spcPct val="20000"/>
              </a:spcBef>
              <a:buClr>
                <a:schemeClr val="accent2"/>
              </a:buClr>
              <a:buSzPct val="75000"/>
              <a:buFont typeface="Monotype Sorts" pitchFamily="2" charset="2"/>
              <a:buNone/>
            </a:pPr>
            <a:r>
              <a:rPr lang="en-US" sz="1600">
                <a:solidFill>
                  <a:srgbClr val="006600"/>
                </a:solidFill>
              </a:rPr>
              <a:t>categorical</a:t>
            </a:r>
            <a:endParaRPr lang="en-US" sz="1600">
              <a:solidFill>
                <a:schemeClr val="bg2"/>
              </a:solidFill>
            </a:endParaRPr>
          </a:p>
        </p:txBody>
      </p:sp>
      <p:sp>
        <p:nvSpPr>
          <p:cNvPr id="4102" name="Text Box 6"/>
          <p:cNvSpPr txBox="1">
            <a:spLocks noChangeArrowheads="1"/>
          </p:cNvSpPr>
          <p:nvPr/>
        </p:nvSpPr>
        <p:spPr bwMode="auto">
          <a:xfrm rot="-2416809">
            <a:off x="2590800" y="1509713"/>
            <a:ext cx="12779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spcBef>
                <a:spcPct val="20000"/>
              </a:spcBef>
              <a:buClr>
                <a:schemeClr val="accent2"/>
              </a:buClr>
              <a:buSzPct val="75000"/>
              <a:buFont typeface="Monotype Sorts" pitchFamily="2" charset="2"/>
              <a:buNone/>
            </a:pPr>
            <a:r>
              <a:rPr lang="en-US" sz="1600">
                <a:solidFill>
                  <a:srgbClr val="006600"/>
                </a:solidFill>
              </a:rPr>
              <a:t>continuous</a:t>
            </a:r>
            <a:endParaRPr lang="en-US" sz="1600">
              <a:solidFill>
                <a:schemeClr val="bg2"/>
              </a:solidFill>
            </a:endParaRPr>
          </a:p>
        </p:txBody>
      </p:sp>
      <p:sp>
        <p:nvSpPr>
          <p:cNvPr id="4103" name="Text Box 7"/>
          <p:cNvSpPr txBox="1">
            <a:spLocks noChangeArrowheads="1"/>
          </p:cNvSpPr>
          <p:nvPr/>
        </p:nvSpPr>
        <p:spPr bwMode="auto">
          <a:xfrm rot="-2416809">
            <a:off x="3352800" y="1662113"/>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spcBef>
                <a:spcPct val="20000"/>
              </a:spcBef>
              <a:buClr>
                <a:schemeClr val="accent2"/>
              </a:buClr>
              <a:buSzPct val="75000"/>
              <a:buFont typeface="Monotype Sorts" pitchFamily="2" charset="2"/>
              <a:buNone/>
            </a:pPr>
            <a:r>
              <a:rPr lang="en-US" sz="1600">
                <a:solidFill>
                  <a:srgbClr val="006600"/>
                </a:solidFill>
              </a:rPr>
              <a:t>class</a:t>
            </a:r>
            <a:endParaRPr lang="en-US" sz="1600">
              <a:solidFill>
                <a:schemeClr val="bg2"/>
              </a:solidFill>
            </a:endParaRPr>
          </a:p>
        </p:txBody>
      </p:sp>
      <p:sp>
        <p:nvSpPr>
          <p:cNvPr id="4104" name="Line 8"/>
          <p:cNvSpPr>
            <a:spLocks noChangeShapeType="1"/>
          </p:cNvSpPr>
          <p:nvPr/>
        </p:nvSpPr>
        <p:spPr bwMode="auto">
          <a:xfrm>
            <a:off x="8005763" y="3497263"/>
            <a:ext cx="242887" cy="5270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05" name="Line 9"/>
          <p:cNvSpPr>
            <a:spLocks noChangeShapeType="1"/>
          </p:cNvSpPr>
          <p:nvPr/>
        </p:nvSpPr>
        <p:spPr bwMode="auto">
          <a:xfrm flipH="1">
            <a:off x="6875463" y="3497263"/>
            <a:ext cx="323850" cy="5270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06" name="Line 10"/>
          <p:cNvSpPr>
            <a:spLocks noChangeShapeType="1"/>
          </p:cNvSpPr>
          <p:nvPr/>
        </p:nvSpPr>
        <p:spPr bwMode="auto">
          <a:xfrm flipH="1">
            <a:off x="5881688" y="2733675"/>
            <a:ext cx="403225" cy="5286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07" name="Line 11"/>
          <p:cNvSpPr>
            <a:spLocks noChangeShapeType="1"/>
          </p:cNvSpPr>
          <p:nvPr/>
        </p:nvSpPr>
        <p:spPr bwMode="auto">
          <a:xfrm>
            <a:off x="7092950" y="2733675"/>
            <a:ext cx="484188" cy="5286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08" name="Line 12"/>
          <p:cNvSpPr>
            <a:spLocks noChangeShapeType="1"/>
          </p:cNvSpPr>
          <p:nvPr/>
        </p:nvSpPr>
        <p:spPr bwMode="auto">
          <a:xfrm>
            <a:off x="6043613" y="2006600"/>
            <a:ext cx="565150"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09" name="Line 13"/>
          <p:cNvSpPr>
            <a:spLocks noChangeShapeType="1"/>
          </p:cNvSpPr>
          <p:nvPr/>
        </p:nvSpPr>
        <p:spPr bwMode="auto">
          <a:xfrm flipH="1">
            <a:off x="4670425" y="2006600"/>
            <a:ext cx="565150"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10" name="Text Box 14"/>
          <p:cNvSpPr txBox="1">
            <a:spLocks noChangeArrowheads="1"/>
          </p:cNvSpPr>
          <p:nvPr/>
        </p:nvSpPr>
        <p:spPr bwMode="auto">
          <a:xfrm>
            <a:off x="5187950" y="1743075"/>
            <a:ext cx="936625" cy="349250"/>
          </a:xfrm>
          <a:prstGeom prst="rect">
            <a:avLst/>
          </a:prstGeom>
          <a:solidFill>
            <a:srgbClr val="FFFF00"/>
          </a:solidFill>
          <a:ln w="12700">
            <a:solidFill>
              <a:srgbClr val="0000FF"/>
            </a:solidFill>
            <a:miter lim="800000"/>
            <a:headEnd/>
            <a:tailEnd/>
          </a:ln>
        </p:spPr>
        <p:txBody>
          <a:bodyPr>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spcBef>
                <a:spcPct val="20000"/>
              </a:spcBef>
              <a:buClr>
                <a:schemeClr val="accent2"/>
              </a:buClr>
              <a:buSzPct val="75000"/>
              <a:buFont typeface="Monotype Sorts" pitchFamily="2" charset="2"/>
              <a:buNone/>
            </a:pPr>
            <a:r>
              <a:rPr lang="en-US" sz="1600">
                <a:solidFill>
                  <a:srgbClr val="2D1993"/>
                </a:solidFill>
              </a:rPr>
              <a:t>MarSt</a:t>
            </a:r>
            <a:endParaRPr lang="en-US" sz="1600" b="0">
              <a:solidFill>
                <a:schemeClr val="bg2"/>
              </a:solidFill>
            </a:endParaRPr>
          </a:p>
        </p:txBody>
      </p:sp>
      <p:sp>
        <p:nvSpPr>
          <p:cNvPr id="4111" name="Text Box 15"/>
          <p:cNvSpPr txBox="1">
            <a:spLocks noChangeArrowheads="1"/>
          </p:cNvSpPr>
          <p:nvPr/>
        </p:nvSpPr>
        <p:spPr bwMode="auto">
          <a:xfrm>
            <a:off x="6203950" y="2470150"/>
            <a:ext cx="935038" cy="349250"/>
          </a:xfrm>
          <a:prstGeom prst="rect">
            <a:avLst/>
          </a:prstGeom>
          <a:solidFill>
            <a:srgbClr val="FFFF00"/>
          </a:solidFill>
          <a:ln w="12700">
            <a:solidFill>
              <a:srgbClr val="0000FF"/>
            </a:solidFill>
            <a:miter lim="800000"/>
            <a:headEnd/>
            <a:tailEnd/>
          </a:ln>
        </p:spPr>
        <p:txBody>
          <a:bodyPr>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spcBef>
                <a:spcPct val="20000"/>
              </a:spcBef>
              <a:buClr>
                <a:schemeClr val="accent2"/>
              </a:buClr>
              <a:buSzPct val="75000"/>
              <a:buFont typeface="Monotype Sorts" pitchFamily="2" charset="2"/>
              <a:buNone/>
            </a:pPr>
            <a:r>
              <a:rPr lang="en-US" sz="1600">
                <a:solidFill>
                  <a:srgbClr val="2D1993"/>
                </a:solidFill>
              </a:rPr>
              <a:t>Refund</a:t>
            </a:r>
            <a:endParaRPr lang="en-US" sz="1600" b="0">
              <a:solidFill>
                <a:schemeClr val="bg2"/>
              </a:solidFill>
            </a:endParaRPr>
          </a:p>
        </p:txBody>
      </p:sp>
      <p:sp>
        <p:nvSpPr>
          <p:cNvPr id="4112" name="Text Box 16"/>
          <p:cNvSpPr txBox="1">
            <a:spLocks noChangeArrowheads="1"/>
          </p:cNvSpPr>
          <p:nvPr/>
        </p:nvSpPr>
        <p:spPr bwMode="auto">
          <a:xfrm>
            <a:off x="7118350" y="3232150"/>
            <a:ext cx="968375" cy="349250"/>
          </a:xfrm>
          <a:prstGeom prst="rect">
            <a:avLst/>
          </a:prstGeom>
          <a:solidFill>
            <a:srgbClr val="FFFF00"/>
          </a:solidFill>
          <a:ln w="12700">
            <a:solidFill>
              <a:srgbClr val="0000FF"/>
            </a:solidFill>
            <a:miter lim="800000"/>
            <a:headEnd/>
            <a:tailEnd/>
          </a:ln>
        </p:spPr>
        <p:txBody>
          <a:bodyPr>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spcBef>
                <a:spcPct val="20000"/>
              </a:spcBef>
              <a:buClr>
                <a:schemeClr val="accent2"/>
              </a:buClr>
              <a:buSzPct val="75000"/>
              <a:buFont typeface="Monotype Sorts" pitchFamily="2" charset="2"/>
              <a:buNone/>
            </a:pPr>
            <a:r>
              <a:rPr lang="en-US" sz="1600">
                <a:solidFill>
                  <a:srgbClr val="2D1993"/>
                </a:solidFill>
              </a:rPr>
              <a:t>TaxInc</a:t>
            </a:r>
            <a:endParaRPr lang="en-US" sz="1600" b="0">
              <a:solidFill>
                <a:schemeClr val="bg2"/>
              </a:solidFill>
            </a:endParaRPr>
          </a:p>
        </p:txBody>
      </p:sp>
      <p:sp>
        <p:nvSpPr>
          <p:cNvPr id="4113" name="AutoShape 17"/>
          <p:cNvSpPr>
            <a:spLocks noChangeArrowheads="1"/>
          </p:cNvSpPr>
          <p:nvPr/>
        </p:nvSpPr>
        <p:spPr bwMode="auto">
          <a:xfrm>
            <a:off x="8045450" y="4021138"/>
            <a:ext cx="627063" cy="366712"/>
          </a:xfrm>
          <a:prstGeom prst="roundRect">
            <a:avLst>
              <a:gd name="adj" fmla="val 16769"/>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4114" name="Text Box 18"/>
          <p:cNvSpPr txBox="1">
            <a:spLocks noChangeArrowheads="1"/>
          </p:cNvSpPr>
          <p:nvPr/>
        </p:nvSpPr>
        <p:spPr bwMode="auto">
          <a:xfrm>
            <a:off x="7969250" y="4021138"/>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spcBef>
                <a:spcPct val="20000"/>
              </a:spcBef>
              <a:buClr>
                <a:schemeClr val="accent2"/>
              </a:buClr>
              <a:buSzPct val="75000"/>
              <a:buFont typeface="Monotype Sorts" pitchFamily="2" charset="2"/>
              <a:buNone/>
            </a:pPr>
            <a:r>
              <a:rPr lang="en-US" sz="1600">
                <a:solidFill>
                  <a:srgbClr val="800000"/>
                </a:solidFill>
              </a:rPr>
              <a:t>YES</a:t>
            </a:r>
            <a:endParaRPr lang="en-US" sz="1600" b="0">
              <a:solidFill>
                <a:schemeClr val="bg2"/>
              </a:solidFill>
            </a:endParaRPr>
          </a:p>
        </p:txBody>
      </p:sp>
      <p:sp>
        <p:nvSpPr>
          <p:cNvPr id="4115" name="AutoShape 19"/>
          <p:cNvSpPr>
            <a:spLocks noChangeArrowheads="1"/>
          </p:cNvSpPr>
          <p:nvPr/>
        </p:nvSpPr>
        <p:spPr bwMode="auto">
          <a:xfrm>
            <a:off x="6553200" y="4038600"/>
            <a:ext cx="654050" cy="363538"/>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4116" name="Text Box 20"/>
          <p:cNvSpPr txBox="1">
            <a:spLocks noChangeArrowheads="1"/>
          </p:cNvSpPr>
          <p:nvPr/>
        </p:nvSpPr>
        <p:spPr bwMode="auto">
          <a:xfrm>
            <a:off x="6650038" y="4024313"/>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4117" name="AutoShape 21"/>
          <p:cNvSpPr>
            <a:spLocks noChangeArrowheads="1"/>
          </p:cNvSpPr>
          <p:nvPr/>
        </p:nvSpPr>
        <p:spPr bwMode="auto">
          <a:xfrm>
            <a:off x="4348163" y="2484438"/>
            <a:ext cx="685800" cy="347662"/>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4118" name="Text Box 22"/>
          <p:cNvSpPr txBox="1">
            <a:spLocks noChangeArrowheads="1"/>
          </p:cNvSpPr>
          <p:nvPr/>
        </p:nvSpPr>
        <p:spPr bwMode="auto">
          <a:xfrm>
            <a:off x="4443413" y="2470150"/>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rgbClr val="00FFFF"/>
              </a:solidFill>
            </a:endParaRPr>
          </a:p>
        </p:txBody>
      </p:sp>
      <p:grpSp>
        <p:nvGrpSpPr>
          <p:cNvPr id="4119" name="Group 35"/>
          <p:cNvGrpSpPr>
            <a:grpSpLocks/>
          </p:cNvGrpSpPr>
          <p:nvPr/>
        </p:nvGrpSpPr>
        <p:grpSpPr bwMode="auto">
          <a:xfrm>
            <a:off x="5594350" y="3232150"/>
            <a:ext cx="685800" cy="381000"/>
            <a:chOff x="4927" y="2340"/>
            <a:chExt cx="432" cy="240"/>
          </a:xfrm>
        </p:grpSpPr>
        <p:sp>
          <p:nvSpPr>
            <p:cNvPr id="4127" name="AutoShape 23"/>
            <p:cNvSpPr>
              <a:spLocks noChangeArrowheads="1"/>
            </p:cNvSpPr>
            <p:nvPr/>
          </p:nvSpPr>
          <p:spPr bwMode="auto">
            <a:xfrm>
              <a:off x="4927" y="2340"/>
              <a:ext cx="432" cy="240"/>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4128" name="Text Box 24"/>
            <p:cNvSpPr txBox="1">
              <a:spLocks noChangeArrowheads="1"/>
            </p:cNvSpPr>
            <p:nvPr/>
          </p:nvSpPr>
          <p:spPr bwMode="auto">
            <a:xfrm>
              <a:off x="4975" y="2340"/>
              <a:ext cx="3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grpSp>
      <p:sp>
        <p:nvSpPr>
          <p:cNvPr id="4120" name="Text Box 25"/>
          <p:cNvSpPr txBox="1">
            <a:spLocks noChangeArrowheads="1"/>
          </p:cNvSpPr>
          <p:nvPr/>
        </p:nvSpPr>
        <p:spPr bwMode="auto">
          <a:xfrm>
            <a:off x="5518150" y="27749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r">
              <a:spcBef>
                <a:spcPct val="20000"/>
              </a:spcBef>
              <a:buClr>
                <a:schemeClr val="accent2"/>
              </a:buClr>
              <a:buSzPct val="75000"/>
              <a:buFont typeface="Monotype Sorts" pitchFamily="2" charset="2"/>
              <a:buNone/>
            </a:pPr>
            <a:r>
              <a:rPr lang="en-US" sz="1600" b="0"/>
              <a:t>Yes</a:t>
            </a:r>
            <a:endParaRPr lang="en-US" sz="1600" b="0">
              <a:solidFill>
                <a:schemeClr val="bg2"/>
              </a:solidFill>
            </a:endParaRPr>
          </a:p>
        </p:txBody>
      </p:sp>
      <p:sp>
        <p:nvSpPr>
          <p:cNvPr id="4121" name="Text Box 26"/>
          <p:cNvSpPr txBox="1">
            <a:spLocks noChangeArrowheads="1"/>
          </p:cNvSpPr>
          <p:nvPr/>
        </p:nvSpPr>
        <p:spPr bwMode="auto">
          <a:xfrm>
            <a:off x="7270750" y="2698750"/>
            <a:ext cx="442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r">
              <a:spcBef>
                <a:spcPct val="20000"/>
              </a:spcBef>
              <a:buClr>
                <a:schemeClr val="accent2"/>
              </a:buClr>
              <a:buSzPct val="75000"/>
              <a:buFont typeface="Monotype Sorts" pitchFamily="2" charset="2"/>
              <a:buNone/>
            </a:pPr>
            <a:r>
              <a:rPr lang="en-US" sz="1600" b="0"/>
              <a:t>No</a:t>
            </a:r>
            <a:endParaRPr lang="en-US" sz="1600" b="0">
              <a:solidFill>
                <a:schemeClr val="bg2"/>
              </a:solidFill>
            </a:endParaRPr>
          </a:p>
        </p:txBody>
      </p:sp>
      <p:sp>
        <p:nvSpPr>
          <p:cNvPr id="4122" name="Text Box 27"/>
          <p:cNvSpPr txBox="1">
            <a:spLocks noChangeArrowheads="1"/>
          </p:cNvSpPr>
          <p:nvPr/>
        </p:nvSpPr>
        <p:spPr bwMode="auto">
          <a:xfrm>
            <a:off x="4146550" y="1936750"/>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r">
              <a:spcBef>
                <a:spcPct val="20000"/>
              </a:spcBef>
              <a:buClr>
                <a:schemeClr val="accent2"/>
              </a:buClr>
              <a:buSzPct val="75000"/>
              <a:buFont typeface="Monotype Sorts" pitchFamily="2" charset="2"/>
              <a:buNone/>
            </a:pPr>
            <a:r>
              <a:rPr lang="en-US" sz="1600" b="0"/>
              <a:t>Married</a:t>
            </a:r>
            <a:r>
              <a:rPr lang="en-US" sz="1600" b="0">
                <a:solidFill>
                  <a:schemeClr val="bg2"/>
                </a:solidFill>
              </a:rPr>
              <a:t> </a:t>
            </a:r>
          </a:p>
        </p:txBody>
      </p:sp>
      <p:sp>
        <p:nvSpPr>
          <p:cNvPr id="4123" name="Text Box 28"/>
          <p:cNvSpPr txBox="1">
            <a:spLocks noChangeArrowheads="1"/>
          </p:cNvSpPr>
          <p:nvPr/>
        </p:nvSpPr>
        <p:spPr bwMode="auto">
          <a:xfrm>
            <a:off x="5746750" y="1708150"/>
            <a:ext cx="13985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r">
              <a:spcBef>
                <a:spcPct val="20000"/>
              </a:spcBef>
              <a:buClr>
                <a:schemeClr val="accent2"/>
              </a:buClr>
              <a:buSzPct val="75000"/>
              <a:buFont typeface="Monotype Sorts" pitchFamily="2" charset="2"/>
              <a:buNone/>
            </a:pPr>
            <a:r>
              <a:rPr lang="en-US" sz="1600" b="0"/>
              <a:t>Single, Divorced</a:t>
            </a:r>
            <a:endParaRPr lang="en-US" sz="1600" b="0">
              <a:solidFill>
                <a:schemeClr val="bg2"/>
              </a:solidFill>
            </a:endParaRPr>
          </a:p>
        </p:txBody>
      </p:sp>
      <p:sp>
        <p:nvSpPr>
          <p:cNvPr id="4124" name="Text Box 29"/>
          <p:cNvSpPr txBox="1">
            <a:spLocks noChangeArrowheads="1"/>
          </p:cNvSpPr>
          <p:nvPr/>
        </p:nvSpPr>
        <p:spPr bwMode="auto">
          <a:xfrm>
            <a:off x="6353175" y="3562350"/>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r">
              <a:spcBef>
                <a:spcPct val="20000"/>
              </a:spcBef>
              <a:buClr>
                <a:schemeClr val="accent2"/>
              </a:buClr>
              <a:buSzPct val="75000"/>
              <a:buFont typeface="Monotype Sorts" pitchFamily="2" charset="2"/>
              <a:buNone/>
            </a:pPr>
            <a:r>
              <a:rPr lang="en-US" sz="1600" b="0"/>
              <a:t>&lt; 80K</a:t>
            </a:r>
            <a:endParaRPr lang="en-US" sz="1600" b="0">
              <a:solidFill>
                <a:schemeClr val="bg2"/>
              </a:solidFill>
            </a:endParaRPr>
          </a:p>
        </p:txBody>
      </p:sp>
      <p:sp>
        <p:nvSpPr>
          <p:cNvPr id="4125" name="Text Box 30"/>
          <p:cNvSpPr txBox="1">
            <a:spLocks noChangeArrowheads="1"/>
          </p:cNvSpPr>
          <p:nvPr/>
        </p:nvSpPr>
        <p:spPr bwMode="auto">
          <a:xfrm>
            <a:off x="8128000" y="3562350"/>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r">
              <a:spcBef>
                <a:spcPct val="20000"/>
              </a:spcBef>
              <a:buClr>
                <a:schemeClr val="accent2"/>
              </a:buClr>
              <a:buSzPct val="75000"/>
              <a:buFont typeface="Monotype Sorts" pitchFamily="2" charset="2"/>
              <a:buNone/>
            </a:pPr>
            <a:r>
              <a:rPr lang="en-US" sz="1600" b="0"/>
              <a:t>&gt; 80K</a:t>
            </a:r>
            <a:endParaRPr lang="en-US" sz="1600" b="0">
              <a:solidFill>
                <a:schemeClr val="bg2"/>
              </a:solidFill>
            </a:endParaRPr>
          </a:p>
        </p:txBody>
      </p:sp>
      <p:sp>
        <p:nvSpPr>
          <p:cNvPr id="4126" name="Text Box 37"/>
          <p:cNvSpPr txBox="1">
            <a:spLocks noChangeArrowheads="1"/>
          </p:cNvSpPr>
          <p:nvPr/>
        </p:nvSpPr>
        <p:spPr bwMode="auto">
          <a:xfrm>
            <a:off x="4343400" y="5029200"/>
            <a:ext cx="441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sz="1800">
                <a:solidFill>
                  <a:srgbClr val="CC3300"/>
                </a:solidFill>
              </a:rPr>
              <a:t>There could be more than one tree that fits the same data!</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Metrics for Performance Evaluation</a:t>
            </a:r>
          </a:p>
        </p:txBody>
      </p:sp>
      <p:sp>
        <p:nvSpPr>
          <p:cNvPr id="93187" name="Rectangle 3"/>
          <p:cNvSpPr>
            <a:spLocks noGrp="1" noChangeArrowheads="1"/>
          </p:cNvSpPr>
          <p:nvPr>
            <p:ph type="body" idx="1"/>
          </p:nvPr>
        </p:nvSpPr>
        <p:spPr/>
        <p:txBody>
          <a:bodyPr/>
          <a:lstStyle/>
          <a:p>
            <a:r>
              <a:rPr lang="en-US"/>
              <a:t>Focus on the predictive capability of a model</a:t>
            </a:r>
          </a:p>
          <a:p>
            <a:pPr lvl="1"/>
            <a:r>
              <a:rPr lang="en-US"/>
              <a:t>Rather than how fast it takes to classify or build models, scalability, etc.</a:t>
            </a:r>
          </a:p>
          <a:p>
            <a:r>
              <a:rPr lang="en-US"/>
              <a:t>Confusion Matrix:</a:t>
            </a:r>
          </a:p>
        </p:txBody>
      </p:sp>
      <p:graphicFrame>
        <p:nvGraphicFramePr>
          <p:cNvPr id="963588" name="Group 4"/>
          <p:cNvGraphicFramePr>
            <a:graphicFrameLocks noGrp="1"/>
          </p:cNvGraphicFramePr>
          <p:nvPr/>
        </p:nvGraphicFramePr>
        <p:xfrm>
          <a:off x="381000" y="3886200"/>
          <a:ext cx="6096000" cy="2794000"/>
        </p:xfrm>
        <a:graphic>
          <a:graphicData uri="http://schemas.openxmlformats.org/drawingml/2006/table">
            <a:tbl>
              <a:tblPr/>
              <a:tblGrid>
                <a:gridCol w="1524000">
                  <a:extLst>
                    <a:ext uri="{9D8B030D-6E8A-4147-A177-3AD203B41FA5}">
                      <a16:colId xmlns:a16="http://schemas.microsoft.com/office/drawing/2014/main" xmlns="" val="20000"/>
                    </a:ext>
                  </a:extLst>
                </a:gridCol>
                <a:gridCol w="1524000">
                  <a:extLst>
                    <a:ext uri="{9D8B030D-6E8A-4147-A177-3AD203B41FA5}">
                      <a16:colId xmlns:a16="http://schemas.microsoft.com/office/drawing/2014/main" xmlns="" val="20001"/>
                    </a:ext>
                  </a:extLst>
                </a:gridCol>
                <a:gridCol w="1524000">
                  <a:extLst>
                    <a:ext uri="{9D8B030D-6E8A-4147-A177-3AD203B41FA5}">
                      <a16:colId xmlns:a16="http://schemas.microsoft.com/office/drawing/2014/main" xmlns="" val="20002"/>
                    </a:ext>
                  </a:extLst>
                </a:gridCol>
                <a:gridCol w="1524000">
                  <a:extLst>
                    <a:ext uri="{9D8B030D-6E8A-4147-A177-3AD203B41FA5}">
                      <a16:colId xmlns:a16="http://schemas.microsoft.com/office/drawing/2014/main" xmlns="" val="20003"/>
                    </a:ext>
                  </a:extLst>
                </a:gridCol>
              </a:tblGrid>
              <a:tr h="6604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Tx/>
                        <a:buNone/>
                        <a:tabLst/>
                      </a:pPr>
                      <a:endParaRPr kumimoji="0" lang="en-US" sz="2400" b="0" i="0" u="none" strike="noStrike" cap="none" normalizeH="0" baseline="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Tx/>
                        <a:buNone/>
                        <a:tabLst/>
                      </a:pPr>
                      <a:r>
                        <a:rPr kumimoji="0" lang="en-US" sz="2400" b="0" i="0" u="none" strike="noStrike" cap="none" normalizeH="0" baseline="0" dirty="0">
                          <a:ln>
                            <a:noFill/>
                          </a:ln>
                          <a:solidFill>
                            <a:schemeClr val="tx1"/>
                          </a:solidFill>
                          <a:effectLst/>
                          <a:latin typeface="Arial" pitchFamily="34"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685800">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Tx/>
                        <a:buNone/>
                        <a:tabLst/>
                      </a:pPr>
                      <a:r>
                        <a:rPr kumimoji="0" lang="en-US" sz="2400" b="0" i="0" u="none" strike="noStrike" cap="none" normalizeH="0" baseline="0">
                          <a:ln>
                            <a:noFill/>
                          </a:ln>
                          <a:solidFill>
                            <a:schemeClr val="tx1"/>
                          </a:solidFill>
                          <a:effectLst/>
                          <a:latin typeface="Arial" pitchFamily="34" charset="0"/>
                        </a:rPr>
                        <a:t/>
                      </a:r>
                      <a:br>
                        <a:rPr kumimoji="0" lang="en-US" sz="2400" b="0" i="0" u="none" strike="noStrike" cap="none" normalizeH="0" baseline="0">
                          <a:ln>
                            <a:noFill/>
                          </a:ln>
                          <a:solidFill>
                            <a:schemeClr val="tx1"/>
                          </a:solidFill>
                          <a:effectLst/>
                          <a:latin typeface="Arial" pitchFamily="34" charset="0"/>
                        </a:rPr>
                      </a:br>
                      <a:endParaRPr kumimoji="0" lang="en-US" sz="2400" b="0" i="0" u="none" strike="noStrike" cap="none" normalizeH="0" baseline="0">
                        <a:ln>
                          <a:noFill/>
                        </a:ln>
                        <a:solidFill>
                          <a:schemeClr val="tx1"/>
                        </a:solidFill>
                        <a:effectLst/>
                        <a:latin typeface="Arial" pitchFamily="34"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Tx/>
                        <a:buNone/>
                        <a:tabLst/>
                      </a:pPr>
                      <a:r>
                        <a:rPr kumimoji="0" lang="en-US" sz="2400" b="0" i="0" u="none" strike="noStrike" cap="none" normalizeH="0" baseline="0">
                          <a:ln>
                            <a:noFill/>
                          </a:ln>
                          <a:solidFill>
                            <a:schemeClr val="tx1"/>
                          </a:solidFill>
                          <a:effectLst/>
                          <a:latin typeface="Arial" pitchFamily="34" charset="0"/>
                        </a:rPr>
                        <a:t>ACTUAL</a:t>
                      </a:r>
                      <a:br>
                        <a:rPr kumimoji="0" lang="en-US" sz="2400" b="0" i="0" u="none" strike="noStrike" cap="none" normalizeH="0" baseline="0">
                          <a:ln>
                            <a:noFill/>
                          </a:ln>
                          <a:solidFill>
                            <a:schemeClr val="tx1"/>
                          </a:solidFill>
                          <a:effectLst/>
                          <a:latin typeface="Arial" pitchFamily="34" charset="0"/>
                        </a:rPr>
                      </a:br>
                      <a:r>
                        <a:rPr kumimoji="0" lang="en-US" sz="2400" b="0" i="0" u="none" strike="noStrike" cap="none" normalizeH="0" baseline="0">
                          <a:ln>
                            <a:noFill/>
                          </a:ln>
                          <a:solidFill>
                            <a:schemeClr val="tx1"/>
                          </a:solidFill>
                          <a:effectLst/>
                          <a:latin typeface="Arial" pitchFamily="34"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Tx/>
                        <a:buNone/>
                        <a:tabLst/>
                      </a:pPr>
                      <a:endParaRPr kumimoji="0" lang="en-US" sz="20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Tx/>
                        <a:buNone/>
                        <a:tabLst/>
                      </a:pPr>
                      <a:r>
                        <a:rPr kumimoji="0" lang="en-US" sz="2000" b="0" i="0" u="none" strike="noStrike" cap="none" normalizeH="0" baseline="0">
                          <a:ln>
                            <a:noFill/>
                          </a:ln>
                          <a:solidFill>
                            <a:schemeClr val="tx1"/>
                          </a:solidFill>
                          <a:effectLst/>
                          <a:latin typeface="Arial" pitchFamily="34"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Tx/>
                        <a:buNone/>
                        <a:tabLst/>
                      </a:pPr>
                      <a:r>
                        <a:rPr kumimoji="0" lang="en-US" sz="2000" b="0" i="0" u="none" strike="noStrike" cap="none" normalizeH="0" baseline="0">
                          <a:ln>
                            <a:noFill/>
                          </a:ln>
                          <a:solidFill>
                            <a:schemeClr val="tx1"/>
                          </a:solidFill>
                          <a:effectLst/>
                          <a:latin typeface="Arial" pitchFamily="34"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7310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Tx/>
                        <a:buNone/>
                        <a:tabLst/>
                      </a:pPr>
                      <a:r>
                        <a:rPr kumimoji="0" lang="en-US" sz="2000" b="0" i="0" u="none" strike="noStrike" cap="none" normalizeH="0" baseline="0">
                          <a:ln>
                            <a:noFill/>
                          </a:ln>
                          <a:solidFill>
                            <a:schemeClr val="tx1"/>
                          </a:solidFill>
                          <a:effectLst/>
                          <a:latin typeface="Arial" pitchFamily="34"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Tx/>
                        <a:buNone/>
                        <a:tabLst/>
                      </a:pPr>
                      <a:r>
                        <a:rPr kumimoji="0" lang="en-US" sz="2000" b="0" i="0" u="none" strike="noStrike" cap="none" normalizeH="0" baseline="0">
                          <a:ln>
                            <a:noFill/>
                          </a:ln>
                          <a:solidFill>
                            <a:schemeClr val="tx1"/>
                          </a:solidFill>
                          <a:effectLst/>
                          <a:latin typeface="Arial"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Tx/>
                        <a:buNone/>
                        <a:tabLst/>
                      </a:pPr>
                      <a:r>
                        <a:rPr kumimoji="0" lang="en-US" sz="2000" b="0" i="0" u="none" strike="noStrike" cap="none" normalizeH="0" baseline="0">
                          <a:ln>
                            <a:noFill/>
                          </a:ln>
                          <a:solidFill>
                            <a:schemeClr val="tx1"/>
                          </a:solidFill>
                          <a:effectLst/>
                          <a:latin typeface="Arial" pitchFamily="34"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77470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Tx/>
                        <a:buNone/>
                        <a:tabLst/>
                      </a:pPr>
                      <a:r>
                        <a:rPr kumimoji="0" lang="en-US" sz="2000" b="0" i="0" u="none" strike="noStrike" cap="none" normalizeH="0" baseline="0">
                          <a:ln>
                            <a:noFill/>
                          </a:ln>
                          <a:solidFill>
                            <a:schemeClr val="tx1"/>
                          </a:solidFill>
                          <a:effectLst/>
                          <a:latin typeface="Arial" pitchFamily="34"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Tx/>
                        <a:buNone/>
                        <a:tabLst/>
                      </a:pPr>
                      <a:r>
                        <a:rPr kumimoji="0" lang="en-US" sz="2000" b="0" i="0" u="none" strike="noStrike" cap="none" normalizeH="0" baseline="0">
                          <a:ln>
                            <a:noFill/>
                          </a:ln>
                          <a:solidFill>
                            <a:schemeClr val="tx1"/>
                          </a:solidFill>
                          <a:effectLst/>
                          <a:latin typeface="Arial"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Tx/>
                        <a:buNone/>
                        <a:tabLst/>
                      </a:pPr>
                      <a:r>
                        <a:rPr kumimoji="0" lang="en-US" sz="2000" b="0" i="0" u="none" strike="noStrike" cap="none" normalizeH="0" baseline="0" dirty="0">
                          <a:ln>
                            <a:noFill/>
                          </a:ln>
                          <a:solidFill>
                            <a:schemeClr val="tx1"/>
                          </a:solidFill>
                          <a:effectLst/>
                          <a:latin typeface="Arial" pitchFamily="34"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93211" name="Text Box 27"/>
          <p:cNvSpPr txBox="1">
            <a:spLocks noChangeArrowheads="1"/>
          </p:cNvSpPr>
          <p:nvPr/>
        </p:nvSpPr>
        <p:spPr bwMode="auto">
          <a:xfrm>
            <a:off x="6629400" y="4800600"/>
            <a:ext cx="22098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t>a: TP (true positive)</a:t>
            </a:r>
          </a:p>
          <a:p>
            <a:pPr>
              <a:spcBef>
                <a:spcPct val="50000"/>
              </a:spcBef>
            </a:pPr>
            <a:r>
              <a:rPr lang="en-US"/>
              <a:t>b: FN (false negative)</a:t>
            </a:r>
          </a:p>
          <a:p>
            <a:pPr>
              <a:spcBef>
                <a:spcPct val="50000"/>
              </a:spcBef>
            </a:pPr>
            <a:r>
              <a:rPr lang="en-US"/>
              <a:t>c: FP (false positive)</a:t>
            </a:r>
          </a:p>
          <a:p>
            <a:pPr>
              <a:spcBef>
                <a:spcPct val="50000"/>
              </a:spcBef>
            </a:pPr>
            <a:r>
              <a:rPr lang="en-US"/>
              <a:t>d: TN (true negative)</a:t>
            </a:r>
          </a:p>
        </p:txBody>
      </p:sp>
      <p:sp>
        <p:nvSpPr>
          <p:cNvPr id="93212" name="Text Box 28"/>
          <p:cNvSpPr txBox="1">
            <a:spLocks noChangeArrowheads="1"/>
          </p:cNvSpPr>
          <p:nvPr/>
        </p:nvSpPr>
        <p:spPr bwMode="auto">
          <a:xfrm>
            <a:off x="4114800" y="3124200"/>
            <a:ext cx="44262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lang="en-US" dirty="0">
                <a:solidFill>
                  <a:srgbClr val="FF0000"/>
                </a:solidFill>
              </a:rPr>
              <a:t>Important: If there are problems with obtaining</a:t>
            </a:r>
          </a:p>
          <a:p>
            <a:r>
              <a:rPr lang="en-US" dirty="0">
                <a:solidFill>
                  <a:srgbClr val="FF0000"/>
                </a:solidFill>
              </a:rPr>
              <a:t>a “good” </a:t>
            </a:r>
            <a:r>
              <a:rPr lang="en-US" dirty="0" smtClean="0">
                <a:solidFill>
                  <a:srgbClr val="FF0000"/>
                </a:solidFill>
              </a:rPr>
              <a:t>classifier: </a:t>
            </a:r>
            <a:r>
              <a:rPr lang="en-US" dirty="0">
                <a:solidFill>
                  <a:srgbClr val="FF0000"/>
                </a:solidFill>
              </a:rPr>
              <a:t>inspect the confusion matrix!</a:t>
            </a:r>
          </a:p>
        </p:txBody>
      </p:sp>
      <p:sp>
        <p:nvSpPr>
          <p:cNvPr id="93213" name="Line 29"/>
          <p:cNvSpPr>
            <a:spLocks noChangeShapeType="1"/>
          </p:cNvSpPr>
          <p:nvPr/>
        </p:nvSpPr>
        <p:spPr bwMode="auto">
          <a:xfrm>
            <a:off x="1676400" y="3048000"/>
            <a:ext cx="24384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54241261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 </a:t>
            </a:r>
            <a:endParaRPr lang="en-US" dirty="0"/>
          </a:p>
        </p:txBody>
      </p:sp>
      <p:pic>
        <p:nvPicPr>
          <p:cNvPr id="33796" name="Picture 4" descr="See the source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990600"/>
            <a:ext cx="7484753" cy="586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72972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a:t>Metrics for Performance Evaluation…</a:t>
            </a:r>
          </a:p>
        </p:txBody>
      </p:sp>
      <p:sp>
        <p:nvSpPr>
          <p:cNvPr id="39940" name="Rectangle 3"/>
          <p:cNvSpPr>
            <a:spLocks noGrp="1" noChangeArrowheads="1"/>
          </p:cNvSpPr>
          <p:nvPr>
            <p:ph type="body" idx="1"/>
          </p:nvPr>
        </p:nvSpPr>
        <p:spPr/>
        <p:txBody>
          <a:bodyPr/>
          <a:lstStyle/>
          <a:p>
            <a:endParaRPr lang="en-US"/>
          </a:p>
          <a:p>
            <a:endParaRPr lang="en-US"/>
          </a:p>
          <a:p>
            <a:endParaRPr lang="en-US"/>
          </a:p>
          <a:p>
            <a:endParaRPr lang="en-US"/>
          </a:p>
          <a:p>
            <a:endParaRPr lang="en-US"/>
          </a:p>
          <a:p>
            <a:endParaRPr lang="en-US"/>
          </a:p>
          <a:p>
            <a:r>
              <a:rPr lang="en-US"/>
              <a:t>Most widely-used metric:</a:t>
            </a:r>
          </a:p>
          <a:p>
            <a:endParaRPr lang="en-US"/>
          </a:p>
        </p:txBody>
      </p:sp>
      <p:graphicFrame>
        <p:nvGraphicFramePr>
          <p:cNvPr id="964612" name="Group 4"/>
          <p:cNvGraphicFramePr>
            <a:graphicFrameLocks noGrp="1"/>
          </p:cNvGraphicFramePr>
          <p:nvPr/>
        </p:nvGraphicFramePr>
        <p:xfrm>
          <a:off x="1524000" y="1219200"/>
          <a:ext cx="6096000" cy="2822575"/>
        </p:xfrm>
        <a:graphic>
          <a:graphicData uri="http://schemas.openxmlformats.org/drawingml/2006/table">
            <a:tbl>
              <a:tblPr/>
              <a:tblGrid>
                <a:gridCol w="1524000">
                  <a:extLst>
                    <a:ext uri="{9D8B030D-6E8A-4147-A177-3AD203B41FA5}">
                      <a16:colId xmlns:a16="http://schemas.microsoft.com/office/drawing/2014/main" xmlns="" val="20000"/>
                    </a:ext>
                  </a:extLst>
                </a:gridCol>
                <a:gridCol w="1524000">
                  <a:extLst>
                    <a:ext uri="{9D8B030D-6E8A-4147-A177-3AD203B41FA5}">
                      <a16:colId xmlns:a16="http://schemas.microsoft.com/office/drawing/2014/main" xmlns="" val="20001"/>
                    </a:ext>
                  </a:extLst>
                </a:gridCol>
                <a:gridCol w="1524000">
                  <a:extLst>
                    <a:ext uri="{9D8B030D-6E8A-4147-A177-3AD203B41FA5}">
                      <a16:colId xmlns:a16="http://schemas.microsoft.com/office/drawing/2014/main" xmlns="" val="20002"/>
                    </a:ext>
                  </a:extLst>
                </a:gridCol>
                <a:gridCol w="1524000">
                  <a:extLst>
                    <a:ext uri="{9D8B030D-6E8A-4147-A177-3AD203B41FA5}">
                      <a16:colId xmlns:a16="http://schemas.microsoft.com/office/drawing/2014/main" xmlns="" val="20003"/>
                    </a:ext>
                  </a:extLst>
                </a:gridCol>
              </a:tblGrid>
              <a:tr h="660549">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Tx/>
                        <a:buNone/>
                        <a:tabLst/>
                      </a:pPr>
                      <a:endParaRPr kumimoji="0" lang="en-US" sz="2400" b="0" i="0" u="none" strike="noStrike" cap="none" normalizeH="0" baseline="0">
                        <a:ln>
                          <a:noFill/>
                        </a:ln>
                        <a:solidFill>
                          <a:schemeClr val="tx1"/>
                        </a:solidFill>
                        <a:effectLst/>
                        <a:latin typeface="Arial" pitchFamily="34" charset="0"/>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Tx/>
                        <a:buNone/>
                        <a:tabLst/>
                      </a:pPr>
                      <a:r>
                        <a:rPr kumimoji="0" lang="en-US" sz="2400" b="0" i="0" u="none" strike="noStrike" cap="none" normalizeH="0" baseline="0">
                          <a:ln>
                            <a:noFill/>
                          </a:ln>
                          <a:solidFill>
                            <a:schemeClr val="tx1"/>
                          </a:solidFill>
                          <a:effectLst/>
                          <a:latin typeface="Arial" pitchFamily="34" charset="0"/>
                        </a:rPr>
                        <a:t>PREDICTED CLASS</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685954">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Tx/>
                        <a:buNone/>
                        <a:tabLst/>
                      </a:pPr>
                      <a:r>
                        <a:rPr kumimoji="0" lang="en-US" sz="2400" b="0" i="0" u="none" strike="noStrike" cap="none" normalizeH="0" baseline="0">
                          <a:ln>
                            <a:noFill/>
                          </a:ln>
                          <a:solidFill>
                            <a:schemeClr val="tx1"/>
                          </a:solidFill>
                          <a:effectLst/>
                          <a:latin typeface="Arial" pitchFamily="34" charset="0"/>
                        </a:rPr>
                        <a:t/>
                      </a:r>
                      <a:br>
                        <a:rPr kumimoji="0" lang="en-US" sz="2400" b="0" i="0" u="none" strike="noStrike" cap="none" normalizeH="0" baseline="0">
                          <a:ln>
                            <a:noFill/>
                          </a:ln>
                          <a:solidFill>
                            <a:schemeClr val="tx1"/>
                          </a:solidFill>
                          <a:effectLst/>
                          <a:latin typeface="Arial" pitchFamily="34" charset="0"/>
                        </a:rPr>
                      </a:br>
                      <a:endParaRPr kumimoji="0" lang="en-US" sz="2400" b="0" i="0" u="none" strike="noStrike" cap="none" normalizeH="0" baseline="0">
                        <a:ln>
                          <a:noFill/>
                        </a:ln>
                        <a:solidFill>
                          <a:schemeClr val="tx1"/>
                        </a:solidFill>
                        <a:effectLst/>
                        <a:latin typeface="Arial" pitchFamily="34"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Tx/>
                        <a:buNone/>
                        <a:tabLst/>
                      </a:pPr>
                      <a:r>
                        <a:rPr kumimoji="0" lang="en-US" sz="2400" b="0" i="0" u="none" strike="noStrike" cap="none" normalizeH="0" baseline="0">
                          <a:ln>
                            <a:noFill/>
                          </a:ln>
                          <a:solidFill>
                            <a:schemeClr val="tx1"/>
                          </a:solidFill>
                          <a:effectLst/>
                          <a:latin typeface="Arial" pitchFamily="34" charset="0"/>
                        </a:rPr>
                        <a:t>ACTUAL</a:t>
                      </a:r>
                      <a:br>
                        <a:rPr kumimoji="0" lang="en-US" sz="2400" b="0" i="0" u="none" strike="noStrike" cap="none" normalizeH="0" baseline="0">
                          <a:ln>
                            <a:noFill/>
                          </a:ln>
                          <a:solidFill>
                            <a:schemeClr val="tx1"/>
                          </a:solidFill>
                          <a:effectLst/>
                          <a:latin typeface="Arial" pitchFamily="34" charset="0"/>
                        </a:rPr>
                      </a:br>
                      <a:r>
                        <a:rPr kumimoji="0" lang="en-US" sz="2400" b="0" i="0" u="none" strike="noStrike" cap="none" normalizeH="0" baseline="0">
                          <a:ln>
                            <a:noFill/>
                          </a:ln>
                          <a:solidFill>
                            <a:schemeClr val="tx1"/>
                          </a:solidFill>
                          <a:effectLst/>
                          <a:latin typeface="Arial" pitchFamily="34" charset="0"/>
                        </a:rPr>
                        <a:t>CLASS</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Tx/>
                        <a:buNone/>
                        <a:tabLst/>
                      </a:pPr>
                      <a:endParaRPr kumimoji="0" lang="en-US" sz="2000" b="0" i="0" u="none" strike="noStrike" cap="none" normalizeH="0" baseline="0">
                        <a:ln>
                          <a:noFill/>
                        </a:ln>
                        <a:solidFill>
                          <a:schemeClr val="tx1"/>
                        </a:solidFill>
                        <a:effectLst/>
                        <a:latin typeface="Arial" pitchFamily="34"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Tx/>
                        <a:buNone/>
                        <a:tabLst/>
                      </a:pPr>
                      <a:r>
                        <a:rPr kumimoji="0" lang="en-US" sz="2000" b="0" i="0" u="none" strike="noStrike" cap="none" normalizeH="0" baseline="0">
                          <a:ln>
                            <a:noFill/>
                          </a:ln>
                          <a:solidFill>
                            <a:schemeClr val="tx1"/>
                          </a:solidFill>
                          <a:effectLst/>
                          <a:latin typeface="Arial" pitchFamily="34" charset="0"/>
                        </a:rPr>
                        <a:t>Class=Yes</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Tx/>
                        <a:buNone/>
                        <a:tabLst/>
                      </a:pPr>
                      <a:r>
                        <a:rPr kumimoji="0" lang="en-US" sz="2000" b="0" i="0" u="none" strike="noStrike" cap="none" normalizeH="0" baseline="0">
                          <a:ln>
                            <a:noFill/>
                          </a:ln>
                          <a:solidFill>
                            <a:schemeClr val="tx1"/>
                          </a:solidFill>
                          <a:effectLst/>
                          <a:latin typeface="Arial" pitchFamily="34" charset="0"/>
                        </a:rPr>
                        <a:t>Class=No</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701198">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Tx/>
                        <a:buNone/>
                        <a:tabLst/>
                      </a:pPr>
                      <a:r>
                        <a:rPr kumimoji="0" lang="en-US" sz="2000" b="0" i="0" u="none" strike="noStrike" cap="none" normalizeH="0" baseline="0">
                          <a:ln>
                            <a:noFill/>
                          </a:ln>
                          <a:solidFill>
                            <a:schemeClr val="tx1"/>
                          </a:solidFill>
                          <a:effectLst/>
                          <a:latin typeface="Arial" pitchFamily="34" charset="0"/>
                        </a:rPr>
                        <a:t>Class=Yes</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Tx/>
                        <a:buNone/>
                        <a:tabLst/>
                      </a:pPr>
                      <a:r>
                        <a:rPr kumimoji="0" lang="en-US" sz="2000" b="0" i="0" u="none" strike="noStrike" cap="none" normalizeH="0" baseline="0">
                          <a:ln>
                            <a:noFill/>
                          </a:ln>
                          <a:solidFill>
                            <a:schemeClr val="tx1"/>
                          </a:solidFill>
                          <a:effectLst/>
                          <a:latin typeface="Arial" pitchFamily="34" charset="0"/>
                        </a:rPr>
                        <a:t>a</a:t>
                      </a:r>
                      <a:br>
                        <a:rPr kumimoji="0" lang="en-US" sz="2000" b="0" i="0" u="none" strike="noStrike" cap="none" normalizeH="0" baseline="0">
                          <a:ln>
                            <a:noFill/>
                          </a:ln>
                          <a:solidFill>
                            <a:schemeClr val="tx1"/>
                          </a:solidFill>
                          <a:effectLst/>
                          <a:latin typeface="Arial" pitchFamily="34" charset="0"/>
                        </a:rPr>
                      </a:br>
                      <a:r>
                        <a:rPr kumimoji="0" lang="en-US" sz="2000" b="0" i="0" u="none" strike="noStrike" cap="none" normalizeH="0" baseline="0">
                          <a:ln>
                            <a:noFill/>
                          </a:ln>
                          <a:solidFill>
                            <a:srgbClr val="FF0000"/>
                          </a:solidFill>
                          <a:effectLst/>
                          <a:latin typeface="Arial" pitchFamily="34" charset="0"/>
                        </a:rPr>
                        <a:t>(TP)</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Tx/>
                        <a:buNone/>
                        <a:tabLst/>
                      </a:pPr>
                      <a:r>
                        <a:rPr kumimoji="0" lang="en-US" sz="2000" b="0" i="0" u="none" strike="noStrike" cap="none" normalizeH="0" baseline="0">
                          <a:ln>
                            <a:noFill/>
                          </a:ln>
                          <a:solidFill>
                            <a:schemeClr val="tx1"/>
                          </a:solidFill>
                          <a:effectLst/>
                          <a:latin typeface="Arial" pitchFamily="34" charset="0"/>
                        </a:rPr>
                        <a:t>b</a:t>
                      </a:r>
                      <a:br>
                        <a:rPr kumimoji="0" lang="en-US" sz="2000" b="0" i="0" u="none" strike="noStrike" cap="none" normalizeH="0" baseline="0">
                          <a:ln>
                            <a:noFill/>
                          </a:ln>
                          <a:solidFill>
                            <a:schemeClr val="tx1"/>
                          </a:solidFill>
                          <a:effectLst/>
                          <a:latin typeface="Arial" pitchFamily="34" charset="0"/>
                        </a:rPr>
                      </a:br>
                      <a:r>
                        <a:rPr kumimoji="0" lang="en-US" sz="2000" b="0" i="0" u="none" strike="noStrike" cap="none" normalizeH="0" baseline="0">
                          <a:ln>
                            <a:noFill/>
                          </a:ln>
                          <a:solidFill>
                            <a:srgbClr val="FF0000"/>
                          </a:solidFill>
                          <a:effectLst/>
                          <a:latin typeface="Arial" pitchFamily="34" charset="0"/>
                        </a:rPr>
                        <a:t>(FN)</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774874">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Tx/>
                        <a:buNone/>
                        <a:tabLst/>
                      </a:pPr>
                      <a:r>
                        <a:rPr kumimoji="0" lang="en-US" sz="2000" b="0" i="0" u="none" strike="noStrike" cap="none" normalizeH="0" baseline="0">
                          <a:ln>
                            <a:noFill/>
                          </a:ln>
                          <a:solidFill>
                            <a:schemeClr val="tx1"/>
                          </a:solidFill>
                          <a:effectLst/>
                          <a:latin typeface="Arial" pitchFamily="34" charset="0"/>
                        </a:rPr>
                        <a:t>Class=No</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Tx/>
                        <a:buNone/>
                        <a:tabLst/>
                      </a:pPr>
                      <a:r>
                        <a:rPr kumimoji="0" lang="en-US" sz="2000" b="0" i="0" u="none" strike="noStrike" cap="none" normalizeH="0" baseline="0">
                          <a:ln>
                            <a:noFill/>
                          </a:ln>
                          <a:solidFill>
                            <a:schemeClr val="tx1"/>
                          </a:solidFill>
                          <a:effectLst/>
                          <a:latin typeface="Arial" pitchFamily="34" charset="0"/>
                        </a:rPr>
                        <a:t>c</a:t>
                      </a:r>
                      <a:br>
                        <a:rPr kumimoji="0" lang="en-US" sz="2000" b="0" i="0" u="none" strike="noStrike" cap="none" normalizeH="0" baseline="0">
                          <a:ln>
                            <a:noFill/>
                          </a:ln>
                          <a:solidFill>
                            <a:schemeClr val="tx1"/>
                          </a:solidFill>
                          <a:effectLst/>
                          <a:latin typeface="Arial" pitchFamily="34" charset="0"/>
                        </a:rPr>
                      </a:br>
                      <a:r>
                        <a:rPr kumimoji="0" lang="en-US" sz="2000" b="0" i="0" u="none" strike="noStrike" cap="none" normalizeH="0" baseline="0">
                          <a:ln>
                            <a:noFill/>
                          </a:ln>
                          <a:solidFill>
                            <a:srgbClr val="FF0000"/>
                          </a:solidFill>
                          <a:effectLst/>
                          <a:latin typeface="Arial" pitchFamily="34" charset="0"/>
                        </a:rPr>
                        <a:t>(FP)</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Tx/>
                        <a:buNone/>
                        <a:tabLst/>
                      </a:pPr>
                      <a:r>
                        <a:rPr kumimoji="0" lang="en-US" sz="2000" b="0" i="0" u="none" strike="noStrike" cap="none" normalizeH="0" baseline="0">
                          <a:ln>
                            <a:noFill/>
                          </a:ln>
                          <a:solidFill>
                            <a:schemeClr val="tx1"/>
                          </a:solidFill>
                          <a:effectLst/>
                          <a:latin typeface="Arial" pitchFamily="34" charset="0"/>
                        </a:rPr>
                        <a:t>d</a:t>
                      </a:r>
                      <a:br>
                        <a:rPr kumimoji="0" lang="en-US" sz="2000" b="0" i="0" u="none" strike="noStrike" cap="none" normalizeH="0" baseline="0">
                          <a:ln>
                            <a:noFill/>
                          </a:ln>
                          <a:solidFill>
                            <a:schemeClr val="tx1"/>
                          </a:solidFill>
                          <a:effectLst/>
                          <a:latin typeface="Arial" pitchFamily="34" charset="0"/>
                        </a:rPr>
                      </a:br>
                      <a:r>
                        <a:rPr kumimoji="0" lang="en-US" sz="2000" b="0" i="0" u="none" strike="noStrike" cap="none" normalizeH="0" baseline="0">
                          <a:ln>
                            <a:noFill/>
                          </a:ln>
                          <a:solidFill>
                            <a:srgbClr val="FF0000"/>
                          </a:solidFill>
                          <a:effectLst/>
                          <a:latin typeface="Arial" pitchFamily="34" charset="0"/>
                        </a:rPr>
                        <a:t>(TN)</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graphicFrame>
        <p:nvGraphicFramePr>
          <p:cNvPr id="39938" name="Object 27"/>
          <p:cNvGraphicFramePr>
            <a:graphicFrameLocks noChangeAspect="1"/>
          </p:cNvGraphicFramePr>
          <p:nvPr/>
        </p:nvGraphicFramePr>
        <p:xfrm>
          <a:off x="609600" y="5105400"/>
          <a:ext cx="7583488" cy="969963"/>
        </p:xfrm>
        <a:graphic>
          <a:graphicData uri="http://schemas.openxmlformats.org/presentationml/2006/ole">
            <mc:AlternateContent xmlns:mc="http://schemas.openxmlformats.org/markup-compatibility/2006">
              <mc:Choice xmlns:v="urn:schemas-microsoft-com:vml" Requires="v">
                <p:oleObj spid="_x0000_s31766" name="Equation" r:id="rId3" imgW="5663880" imgH="723600" progId="Equation.3">
                  <p:embed/>
                </p:oleObj>
              </mc:Choice>
              <mc:Fallback>
                <p:oleObj name="Equation" r:id="rId3" imgW="5663880" imgH="723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5105400"/>
                        <a:ext cx="7583488" cy="96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2667603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r>
              <a:rPr lang="en-US"/>
              <a:t>Cost-Sensitive Measures</a:t>
            </a:r>
          </a:p>
        </p:txBody>
      </p:sp>
      <p:graphicFrame>
        <p:nvGraphicFramePr>
          <p:cNvPr id="40962" name="Object 3"/>
          <p:cNvGraphicFramePr>
            <a:graphicFrameLocks noChangeAspect="1"/>
          </p:cNvGraphicFramePr>
          <p:nvPr>
            <p:extLst>
              <p:ext uri="{D42A27DB-BD31-4B8C-83A1-F6EECF244321}">
                <p14:modId xmlns:p14="http://schemas.microsoft.com/office/powerpoint/2010/main" val="2296300613"/>
              </p:ext>
            </p:extLst>
          </p:nvPr>
        </p:nvGraphicFramePr>
        <p:xfrm>
          <a:off x="49306" y="1017587"/>
          <a:ext cx="4800600" cy="2716213"/>
        </p:xfrm>
        <a:graphic>
          <a:graphicData uri="http://schemas.openxmlformats.org/presentationml/2006/ole">
            <mc:AlternateContent xmlns:mc="http://schemas.openxmlformats.org/markup-compatibility/2006">
              <mc:Choice xmlns:v="urn:schemas-microsoft-com:vml" Requires="v">
                <p:oleObj spid="_x0000_s32795" name="Equation" r:id="rId3" imgW="4241520" imgH="2400120" progId="Equation.3">
                  <p:embed/>
                </p:oleObj>
              </mc:Choice>
              <mc:Fallback>
                <p:oleObj name="Equation" r:id="rId3" imgW="4241520" imgH="24001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06" y="1017587"/>
                        <a:ext cx="4800600" cy="271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5" name="Rectangle 4"/>
          <p:cNvSpPr>
            <a:spLocks noChangeArrowheads="1"/>
          </p:cNvSpPr>
          <p:nvPr/>
        </p:nvSpPr>
        <p:spPr bwMode="auto">
          <a:xfrm>
            <a:off x="152400" y="3962400"/>
            <a:ext cx="88392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292100" indent="-292100">
              <a:spcBef>
                <a:spcPct val="10000"/>
              </a:spcBef>
              <a:spcAft>
                <a:spcPts val="400"/>
              </a:spcAft>
              <a:buClr>
                <a:srgbClr val="0C7B9C"/>
              </a:buClr>
              <a:buSzPct val="75000"/>
              <a:buFont typeface="Monotype Sorts" pitchFamily="2" charset="2"/>
              <a:buChar char="l"/>
            </a:pPr>
            <a:r>
              <a:rPr lang="en-US" sz="2400" b="0" dirty="0" smtClean="0"/>
              <a:t>Precision: The classifier predict class C; how often is this decision correct? </a:t>
            </a:r>
            <a:endParaRPr lang="en-US" sz="2400" b="0" dirty="0"/>
          </a:p>
          <a:p>
            <a:pPr marL="292100" indent="-292100">
              <a:spcBef>
                <a:spcPct val="10000"/>
              </a:spcBef>
              <a:spcAft>
                <a:spcPts val="400"/>
              </a:spcAft>
              <a:buClr>
                <a:srgbClr val="0C7B9C"/>
              </a:buClr>
              <a:buSzPct val="75000"/>
              <a:buFont typeface="Monotype Sorts" pitchFamily="2" charset="2"/>
              <a:buChar char="l"/>
            </a:pPr>
            <a:r>
              <a:rPr lang="en-US" sz="2400" b="0" dirty="0" smtClean="0"/>
              <a:t>Recall: The correct class is C; how often does the classifier predict class C correctly?</a:t>
            </a:r>
          </a:p>
          <a:p>
            <a:pPr marL="292100" indent="-292100">
              <a:spcBef>
                <a:spcPct val="10000"/>
              </a:spcBef>
              <a:spcAft>
                <a:spcPts val="400"/>
              </a:spcAft>
              <a:buClr>
                <a:srgbClr val="0C7B9C"/>
              </a:buClr>
              <a:buSzPct val="75000"/>
              <a:buFont typeface="Monotype Sorts" pitchFamily="2" charset="2"/>
              <a:buChar char="l"/>
            </a:pPr>
            <a:r>
              <a:rPr lang="en-US" sz="2400" b="0" dirty="0" smtClean="0"/>
              <a:t>F-measure somewhat combines recall and precision using harmonic mean</a:t>
            </a:r>
          </a:p>
        </p:txBody>
      </p:sp>
      <p:graphicFrame>
        <p:nvGraphicFramePr>
          <p:cNvPr id="6" name="Group 4"/>
          <p:cNvGraphicFramePr>
            <a:graphicFrameLocks noGrp="1"/>
          </p:cNvGraphicFramePr>
          <p:nvPr>
            <p:extLst>
              <p:ext uri="{D42A27DB-BD31-4B8C-83A1-F6EECF244321}">
                <p14:modId xmlns:p14="http://schemas.microsoft.com/office/powerpoint/2010/main" val="1417398420"/>
              </p:ext>
            </p:extLst>
          </p:nvPr>
        </p:nvGraphicFramePr>
        <p:xfrm>
          <a:off x="5029200" y="950352"/>
          <a:ext cx="4114800" cy="2333762"/>
        </p:xfrm>
        <a:graphic>
          <a:graphicData uri="http://schemas.openxmlformats.org/drawingml/2006/table">
            <a:tbl>
              <a:tblPr/>
              <a:tblGrid>
                <a:gridCol w="1028700">
                  <a:extLst>
                    <a:ext uri="{9D8B030D-6E8A-4147-A177-3AD203B41FA5}">
                      <a16:colId xmlns:a16="http://schemas.microsoft.com/office/drawing/2014/main" xmlns="" val="20000"/>
                    </a:ext>
                  </a:extLst>
                </a:gridCol>
                <a:gridCol w="1028700">
                  <a:extLst>
                    <a:ext uri="{9D8B030D-6E8A-4147-A177-3AD203B41FA5}">
                      <a16:colId xmlns:a16="http://schemas.microsoft.com/office/drawing/2014/main" xmlns="" val="20001"/>
                    </a:ext>
                  </a:extLst>
                </a:gridCol>
                <a:gridCol w="1028700">
                  <a:extLst>
                    <a:ext uri="{9D8B030D-6E8A-4147-A177-3AD203B41FA5}">
                      <a16:colId xmlns:a16="http://schemas.microsoft.com/office/drawing/2014/main" xmlns="" val="20002"/>
                    </a:ext>
                  </a:extLst>
                </a:gridCol>
                <a:gridCol w="1028700">
                  <a:extLst>
                    <a:ext uri="{9D8B030D-6E8A-4147-A177-3AD203B41FA5}">
                      <a16:colId xmlns:a16="http://schemas.microsoft.com/office/drawing/2014/main" xmlns="" val="20003"/>
                    </a:ext>
                  </a:extLst>
                </a:gridCol>
              </a:tblGrid>
              <a:tr h="484028">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Tx/>
                        <a:buNone/>
                        <a:tabLst/>
                      </a:pPr>
                      <a:endParaRPr kumimoji="0" lang="en-US" sz="2400" b="0" i="0" u="none" strike="noStrike" cap="none" normalizeH="0" baseline="0" dirty="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Tx/>
                        <a:buNone/>
                        <a:tabLst/>
                      </a:pPr>
                      <a:r>
                        <a:rPr kumimoji="0" lang="en-US" sz="1400" b="0" i="0" u="none" strike="noStrike" cap="none" normalizeH="0" baseline="0" dirty="0">
                          <a:ln>
                            <a:noFill/>
                          </a:ln>
                          <a:solidFill>
                            <a:schemeClr val="tx1"/>
                          </a:solidFill>
                          <a:effectLst/>
                          <a:latin typeface="Arial" pitchFamily="34"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699220">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Tx/>
                        <a:buNone/>
                        <a:tabLst/>
                      </a:pPr>
                      <a:r>
                        <a:rPr kumimoji="0" lang="en-US" sz="2400" b="0" i="0" u="none" strike="noStrike" cap="none" normalizeH="0" baseline="0" dirty="0">
                          <a:ln>
                            <a:noFill/>
                          </a:ln>
                          <a:solidFill>
                            <a:schemeClr val="tx1"/>
                          </a:solidFill>
                          <a:effectLst/>
                          <a:latin typeface="Arial" pitchFamily="34" charset="0"/>
                        </a:rPr>
                        <a:t/>
                      </a:r>
                      <a:br>
                        <a:rPr kumimoji="0" lang="en-US" sz="2400" b="0" i="0" u="none" strike="noStrike" cap="none" normalizeH="0" baseline="0" dirty="0">
                          <a:ln>
                            <a:noFill/>
                          </a:ln>
                          <a:solidFill>
                            <a:schemeClr val="tx1"/>
                          </a:solidFill>
                          <a:effectLst/>
                          <a:latin typeface="Arial" pitchFamily="34" charset="0"/>
                        </a:rPr>
                      </a:br>
                      <a:endParaRPr kumimoji="0" lang="en-US" sz="2400" b="0" i="0" u="none" strike="noStrike" cap="none" normalizeH="0" baseline="0" dirty="0">
                        <a:ln>
                          <a:noFill/>
                        </a:ln>
                        <a:solidFill>
                          <a:schemeClr val="tx1"/>
                        </a:solidFill>
                        <a:effectLst/>
                        <a:latin typeface="Arial" pitchFamily="34"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Tx/>
                        <a:buNone/>
                        <a:tabLst/>
                      </a:pPr>
                      <a:r>
                        <a:rPr kumimoji="0" lang="en-US" sz="1400" b="0" i="0" u="none" strike="noStrike" cap="none" normalizeH="0" baseline="0" dirty="0">
                          <a:ln>
                            <a:noFill/>
                          </a:ln>
                          <a:solidFill>
                            <a:schemeClr val="tx1"/>
                          </a:solidFill>
                          <a:effectLst/>
                          <a:latin typeface="Arial" pitchFamily="34" charset="0"/>
                        </a:rPr>
                        <a:t>ACTUAL</a:t>
                      </a:r>
                      <a:br>
                        <a:rPr kumimoji="0" lang="en-US" sz="1400" b="0" i="0" u="none" strike="noStrike" cap="none" normalizeH="0" baseline="0" dirty="0">
                          <a:ln>
                            <a:noFill/>
                          </a:ln>
                          <a:solidFill>
                            <a:schemeClr val="tx1"/>
                          </a:solidFill>
                          <a:effectLst/>
                          <a:latin typeface="Arial" pitchFamily="34" charset="0"/>
                        </a:rPr>
                      </a:br>
                      <a:r>
                        <a:rPr kumimoji="0" lang="en-US" sz="1400" b="0" i="0" u="none" strike="noStrike" cap="none" normalizeH="0" baseline="0" dirty="0">
                          <a:ln>
                            <a:noFill/>
                          </a:ln>
                          <a:solidFill>
                            <a:schemeClr val="tx1"/>
                          </a:solidFill>
                          <a:effectLst/>
                          <a:latin typeface="Arial" pitchFamily="34"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Tx/>
                        <a:buNone/>
                        <a:tabLst/>
                      </a:pPr>
                      <a:endParaRPr kumimoji="0" lang="en-US" sz="14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Tx/>
                        <a:buNone/>
                        <a:tabLst/>
                      </a:pPr>
                      <a:r>
                        <a:rPr kumimoji="0" lang="en-US" sz="1400" b="0" i="0" u="none" strike="noStrike" cap="none" normalizeH="0" baseline="0" dirty="0">
                          <a:ln>
                            <a:noFill/>
                          </a:ln>
                          <a:solidFill>
                            <a:schemeClr val="tx1"/>
                          </a:solidFill>
                          <a:effectLst/>
                          <a:latin typeface="Arial" pitchFamily="34"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Tx/>
                        <a:buNone/>
                        <a:tabLst/>
                      </a:pPr>
                      <a:r>
                        <a:rPr kumimoji="0" lang="en-US" sz="1400" b="0" i="0" u="none" strike="noStrike" cap="none" normalizeH="0" baseline="0">
                          <a:ln>
                            <a:noFill/>
                          </a:ln>
                          <a:solidFill>
                            <a:schemeClr val="tx1"/>
                          </a:solidFill>
                          <a:effectLst/>
                          <a:latin typeface="Arial" pitchFamily="34"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75257">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Tx/>
                        <a:buNone/>
                        <a:tabLst/>
                      </a:pPr>
                      <a:r>
                        <a:rPr kumimoji="0" lang="en-US" sz="1400" b="0" i="0" u="none" strike="noStrike" cap="none" normalizeH="0" baseline="0">
                          <a:ln>
                            <a:noFill/>
                          </a:ln>
                          <a:solidFill>
                            <a:schemeClr val="tx1"/>
                          </a:solidFill>
                          <a:effectLst/>
                          <a:latin typeface="Arial" pitchFamily="34"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Tx/>
                        <a:buNone/>
                        <a:tabLst/>
                      </a:pPr>
                      <a:r>
                        <a:rPr kumimoji="0" lang="en-US" sz="1400" b="0" i="0" u="none" strike="noStrike" cap="none" normalizeH="0" baseline="0" dirty="0">
                          <a:ln>
                            <a:noFill/>
                          </a:ln>
                          <a:solidFill>
                            <a:schemeClr val="tx1"/>
                          </a:solidFill>
                          <a:effectLst/>
                          <a:latin typeface="Arial" pitchFamily="34" charset="0"/>
                        </a:rPr>
                        <a:t>a=6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Tx/>
                        <a:buNone/>
                        <a:tabLst/>
                      </a:pPr>
                      <a:r>
                        <a:rPr kumimoji="0" lang="en-US" sz="1400" b="0" i="0" u="none" strike="noStrike" cap="none" normalizeH="0" baseline="0" dirty="0">
                          <a:ln>
                            <a:noFill/>
                          </a:ln>
                          <a:solidFill>
                            <a:schemeClr val="tx1"/>
                          </a:solidFill>
                          <a:effectLst/>
                          <a:latin typeface="Arial" pitchFamily="34" charset="0"/>
                        </a:rPr>
                        <a:t>b=6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75257">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Tx/>
                        <a:buNone/>
                        <a:tabLst/>
                      </a:pPr>
                      <a:r>
                        <a:rPr kumimoji="0" lang="en-US" sz="1400" b="0" i="0" u="none" strike="noStrike" cap="none" normalizeH="0" baseline="0">
                          <a:ln>
                            <a:noFill/>
                          </a:ln>
                          <a:solidFill>
                            <a:schemeClr val="tx1"/>
                          </a:solidFill>
                          <a:effectLst/>
                          <a:latin typeface="Arial" pitchFamily="34"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Tx/>
                        <a:buNone/>
                        <a:tabLst/>
                      </a:pPr>
                      <a:r>
                        <a:rPr kumimoji="0" lang="en-US" sz="1400" b="0" i="0" u="none" strike="noStrike" cap="none" normalizeH="0" baseline="0" dirty="0">
                          <a:ln>
                            <a:noFill/>
                          </a:ln>
                          <a:solidFill>
                            <a:schemeClr val="tx1"/>
                          </a:solidFill>
                          <a:effectLst/>
                          <a:latin typeface="Arial" pitchFamily="34" charset="0"/>
                        </a:rPr>
                        <a:t>c=0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Tx/>
                        <a:buNone/>
                        <a:tabLst/>
                      </a:pPr>
                      <a:r>
                        <a:rPr kumimoji="0" lang="en-US" sz="1400" b="0" i="0" u="none" strike="noStrike" cap="none" normalizeH="0" baseline="0" dirty="0">
                          <a:ln>
                            <a:noFill/>
                          </a:ln>
                          <a:solidFill>
                            <a:schemeClr val="tx1"/>
                          </a:solidFill>
                          <a:effectLst/>
                          <a:latin typeface="Arial" pitchFamily="34" charset="0"/>
                        </a:rPr>
                        <a:t>d=6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428711467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 </a:t>
            </a:r>
            <a:endParaRPr lang="en-US" dirty="0"/>
          </a:p>
        </p:txBody>
      </p:sp>
      <p:pic>
        <p:nvPicPr>
          <p:cNvPr id="33796" name="Picture 4" descr="See the source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990600"/>
            <a:ext cx="7484753" cy="586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929803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body" idx="1"/>
          </p:nvPr>
        </p:nvSpPr>
        <p:spPr>
          <a:xfrm>
            <a:off x="0" y="990600"/>
            <a:ext cx="8991600" cy="5715000"/>
          </a:xfrm>
        </p:spPr>
        <p:txBody>
          <a:bodyPr/>
          <a:lstStyle/>
          <a:p>
            <a:pPr marL="0" indent="0">
              <a:buNone/>
            </a:pPr>
            <a:r>
              <a:rPr lang="en-US" altLang="en-US" sz="1900" dirty="0" smtClean="0"/>
              <a:t>Assume we have a search engine with assigns a relevance value r to each document and then returns all web documents whose relevance threshold is above a user-defined relevance threshold </a:t>
            </a:r>
            <a:r>
              <a:rPr lang="en-US" altLang="en-US" sz="1900" dirty="0" smtClean="0">
                <a:sym typeface="Symbol" panose="05050102010706020507" pitchFamily="18" charset="2"/>
              </a:rPr>
              <a:t>. Moreover, we assume for the particular web search we conduct there are 16 relevant documents. </a:t>
            </a:r>
            <a:endParaRPr lang="en-US" altLang="en-US" sz="1900" dirty="0"/>
          </a:p>
          <a:p>
            <a:r>
              <a:rPr lang="en-US" altLang="en-US" sz="1900" dirty="0" smtClean="0"/>
              <a:t>Case 1 we use </a:t>
            </a:r>
            <a:r>
              <a:rPr lang="en-US" altLang="en-US" sz="1900" dirty="0" smtClean="0">
                <a:sym typeface="Symbol" panose="05050102010706020507" pitchFamily="18" charset="2"/>
              </a:rPr>
              <a:t>=0.6 and the search returns 5 documents with 4 of those documents are being relevant; in this case we receive: precision: 0.8 and recall=0.25. </a:t>
            </a:r>
          </a:p>
          <a:p>
            <a:r>
              <a:rPr lang="en-US" altLang="en-US" sz="1900" dirty="0" smtClean="0"/>
              <a:t>Case 2 we use a lower threshold of </a:t>
            </a:r>
            <a:r>
              <a:rPr lang="en-US" altLang="en-US" sz="1900" dirty="0">
                <a:sym typeface="Symbol" panose="05050102010706020507" pitchFamily="18" charset="2"/>
              </a:rPr>
              <a:t>=0.6 </a:t>
            </a:r>
            <a:r>
              <a:rPr lang="en-US" altLang="en-US" sz="1900" dirty="0" smtClean="0">
                <a:sym typeface="Symbol" panose="05050102010706020507" pitchFamily="18" charset="2"/>
              </a:rPr>
              <a:t>and in this case we the search returns 24 documents with 12 being relevant; in this case, we receive: precision=0.5 and recall=0.75.</a:t>
            </a:r>
          </a:p>
          <a:p>
            <a:r>
              <a:rPr lang="en-US" altLang="en-US" sz="1900" dirty="0" smtClean="0">
                <a:sym typeface="Symbol" panose="05050102010706020507" pitchFamily="18" charset="2"/>
              </a:rPr>
              <a:t>The example shows that the classification algorithm performance can be tweaked by using an appropriate threshold for  which considers the different cost of false positives and false negatives </a:t>
            </a:r>
            <a:r>
              <a:rPr lang="en-US" altLang="en-US" sz="1900" dirty="0">
                <a:sym typeface="Symbol" panose="05050102010706020507" pitchFamily="18" charset="2"/>
              </a:rPr>
              <a:t></a:t>
            </a:r>
            <a:r>
              <a:rPr lang="en-US" altLang="en-US" sz="1900" dirty="0" smtClean="0">
                <a:sym typeface="Symbol" panose="05050102010706020507" pitchFamily="18" charset="2"/>
              </a:rPr>
              <a:t>; e.g. if the cost of false negatives is higher than those of false positives, we tend to use lower thresholds to miss fewer relevant documents</a:t>
            </a:r>
          </a:p>
          <a:p>
            <a:pPr>
              <a:spcBef>
                <a:spcPts val="0"/>
              </a:spcBef>
              <a:spcAft>
                <a:spcPts val="0"/>
              </a:spcAft>
            </a:pPr>
            <a:r>
              <a:rPr lang="en-US" altLang="en-US" sz="1900" dirty="0" smtClean="0">
                <a:sym typeface="Symbol" panose="05050102010706020507" pitchFamily="18" charset="2"/>
              </a:rPr>
              <a:t>Costs in the example:</a:t>
            </a:r>
          </a:p>
          <a:p>
            <a:pPr lvl="1">
              <a:spcBef>
                <a:spcPts val="0"/>
              </a:spcBef>
              <a:spcAft>
                <a:spcPts val="0"/>
              </a:spcAft>
            </a:pPr>
            <a:r>
              <a:rPr lang="en-US" altLang="en-US" sz="1900" dirty="0" smtClean="0">
                <a:sym typeface="Symbol" panose="05050102010706020507" pitchFamily="18" charset="2"/>
              </a:rPr>
              <a:t>FP: Cost of having to read irrelevant document</a:t>
            </a:r>
          </a:p>
          <a:p>
            <a:pPr lvl="1">
              <a:spcBef>
                <a:spcPts val="0"/>
              </a:spcBef>
              <a:spcAft>
                <a:spcPts val="0"/>
              </a:spcAft>
            </a:pPr>
            <a:r>
              <a:rPr lang="en-US" altLang="en-US" sz="1900" dirty="0" smtClean="0">
                <a:sym typeface="Symbol" panose="05050102010706020507" pitchFamily="18" charset="2"/>
              </a:rPr>
              <a:t>FN: Cost of </a:t>
            </a:r>
            <a:r>
              <a:rPr lang="en-US" altLang="en-US" sz="1900" smtClean="0">
                <a:sym typeface="Symbol" panose="05050102010706020507" pitchFamily="18" charset="2"/>
              </a:rPr>
              <a:t>not missing </a:t>
            </a:r>
            <a:r>
              <a:rPr lang="en-US" altLang="en-US" sz="1900" dirty="0" smtClean="0">
                <a:sym typeface="Symbol" panose="05050102010706020507" pitchFamily="18" charset="2"/>
              </a:rPr>
              <a:t>a relevant document </a:t>
            </a:r>
            <a:endParaRPr lang="en-US" altLang="en-US" sz="1900" dirty="0"/>
          </a:p>
          <a:p>
            <a:pPr>
              <a:buFont typeface="Wingdings" pitchFamily="2" charset="2"/>
              <a:buNone/>
            </a:pPr>
            <a:endParaRPr lang="en-US" altLang="en-US" b="1" dirty="0"/>
          </a:p>
          <a:p>
            <a:pPr>
              <a:buFont typeface="Wingdings" pitchFamily="2" charset="2"/>
              <a:buNone/>
            </a:pPr>
            <a:endParaRPr lang="en-US" altLang="en-US" b="1" dirty="0"/>
          </a:p>
        </p:txBody>
      </p:sp>
      <p:sp useBgFill="1">
        <p:nvSpPr>
          <p:cNvPr id="289795" name="Rectangle 3"/>
          <p:cNvSpPr>
            <a:spLocks noChangeArrowheads="1"/>
          </p:cNvSpPr>
          <p:nvPr/>
        </p:nvSpPr>
        <p:spPr bwMode="auto">
          <a:xfrm>
            <a:off x="685800" y="0"/>
            <a:ext cx="7539038" cy="797654"/>
          </a:xfrm>
          <a:prstGeom prst="rect">
            <a:avLst/>
          </a:prstGeom>
          <a:ln w="12700">
            <a:solidFill>
              <a:schemeClr val="tx1"/>
            </a:solidFill>
            <a:miter lim="800000"/>
            <a:headEnd/>
            <a:tailEnd/>
          </a:ln>
          <a:effectLst>
            <a:outerShdw dist="107763" dir="2700000" algn="ctr" rotWithShape="0">
              <a:schemeClr val="bg2"/>
            </a:outerShdw>
          </a:effectLst>
        </p:spPr>
        <p:txBody>
          <a:bodyPr wrap="square" lIns="90488" tIns="44450" rIns="90488" bIns="44450" anchor="ctr">
            <a:spAutoFit/>
          </a:bodyPr>
          <a:lstStyle>
            <a:lvl1pPr algn="ctr">
              <a:defRPr kumimoji="1" sz="4800">
                <a:solidFill>
                  <a:schemeClr val="tx2"/>
                </a:solidFill>
                <a:latin typeface="Arial Narrow" pitchFamily="34" charset="0"/>
              </a:defRPr>
            </a:lvl1pPr>
            <a:lvl2pPr algn="ctr">
              <a:defRPr kumimoji="1" sz="4800">
                <a:solidFill>
                  <a:schemeClr val="tx2"/>
                </a:solidFill>
                <a:latin typeface="Arial Narrow" pitchFamily="34" charset="0"/>
              </a:defRPr>
            </a:lvl2pPr>
            <a:lvl3pPr algn="ctr">
              <a:defRPr kumimoji="1" sz="4800">
                <a:solidFill>
                  <a:schemeClr val="tx2"/>
                </a:solidFill>
                <a:latin typeface="Arial Narrow" pitchFamily="34" charset="0"/>
              </a:defRPr>
            </a:lvl3pPr>
            <a:lvl4pPr algn="ctr">
              <a:defRPr kumimoji="1" sz="4800">
                <a:solidFill>
                  <a:schemeClr val="tx2"/>
                </a:solidFill>
                <a:latin typeface="Arial Narrow" pitchFamily="34" charset="0"/>
              </a:defRPr>
            </a:lvl4pPr>
            <a:lvl5pPr algn="ctr">
              <a:defRPr kumimoji="1" sz="4800">
                <a:solidFill>
                  <a:schemeClr val="tx2"/>
                </a:solidFill>
                <a:latin typeface="Arial Narrow" pitchFamily="34" charset="0"/>
              </a:defRPr>
            </a:lvl5pPr>
            <a:lvl6pPr marL="457200" algn="ctr" eaLnBrk="0" fontAlgn="base" hangingPunct="0">
              <a:spcBef>
                <a:spcPct val="0"/>
              </a:spcBef>
              <a:spcAft>
                <a:spcPct val="0"/>
              </a:spcAft>
              <a:defRPr kumimoji="1" sz="4800">
                <a:solidFill>
                  <a:schemeClr val="tx2"/>
                </a:solidFill>
                <a:latin typeface="Arial Narrow" pitchFamily="34" charset="0"/>
              </a:defRPr>
            </a:lvl6pPr>
            <a:lvl7pPr marL="914400" algn="ctr" eaLnBrk="0" fontAlgn="base" hangingPunct="0">
              <a:spcBef>
                <a:spcPct val="0"/>
              </a:spcBef>
              <a:spcAft>
                <a:spcPct val="0"/>
              </a:spcAft>
              <a:defRPr kumimoji="1" sz="4800">
                <a:solidFill>
                  <a:schemeClr val="tx2"/>
                </a:solidFill>
                <a:latin typeface="Arial Narrow" pitchFamily="34" charset="0"/>
              </a:defRPr>
            </a:lvl7pPr>
            <a:lvl8pPr marL="1371600" algn="ctr" eaLnBrk="0" fontAlgn="base" hangingPunct="0">
              <a:spcBef>
                <a:spcPct val="0"/>
              </a:spcBef>
              <a:spcAft>
                <a:spcPct val="0"/>
              </a:spcAft>
              <a:defRPr kumimoji="1" sz="4800">
                <a:solidFill>
                  <a:schemeClr val="tx2"/>
                </a:solidFill>
                <a:latin typeface="Arial Narrow" pitchFamily="34" charset="0"/>
              </a:defRPr>
            </a:lvl8pPr>
            <a:lvl9pPr marL="1828800" algn="ctr" eaLnBrk="0" fontAlgn="base" hangingPunct="0">
              <a:spcBef>
                <a:spcPct val="0"/>
              </a:spcBef>
              <a:spcAft>
                <a:spcPct val="0"/>
              </a:spcAft>
              <a:defRPr kumimoji="1" sz="4800">
                <a:solidFill>
                  <a:schemeClr val="tx2"/>
                </a:solidFill>
                <a:latin typeface="Arial Narrow" pitchFamily="34" charset="0"/>
              </a:defRPr>
            </a:lvl9pPr>
          </a:lstStyle>
          <a:p>
            <a:r>
              <a:rPr lang="en-US" altLang="en-US" sz="2300" b="1" dirty="0" smtClean="0"/>
              <a:t>Another Example </a:t>
            </a:r>
          </a:p>
          <a:p>
            <a:r>
              <a:rPr lang="en-US" altLang="en-US" sz="2300" b="1" dirty="0" smtClean="0"/>
              <a:t>Difference Between Precision and Recall </a:t>
            </a:r>
            <a:endParaRPr lang="en-US" altLang="en-US" sz="2300" b="1" dirty="0"/>
          </a:p>
        </p:txBody>
      </p:sp>
    </p:spTree>
    <p:extLst>
      <p:ext uri="{BB962C8B-B14F-4D97-AF65-F5344CB8AC3E}">
        <p14:creationId xmlns:p14="http://schemas.microsoft.com/office/powerpoint/2010/main" val="42769590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body" idx="1"/>
          </p:nvPr>
        </p:nvSpPr>
        <p:spPr>
          <a:xfrm>
            <a:off x="152400" y="1143000"/>
            <a:ext cx="8991600" cy="5715000"/>
          </a:xfrm>
        </p:spPr>
        <p:txBody>
          <a:bodyPr/>
          <a:lstStyle/>
          <a:p>
            <a:r>
              <a:rPr lang="en-US" altLang="en-US" sz="2000" dirty="0"/>
              <a:t>10-fold cross validation is the most popular technique to evaluate classifiers based on a performance metric (e.g. accuracy)</a:t>
            </a:r>
          </a:p>
          <a:p>
            <a:r>
              <a:rPr lang="en-US" altLang="en-US" sz="2000" dirty="0"/>
              <a:t>Leave one out and stratified cross validation also has some popularity </a:t>
            </a:r>
          </a:p>
          <a:p>
            <a:r>
              <a:rPr lang="en-US" altLang="en-US" sz="2000" dirty="0"/>
              <a:t>Cross validation is usually performed class stratified (frequencies of examples of a particular class are approximately the same in each fold).</a:t>
            </a:r>
          </a:p>
          <a:p>
            <a:r>
              <a:rPr lang="en-US" altLang="en-US" sz="2000" dirty="0"/>
              <a:t>Example should be assigned to folds randomly (if not </a:t>
            </a:r>
            <a:r>
              <a:rPr lang="en-US" altLang="en-US" sz="2000" dirty="0">
                <a:sym typeface="Wingdings" pitchFamily="2" charset="2"/>
              </a:rPr>
              <a:t> </a:t>
            </a:r>
            <a:r>
              <a:rPr lang="en-US" altLang="en-US" sz="2000" i="1" dirty="0">
                <a:sym typeface="Wingdings" pitchFamily="2" charset="2"/>
              </a:rPr>
              <a:t>cheating</a:t>
            </a:r>
            <a:r>
              <a:rPr lang="en-US" altLang="en-US" sz="2000" dirty="0">
                <a:sym typeface="Wingdings" pitchFamily="2" charset="2"/>
              </a:rPr>
              <a:t>!)</a:t>
            </a:r>
            <a:endParaRPr lang="en-US" altLang="en-US" sz="2000" dirty="0"/>
          </a:p>
          <a:p>
            <a:r>
              <a:rPr lang="en-US" altLang="en-US" sz="2000" dirty="0"/>
              <a:t>Accuracy:= % of testing examples classified correctly</a:t>
            </a:r>
          </a:p>
          <a:p>
            <a:pPr>
              <a:buFont typeface="Wingdings" pitchFamily="2" charset="2"/>
              <a:buNone/>
            </a:pPr>
            <a:r>
              <a:rPr lang="en-US" altLang="en-US" sz="2000" dirty="0"/>
              <a:t>Example: 3-fold Cross-validation; examples of the dataset are subdivided into 3 joints sets (preserving class frequencies); then training/test-set pairs are constructed as follows:</a:t>
            </a:r>
          </a:p>
          <a:p>
            <a:pPr>
              <a:buFont typeface="Wingdings" pitchFamily="2" charset="2"/>
              <a:buNone/>
            </a:pPr>
            <a:endParaRPr lang="en-US" altLang="en-US" b="1" dirty="0"/>
          </a:p>
          <a:p>
            <a:pPr>
              <a:buFont typeface="Wingdings" pitchFamily="2" charset="2"/>
              <a:buNone/>
            </a:pPr>
            <a:endParaRPr lang="en-US" altLang="en-US" b="1" dirty="0"/>
          </a:p>
        </p:txBody>
      </p:sp>
      <p:sp useBgFill="1">
        <p:nvSpPr>
          <p:cNvPr id="289795" name="Rectangle 3"/>
          <p:cNvSpPr>
            <a:spLocks noChangeArrowheads="1"/>
          </p:cNvSpPr>
          <p:nvPr/>
        </p:nvSpPr>
        <p:spPr bwMode="auto">
          <a:xfrm>
            <a:off x="609600" y="152400"/>
            <a:ext cx="7762875" cy="681038"/>
          </a:xfrm>
          <a:prstGeom prst="rect">
            <a:avLst/>
          </a:prstGeom>
          <a:ln w="12700">
            <a:solidFill>
              <a:schemeClr val="tx1"/>
            </a:solidFill>
            <a:miter lim="800000"/>
            <a:headEnd/>
            <a:tailEnd/>
          </a:ln>
          <a:effectLst>
            <a:outerShdw dist="107763" dir="2700000" algn="ctr" rotWithShape="0">
              <a:schemeClr val="bg2"/>
            </a:outerShdw>
          </a:effectLst>
        </p:spPr>
        <p:txBody>
          <a:bodyPr lIns="90488" tIns="44450" rIns="90488" bIns="44450" anchor="ctr">
            <a:spAutoFit/>
          </a:bodyPr>
          <a:lstStyle>
            <a:lvl1pPr algn="ctr">
              <a:defRPr kumimoji="1" sz="4800">
                <a:solidFill>
                  <a:schemeClr val="tx2"/>
                </a:solidFill>
                <a:latin typeface="Arial Narrow" pitchFamily="34" charset="0"/>
              </a:defRPr>
            </a:lvl1pPr>
            <a:lvl2pPr algn="ctr">
              <a:defRPr kumimoji="1" sz="4800">
                <a:solidFill>
                  <a:schemeClr val="tx2"/>
                </a:solidFill>
                <a:latin typeface="Arial Narrow" pitchFamily="34" charset="0"/>
              </a:defRPr>
            </a:lvl2pPr>
            <a:lvl3pPr algn="ctr">
              <a:defRPr kumimoji="1" sz="4800">
                <a:solidFill>
                  <a:schemeClr val="tx2"/>
                </a:solidFill>
                <a:latin typeface="Arial Narrow" pitchFamily="34" charset="0"/>
              </a:defRPr>
            </a:lvl3pPr>
            <a:lvl4pPr algn="ctr">
              <a:defRPr kumimoji="1" sz="4800">
                <a:solidFill>
                  <a:schemeClr val="tx2"/>
                </a:solidFill>
                <a:latin typeface="Arial Narrow" pitchFamily="34" charset="0"/>
              </a:defRPr>
            </a:lvl4pPr>
            <a:lvl5pPr algn="ctr">
              <a:defRPr kumimoji="1" sz="4800">
                <a:solidFill>
                  <a:schemeClr val="tx2"/>
                </a:solidFill>
                <a:latin typeface="Arial Narrow" pitchFamily="34" charset="0"/>
              </a:defRPr>
            </a:lvl5pPr>
            <a:lvl6pPr marL="457200" algn="ctr" eaLnBrk="0" fontAlgn="base" hangingPunct="0">
              <a:spcBef>
                <a:spcPct val="0"/>
              </a:spcBef>
              <a:spcAft>
                <a:spcPct val="0"/>
              </a:spcAft>
              <a:defRPr kumimoji="1" sz="4800">
                <a:solidFill>
                  <a:schemeClr val="tx2"/>
                </a:solidFill>
                <a:latin typeface="Arial Narrow" pitchFamily="34" charset="0"/>
              </a:defRPr>
            </a:lvl6pPr>
            <a:lvl7pPr marL="914400" algn="ctr" eaLnBrk="0" fontAlgn="base" hangingPunct="0">
              <a:spcBef>
                <a:spcPct val="0"/>
              </a:spcBef>
              <a:spcAft>
                <a:spcPct val="0"/>
              </a:spcAft>
              <a:defRPr kumimoji="1" sz="4800">
                <a:solidFill>
                  <a:schemeClr val="tx2"/>
                </a:solidFill>
                <a:latin typeface="Arial Narrow" pitchFamily="34" charset="0"/>
              </a:defRPr>
            </a:lvl7pPr>
            <a:lvl8pPr marL="1371600" algn="ctr" eaLnBrk="0" fontAlgn="base" hangingPunct="0">
              <a:spcBef>
                <a:spcPct val="0"/>
              </a:spcBef>
              <a:spcAft>
                <a:spcPct val="0"/>
              </a:spcAft>
              <a:defRPr kumimoji="1" sz="4800">
                <a:solidFill>
                  <a:schemeClr val="tx2"/>
                </a:solidFill>
                <a:latin typeface="Arial Narrow" pitchFamily="34" charset="0"/>
              </a:defRPr>
            </a:lvl8pPr>
            <a:lvl9pPr marL="1828800" algn="ctr" eaLnBrk="0" fontAlgn="base" hangingPunct="0">
              <a:spcBef>
                <a:spcPct val="0"/>
              </a:spcBef>
              <a:spcAft>
                <a:spcPct val="0"/>
              </a:spcAft>
              <a:defRPr kumimoji="1" sz="4800">
                <a:solidFill>
                  <a:schemeClr val="tx2"/>
                </a:solidFill>
                <a:latin typeface="Arial Narrow" pitchFamily="34" charset="0"/>
              </a:defRPr>
            </a:lvl9pPr>
          </a:lstStyle>
          <a:p>
            <a:r>
              <a:rPr lang="en-US" altLang="en-US" sz="3800" b="1"/>
              <a:t>N-Fold Cross Validation</a:t>
            </a:r>
          </a:p>
        </p:txBody>
      </p:sp>
      <p:sp>
        <p:nvSpPr>
          <p:cNvPr id="289796" name="Rectangle 4"/>
          <p:cNvSpPr>
            <a:spLocks noChangeArrowheads="1"/>
          </p:cNvSpPr>
          <p:nvPr/>
        </p:nvSpPr>
        <p:spPr bwMode="auto">
          <a:xfrm>
            <a:off x="1676400" y="4725785"/>
            <a:ext cx="914400" cy="9144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a:t>
            </a:r>
          </a:p>
        </p:txBody>
      </p:sp>
      <p:sp>
        <p:nvSpPr>
          <p:cNvPr id="289798" name="Rectangle 6"/>
          <p:cNvSpPr>
            <a:spLocks noChangeArrowheads="1"/>
          </p:cNvSpPr>
          <p:nvPr/>
        </p:nvSpPr>
        <p:spPr bwMode="auto">
          <a:xfrm>
            <a:off x="2590800" y="4725785"/>
            <a:ext cx="914400" cy="9144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a:t>
            </a:r>
          </a:p>
        </p:txBody>
      </p:sp>
      <p:sp>
        <p:nvSpPr>
          <p:cNvPr id="289799" name="Rectangle 7"/>
          <p:cNvSpPr>
            <a:spLocks noChangeArrowheads="1"/>
          </p:cNvSpPr>
          <p:nvPr/>
        </p:nvSpPr>
        <p:spPr bwMode="auto">
          <a:xfrm>
            <a:off x="2057400" y="5640185"/>
            <a:ext cx="914400" cy="9144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3</a:t>
            </a:r>
          </a:p>
        </p:txBody>
      </p:sp>
      <p:sp>
        <p:nvSpPr>
          <p:cNvPr id="289800" name="Text Box 8"/>
          <p:cNvSpPr txBox="1">
            <a:spLocks noChangeArrowheads="1"/>
          </p:cNvSpPr>
          <p:nvPr/>
        </p:nvSpPr>
        <p:spPr bwMode="auto">
          <a:xfrm>
            <a:off x="457200" y="5106785"/>
            <a:ext cx="1123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Training:</a:t>
            </a:r>
          </a:p>
        </p:txBody>
      </p:sp>
      <p:sp>
        <p:nvSpPr>
          <p:cNvPr id="289801" name="Text Box 9"/>
          <p:cNvSpPr txBox="1">
            <a:spLocks noChangeArrowheads="1"/>
          </p:cNvSpPr>
          <p:nvPr/>
        </p:nvSpPr>
        <p:spPr bwMode="auto">
          <a:xfrm>
            <a:off x="457200" y="6097385"/>
            <a:ext cx="984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Testing:</a:t>
            </a:r>
          </a:p>
        </p:txBody>
      </p:sp>
      <p:sp>
        <p:nvSpPr>
          <p:cNvPr id="289802" name="Rectangle 10"/>
          <p:cNvSpPr>
            <a:spLocks noChangeArrowheads="1"/>
          </p:cNvSpPr>
          <p:nvPr/>
        </p:nvSpPr>
        <p:spPr bwMode="auto">
          <a:xfrm>
            <a:off x="4038600" y="4725785"/>
            <a:ext cx="914400" cy="9906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a:t>
            </a:r>
          </a:p>
        </p:txBody>
      </p:sp>
      <p:sp>
        <p:nvSpPr>
          <p:cNvPr id="289803" name="Rectangle 11"/>
          <p:cNvSpPr>
            <a:spLocks noChangeArrowheads="1"/>
          </p:cNvSpPr>
          <p:nvPr/>
        </p:nvSpPr>
        <p:spPr bwMode="auto">
          <a:xfrm>
            <a:off x="4953000" y="4725785"/>
            <a:ext cx="914400" cy="9906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3</a:t>
            </a:r>
          </a:p>
        </p:txBody>
      </p:sp>
      <p:sp>
        <p:nvSpPr>
          <p:cNvPr id="289804" name="Rectangle 12"/>
          <p:cNvSpPr>
            <a:spLocks noChangeArrowheads="1"/>
          </p:cNvSpPr>
          <p:nvPr/>
        </p:nvSpPr>
        <p:spPr bwMode="auto">
          <a:xfrm>
            <a:off x="4419600" y="5716385"/>
            <a:ext cx="914400" cy="9906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a:t>
            </a:r>
          </a:p>
        </p:txBody>
      </p:sp>
      <p:sp>
        <p:nvSpPr>
          <p:cNvPr id="289805" name="Rectangle 13"/>
          <p:cNvSpPr>
            <a:spLocks noChangeArrowheads="1"/>
          </p:cNvSpPr>
          <p:nvPr/>
        </p:nvSpPr>
        <p:spPr bwMode="auto">
          <a:xfrm>
            <a:off x="6248400" y="4801985"/>
            <a:ext cx="914400" cy="9144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a:t>
            </a:r>
          </a:p>
        </p:txBody>
      </p:sp>
      <p:sp>
        <p:nvSpPr>
          <p:cNvPr id="289806" name="Rectangle 14"/>
          <p:cNvSpPr>
            <a:spLocks noChangeArrowheads="1"/>
          </p:cNvSpPr>
          <p:nvPr/>
        </p:nvSpPr>
        <p:spPr bwMode="auto">
          <a:xfrm>
            <a:off x="7162800" y="4801985"/>
            <a:ext cx="914400" cy="9144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3</a:t>
            </a:r>
          </a:p>
        </p:txBody>
      </p:sp>
      <p:sp>
        <p:nvSpPr>
          <p:cNvPr id="289807" name="Rectangle 15"/>
          <p:cNvSpPr>
            <a:spLocks noChangeArrowheads="1"/>
          </p:cNvSpPr>
          <p:nvPr/>
        </p:nvSpPr>
        <p:spPr bwMode="auto">
          <a:xfrm>
            <a:off x="6629400" y="5716385"/>
            <a:ext cx="914400" cy="9144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a:t>
            </a:r>
          </a:p>
        </p:txBody>
      </p:sp>
    </p:spTree>
    <p:extLst>
      <p:ext uri="{BB962C8B-B14F-4D97-AF65-F5344CB8AC3E}">
        <p14:creationId xmlns:p14="http://schemas.microsoft.com/office/powerpoint/2010/main" val="284902687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1027"/>
          <p:cNvSpPr>
            <a:spLocks noChangeArrowheads="1"/>
          </p:cNvSpPr>
          <p:nvPr/>
        </p:nvSpPr>
        <p:spPr bwMode="auto">
          <a:xfrm>
            <a:off x="381000" y="1949450"/>
            <a:ext cx="8153400" cy="381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1" hangingPunct="1">
              <a:spcBef>
                <a:spcPct val="20000"/>
              </a:spcBef>
              <a:buClr>
                <a:schemeClr val="folHlink"/>
              </a:buClr>
              <a:buSzPct val="60000"/>
              <a:buFont typeface="Wingdings" pitchFamily="2" charset="2"/>
              <a:buNone/>
            </a:pPr>
            <a:r>
              <a:rPr lang="en-US" sz="3200" b="0" dirty="0"/>
              <a:t>Lecture Notes for Chapter 4</a:t>
            </a:r>
          </a:p>
          <a:p>
            <a:pPr algn="ctr" eaLnBrk="1" hangingPunct="1">
              <a:spcBef>
                <a:spcPct val="20000"/>
              </a:spcBef>
              <a:buClr>
                <a:schemeClr val="folHlink"/>
              </a:buClr>
              <a:buSzPct val="60000"/>
              <a:buFont typeface="Wingdings" pitchFamily="2" charset="2"/>
              <a:buNone/>
            </a:pPr>
            <a:endParaRPr lang="en-US" sz="3200" b="0" dirty="0"/>
          </a:p>
          <a:p>
            <a:pPr algn="ctr" eaLnBrk="1" hangingPunct="1">
              <a:spcBef>
                <a:spcPct val="20000"/>
              </a:spcBef>
              <a:buClr>
                <a:schemeClr val="folHlink"/>
              </a:buClr>
              <a:buSzPct val="60000"/>
              <a:buFont typeface="Wingdings" pitchFamily="2" charset="2"/>
              <a:buNone/>
            </a:pPr>
            <a:r>
              <a:rPr lang="en-US" sz="3200" b="0" dirty="0"/>
              <a:t>Introduction to Data Mining</a:t>
            </a:r>
          </a:p>
          <a:p>
            <a:pPr algn="ctr" eaLnBrk="1" hangingPunct="1">
              <a:spcBef>
                <a:spcPct val="20000"/>
              </a:spcBef>
              <a:buClr>
                <a:schemeClr val="folHlink"/>
              </a:buClr>
              <a:buSzPct val="60000"/>
              <a:buFont typeface="Wingdings" pitchFamily="2" charset="2"/>
              <a:buNone/>
            </a:pPr>
            <a:r>
              <a:rPr lang="en-US" sz="2800" b="0" dirty="0"/>
              <a:t>by</a:t>
            </a:r>
          </a:p>
          <a:p>
            <a:pPr algn="ctr" eaLnBrk="1" hangingPunct="1">
              <a:spcBef>
                <a:spcPct val="20000"/>
              </a:spcBef>
              <a:buClr>
                <a:schemeClr val="folHlink"/>
              </a:buClr>
              <a:buSzPct val="60000"/>
              <a:buFont typeface="Wingdings" pitchFamily="2" charset="2"/>
              <a:buNone/>
            </a:pPr>
            <a:r>
              <a:rPr lang="en-US" sz="2800" b="0" dirty="0"/>
              <a:t>Tan, Steinbach, Kumar</a:t>
            </a:r>
          </a:p>
          <a:p>
            <a:pPr algn="ctr"/>
            <a:endParaRPr lang="en-US" sz="1600" b="0" dirty="0"/>
          </a:p>
          <a:p>
            <a:pPr algn="ctr"/>
            <a:endParaRPr lang="en-US" sz="1600" b="0" dirty="0"/>
          </a:p>
          <a:p>
            <a:pPr algn="ctr"/>
            <a:endParaRPr lang="en-US" sz="1600" b="0" dirty="0"/>
          </a:p>
          <a:p>
            <a:endParaRPr lang="en-US" sz="2000" b="0" dirty="0"/>
          </a:p>
        </p:txBody>
      </p:sp>
      <p:grpSp>
        <p:nvGrpSpPr>
          <p:cNvPr id="54276" name="Group 1034"/>
          <p:cNvGrpSpPr>
            <a:grpSpLocks/>
          </p:cNvGrpSpPr>
          <p:nvPr/>
        </p:nvGrpSpPr>
        <p:grpSpPr bwMode="auto">
          <a:xfrm>
            <a:off x="304800" y="1447800"/>
            <a:ext cx="8534400" cy="152400"/>
            <a:chOff x="264" y="788"/>
            <a:chExt cx="5232" cy="124"/>
          </a:xfrm>
        </p:grpSpPr>
        <p:sp>
          <p:nvSpPr>
            <p:cNvPr id="54277" name="Rectangle 1035"/>
            <p:cNvSpPr>
              <a:spLocks noChangeArrowheads="1"/>
            </p:cNvSpPr>
            <p:nvPr/>
          </p:nvSpPr>
          <p:spPr bwMode="auto">
            <a:xfrm>
              <a:off x="264" y="788"/>
              <a:ext cx="5232" cy="61"/>
            </a:xfrm>
            <a:prstGeom prst="rect">
              <a:avLst/>
            </a:prstGeom>
            <a:gradFill rotWithShape="0">
              <a:gsLst>
                <a:gs pos="0">
                  <a:srgbClr val="0E9BBA"/>
                </a:gs>
                <a:gs pos="50000">
                  <a:srgbClr val="12C2E9"/>
                </a:gs>
                <a:gs pos="100000">
                  <a:srgbClr val="0E9BBA"/>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54278" name="Rectangle 1036"/>
            <p:cNvSpPr>
              <a:spLocks noChangeArrowheads="1"/>
            </p:cNvSpPr>
            <p:nvPr/>
          </p:nvSpPr>
          <p:spPr bwMode="auto">
            <a:xfrm>
              <a:off x="264" y="881"/>
              <a:ext cx="5232" cy="31"/>
            </a:xfrm>
            <a:prstGeom prst="rect">
              <a:avLst/>
            </a:prstGeom>
            <a:gradFill rotWithShape="0">
              <a:gsLst>
                <a:gs pos="0">
                  <a:srgbClr val="B200B2"/>
                </a:gs>
                <a:gs pos="50000">
                  <a:srgbClr val="FF00FF"/>
                </a:gs>
                <a:gs pos="100000">
                  <a:srgbClr val="B200B2"/>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43000"/>
            <a:ext cx="9144000" cy="5715000"/>
          </a:xfrm>
          <a:prstGeom prst="rect">
            <a:avLst/>
          </a:prstGeom>
        </p:spPr>
      </p:pic>
      <p:sp>
        <p:nvSpPr>
          <p:cNvPr id="3" name="TextBox 2"/>
          <p:cNvSpPr txBox="1"/>
          <p:nvPr/>
        </p:nvSpPr>
        <p:spPr>
          <a:xfrm>
            <a:off x="609600" y="228600"/>
            <a:ext cx="7960834" cy="830997"/>
          </a:xfrm>
          <a:prstGeom prst="rect">
            <a:avLst/>
          </a:prstGeom>
          <a:noFill/>
        </p:spPr>
        <p:txBody>
          <a:bodyPr wrap="none" rtlCol="0">
            <a:spAutoFit/>
          </a:bodyPr>
          <a:lstStyle/>
          <a:p>
            <a:r>
              <a:rPr lang="en-US" sz="4800" dirty="0">
                <a:latin typeface="Baskerville Old Face" pitchFamily="18" charset="0"/>
              </a:rPr>
              <a:t>Objectives Data Science Course</a:t>
            </a:r>
          </a:p>
        </p:txBody>
      </p:sp>
      <p:sp>
        <p:nvSpPr>
          <p:cNvPr id="4" name="TextBox 3"/>
          <p:cNvSpPr txBox="1"/>
          <p:nvPr/>
        </p:nvSpPr>
        <p:spPr>
          <a:xfrm>
            <a:off x="609600" y="3692723"/>
            <a:ext cx="4397358" cy="307777"/>
          </a:xfrm>
          <a:prstGeom prst="rect">
            <a:avLst/>
          </a:prstGeom>
          <a:noFill/>
        </p:spPr>
        <p:txBody>
          <a:bodyPr wrap="none" rtlCol="0">
            <a:spAutoFit/>
          </a:bodyPr>
          <a:lstStyle/>
          <a:p>
            <a:r>
              <a:rPr lang="en-US" dirty="0">
                <a:solidFill>
                  <a:srgbClr val="FFC000"/>
                </a:solidFill>
              </a:rPr>
              <a:t>Goals and Objectives of Data Mining/Data </a:t>
            </a:r>
            <a:r>
              <a:rPr lang="en-US" dirty="0" err="1">
                <a:solidFill>
                  <a:srgbClr val="FFC000"/>
                </a:solidFill>
              </a:rPr>
              <a:t>Seicne</a:t>
            </a:r>
            <a:r>
              <a:rPr lang="en-US" dirty="0">
                <a:solidFill>
                  <a:srgbClr val="FFC000"/>
                </a:solidFill>
              </a:rPr>
              <a:t> </a:t>
            </a:r>
          </a:p>
        </p:txBody>
      </p:sp>
      <p:sp>
        <p:nvSpPr>
          <p:cNvPr id="5" name="TextBox 4"/>
          <p:cNvSpPr txBox="1"/>
          <p:nvPr/>
        </p:nvSpPr>
        <p:spPr>
          <a:xfrm>
            <a:off x="5791200" y="5181600"/>
            <a:ext cx="2375458" cy="307777"/>
          </a:xfrm>
          <a:prstGeom prst="rect">
            <a:avLst/>
          </a:prstGeom>
          <a:noFill/>
        </p:spPr>
        <p:txBody>
          <a:bodyPr wrap="none" rtlCol="0">
            <a:spAutoFit/>
          </a:bodyPr>
          <a:lstStyle/>
          <a:p>
            <a:r>
              <a:rPr lang="en-US" dirty="0">
                <a:solidFill>
                  <a:srgbClr val="FFC000"/>
                </a:solidFill>
              </a:rPr>
              <a:t>Classification Techniques</a:t>
            </a:r>
          </a:p>
        </p:txBody>
      </p:sp>
      <p:sp>
        <p:nvSpPr>
          <p:cNvPr id="6" name="TextBox 5"/>
          <p:cNvSpPr txBox="1"/>
          <p:nvPr/>
        </p:nvSpPr>
        <p:spPr>
          <a:xfrm>
            <a:off x="5791200" y="5735638"/>
            <a:ext cx="1976567" cy="307777"/>
          </a:xfrm>
          <a:prstGeom prst="rect">
            <a:avLst/>
          </a:prstGeom>
          <a:noFill/>
        </p:spPr>
        <p:txBody>
          <a:bodyPr wrap="none" rtlCol="0">
            <a:spAutoFit/>
          </a:bodyPr>
          <a:lstStyle/>
          <a:p>
            <a:r>
              <a:rPr lang="en-US" dirty="0">
                <a:solidFill>
                  <a:srgbClr val="FFC000"/>
                </a:solidFill>
              </a:rPr>
              <a:t>Association Analysis</a:t>
            </a:r>
          </a:p>
        </p:txBody>
      </p:sp>
      <p:sp>
        <p:nvSpPr>
          <p:cNvPr id="7" name="Rectangle 6"/>
          <p:cNvSpPr/>
          <p:nvPr/>
        </p:nvSpPr>
        <p:spPr>
          <a:xfrm>
            <a:off x="5803900" y="6248400"/>
            <a:ext cx="2058320" cy="307777"/>
          </a:xfrm>
          <a:prstGeom prst="rect">
            <a:avLst/>
          </a:prstGeom>
        </p:spPr>
        <p:txBody>
          <a:bodyPr wrap="none">
            <a:spAutoFit/>
          </a:bodyPr>
          <a:lstStyle/>
          <a:p>
            <a:r>
              <a:rPr lang="en-US" dirty="0">
                <a:solidFill>
                  <a:srgbClr val="FFC000"/>
                </a:solidFill>
              </a:rPr>
              <a:t>Clustering Algorithms</a:t>
            </a:r>
          </a:p>
        </p:txBody>
      </p:sp>
      <p:sp>
        <p:nvSpPr>
          <p:cNvPr id="8" name="TextBox 7"/>
          <p:cNvSpPr txBox="1"/>
          <p:nvPr/>
        </p:nvSpPr>
        <p:spPr>
          <a:xfrm>
            <a:off x="6747446" y="3048000"/>
            <a:ext cx="2446247" cy="523220"/>
          </a:xfrm>
          <a:prstGeom prst="rect">
            <a:avLst/>
          </a:prstGeom>
          <a:noFill/>
        </p:spPr>
        <p:txBody>
          <a:bodyPr wrap="none" rtlCol="0">
            <a:spAutoFit/>
          </a:bodyPr>
          <a:lstStyle/>
          <a:p>
            <a:r>
              <a:rPr lang="en-US" dirty="0">
                <a:solidFill>
                  <a:srgbClr val="FFC000"/>
                </a:solidFill>
              </a:rPr>
              <a:t>Exploratory  Data Analysis</a:t>
            </a:r>
          </a:p>
          <a:p>
            <a:r>
              <a:rPr lang="en-US" dirty="0">
                <a:solidFill>
                  <a:srgbClr val="FFC000"/>
                </a:solidFill>
              </a:rPr>
              <a:t>and Preprocessing</a:t>
            </a:r>
          </a:p>
        </p:txBody>
      </p:sp>
      <p:sp>
        <p:nvSpPr>
          <p:cNvPr id="9" name="TextBox 8"/>
          <p:cNvSpPr txBox="1"/>
          <p:nvPr/>
        </p:nvSpPr>
        <p:spPr>
          <a:xfrm>
            <a:off x="228600" y="3048000"/>
            <a:ext cx="3364960" cy="307777"/>
          </a:xfrm>
          <a:prstGeom prst="rect">
            <a:avLst/>
          </a:prstGeom>
          <a:noFill/>
        </p:spPr>
        <p:txBody>
          <a:bodyPr wrap="none" rtlCol="0">
            <a:spAutoFit/>
          </a:bodyPr>
          <a:lstStyle/>
          <a:p>
            <a:r>
              <a:rPr lang="en-US" dirty="0">
                <a:solidFill>
                  <a:srgbClr val="FFC000"/>
                </a:solidFill>
              </a:rPr>
              <a:t>Data Science for Real World Datasets</a:t>
            </a:r>
          </a:p>
        </p:txBody>
      </p:sp>
      <p:sp>
        <p:nvSpPr>
          <p:cNvPr id="10" name="TextBox 9"/>
          <p:cNvSpPr txBox="1"/>
          <p:nvPr/>
        </p:nvSpPr>
        <p:spPr>
          <a:xfrm>
            <a:off x="2088210" y="5781805"/>
            <a:ext cx="2093843" cy="523220"/>
          </a:xfrm>
          <a:prstGeom prst="rect">
            <a:avLst/>
          </a:prstGeom>
          <a:noFill/>
        </p:spPr>
        <p:txBody>
          <a:bodyPr wrap="none" rtlCol="0">
            <a:spAutoFit/>
          </a:bodyPr>
          <a:lstStyle/>
          <a:p>
            <a:pPr algn="ctr"/>
            <a:r>
              <a:rPr lang="en-US" dirty="0">
                <a:solidFill>
                  <a:srgbClr val="FFC000"/>
                </a:solidFill>
              </a:rPr>
              <a:t>Learn How to Interpret</a:t>
            </a:r>
          </a:p>
          <a:p>
            <a:pPr algn="ctr"/>
            <a:r>
              <a:rPr lang="en-US" dirty="0">
                <a:solidFill>
                  <a:srgbClr val="FFC000"/>
                </a:solidFill>
              </a:rPr>
              <a:t>Data Mining Results</a:t>
            </a:r>
          </a:p>
        </p:txBody>
      </p:sp>
      <p:sp>
        <p:nvSpPr>
          <p:cNvPr id="11" name="TextBox 10"/>
          <p:cNvSpPr txBox="1"/>
          <p:nvPr/>
        </p:nvSpPr>
        <p:spPr>
          <a:xfrm>
            <a:off x="76200" y="4462790"/>
            <a:ext cx="2962414" cy="307777"/>
          </a:xfrm>
          <a:prstGeom prst="rect">
            <a:avLst/>
          </a:prstGeom>
          <a:noFill/>
        </p:spPr>
        <p:txBody>
          <a:bodyPr wrap="none" rtlCol="0">
            <a:spAutoFit/>
          </a:bodyPr>
          <a:lstStyle/>
          <a:p>
            <a:r>
              <a:rPr lang="en-US" dirty="0">
                <a:solidFill>
                  <a:srgbClr val="FFC000"/>
                </a:solidFill>
              </a:rPr>
              <a:t>Data  Mining/Science Algorithms</a:t>
            </a:r>
          </a:p>
        </p:txBody>
      </p:sp>
      <p:sp>
        <p:nvSpPr>
          <p:cNvPr id="12" name="TextBox 11"/>
          <p:cNvSpPr txBox="1"/>
          <p:nvPr/>
        </p:nvSpPr>
        <p:spPr>
          <a:xfrm>
            <a:off x="4419600" y="2629813"/>
            <a:ext cx="1595309" cy="738664"/>
          </a:xfrm>
          <a:prstGeom prst="rect">
            <a:avLst/>
          </a:prstGeom>
          <a:noFill/>
        </p:spPr>
        <p:txBody>
          <a:bodyPr wrap="none" rtlCol="0">
            <a:spAutoFit/>
          </a:bodyPr>
          <a:lstStyle/>
          <a:p>
            <a:pPr algn="ctr"/>
            <a:r>
              <a:rPr lang="en-US" dirty="0">
                <a:solidFill>
                  <a:srgbClr val="FFC000"/>
                </a:solidFill>
              </a:rPr>
              <a:t>Using </a:t>
            </a:r>
            <a:r>
              <a:rPr lang="en-US" dirty="0">
                <a:solidFill>
                  <a:srgbClr val="FF0000"/>
                </a:solidFill>
              </a:rPr>
              <a:t>R </a:t>
            </a:r>
            <a:r>
              <a:rPr lang="en-US" dirty="0">
                <a:solidFill>
                  <a:srgbClr val="FFC000"/>
                </a:solidFill>
              </a:rPr>
              <a:t>for</a:t>
            </a:r>
          </a:p>
          <a:p>
            <a:pPr algn="ctr"/>
            <a:r>
              <a:rPr lang="en-US" dirty="0">
                <a:solidFill>
                  <a:srgbClr val="FFC000"/>
                </a:solidFill>
              </a:rPr>
              <a:t>Data Analysis</a:t>
            </a:r>
          </a:p>
          <a:p>
            <a:pPr algn="ctr"/>
            <a:r>
              <a:rPr lang="en-US" dirty="0">
                <a:solidFill>
                  <a:srgbClr val="FFC000"/>
                </a:solidFill>
              </a:rPr>
              <a:t>And Data Mining</a:t>
            </a:r>
          </a:p>
        </p:txBody>
      </p:sp>
      <p:sp>
        <p:nvSpPr>
          <p:cNvPr id="13" name="TextBox 12"/>
          <p:cNvSpPr txBox="1"/>
          <p:nvPr/>
        </p:nvSpPr>
        <p:spPr>
          <a:xfrm>
            <a:off x="5148863" y="3962400"/>
            <a:ext cx="1426994" cy="523220"/>
          </a:xfrm>
          <a:prstGeom prst="rect">
            <a:avLst/>
          </a:prstGeom>
          <a:noFill/>
        </p:spPr>
        <p:txBody>
          <a:bodyPr wrap="none" rtlCol="0">
            <a:spAutoFit/>
          </a:bodyPr>
          <a:lstStyle/>
          <a:p>
            <a:pPr algn="ctr"/>
            <a:r>
              <a:rPr lang="en-US" dirty="0">
                <a:solidFill>
                  <a:srgbClr val="FFC000"/>
                </a:solidFill>
              </a:rPr>
              <a:t>Making Sense </a:t>
            </a:r>
          </a:p>
          <a:p>
            <a:pPr algn="ctr"/>
            <a:r>
              <a:rPr lang="en-US" dirty="0">
                <a:solidFill>
                  <a:srgbClr val="FFC000"/>
                </a:solidFill>
              </a:rPr>
              <a:t>of Data</a:t>
            </a:r>
          </a:p>
        </p:txBody>
      </p:sp>
    </p:spTree>
    <p:extLst>
      <p:ext uri="{BB962C8B-B14F-4D97-AF65-F5344CB8AC3E}">
        <p14:creationId xmlns:p14="http://schemas.microsoft.com/office/powerpoint/2010/main" val="3421299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title"/>
          </p:nvPr>
        </p:nvSpPr>
        <p:spPr>
          <a:xfrm>
            <a:off x="-152400" y="152400"/>
            <a:ext cx="9448800" cy="533400"/>
          </a:xfrm>
        </p:spPr>
        <p:txBody>
          <a:bodyPr/>
          <a:lstStyle/>
          <a:p>
            <a:pPr algn="ctr"/>
            <a:r>
              <a:rPr lang="en-US" sz="2200" dirty="0">
                <a:hlinkClick r:id="rId2" action="ppaction://hlinkpres?slideindex=1&amp;slidetitle="/>
              </a:rPr>
              <a:t>Introduction to Classification: Basic Concepts and Decision Trees</a:t>
            </a:r>
            <a:r>
              <a:rPr lang="en-US" sz="2200" dirty="0"/>
              <a:t> </a:t>
            </a:r>
          </a:p>
        </p:txBody>
      </p:sp>
      <p:sp>
        <p:nvSpPr>
          <p:cNvPr id="56323" name="Rectangle 5"/>
          <p:cNvSpPr>
            <a:spLocks noGrp="1" noChangeArrowheads="1"/>
          </p:cNvSpPr>
          <p:nvPr>
            <p:ph type="body" idx="1"/>
          </p:nvPr>
        </p:nvSpPr>
        <p:spPr/>
        <p:txBody>
          <a:bodyPr/>
          <a:lstStyle/>
          <a:p>
            <a:pPr marL="0" indent="0">
              <a:buNone/>
            </a:pPr>
            <a:r>
              <a:rPr lang="en-US" sz="2700" dirty="0"/>
              <a:t>Organization COSC 4355</a:t>
            </a:r>
          </a:p>
          <a:p>
            <a:pPr marL="457200" indent="-457200">
              <a:buFont typeface="+mj-lt"/>
              <a:buAutoNum type="arabicPeriod"/>
            </a:pPr>
            <a:r>
              <a:rPr lang="en-US" sz="2700" dirty="0"/>
              <a:t>Decision Tree Basics</a:t>
            </a:r>
            <a:endParaRPr lang="en-US" sz="2700" dirty="0">
              <a:solidFill>
                <a:srgbClr val="FF0000"/>
              </a:solidFill>
              <a:latin typeface="Broadway" pitchFamily="82" charset="0"/>
            </a:endParaRPr>
          </a:p>
          <a:p>
            <a:pPr marL="457200" indent="-457200">
              <a:buFont typeface="+mj-lt"/>
              <a:buAutoNum type="arabicPeriod"/>
            </a:pPr>
            <a:r>
              <a:rPr lang="en-US" sz="2700" dirty="0"/>
              <a:t>Decision Tree Induction Algorithms</a:t>
            </a:r>
          </a:p>
          <a:p>
            <a:pPr marL="457200" indent="-457200">
              <a:buFont typeface="+mj-lt"/>
              <a:buAutoNum type="arabicPeriod"/>
            </a:pPr>
            <a:r>
              <a:rPr lang="en-US" sz="2700" dirty="0" err="1"/>
              <a:t>Overfitting</a:t>
            </a:r>
            <a:r>
              <a:rPr lang="en-US" sz="2700" dirty="0"/>
              <a:t> and </a:t>
            </a:r>
            <a:r>
              <a:rPr lang="en-US" sz="2700" dirty="0" err="1"/>
              <a:t>Underfitting</a:t>
            </a:r>
            <a:r>
              <a:rPr lang="en-US" sz="2700" dirty="0"/>
              <a:t> </a:t>
            </a:r>
          </a:p>
          <a:p>
            <a:pPr marL="457200" indent="-457200">
              <a:buFont typeface="+mj-lt"/>
              <a:buAutoNum type="arabicPeriod"/>
            </a:pPr>
            <a:r>
              <a:rPr lang="en-US" sz="2700" dirty="0"/>
              <a:t>Other Issues with Decision Trees </a:t>
            </a:r>
          </a:p>
          <a:p>
            <a:pPr marL="457200" indent="-457200">
              <a:buFont typeface="+mj-lt"/>
              <a:buAutoNum type="arabicPeriod"/>
            </a:pPr>
            <a:r>
              <a:rPr lang="en-US" sz="2700" dirty="0"/>
              <a:t>Advantages and Disadvantages of Decision Trees</a:t>
            </a:r>
          </a:p>
          <a:p>
            <a:pPr marL="457200" indent="-457200">
              <a:buFont typeface="+mj-lt"/>
              <a:buAutoNum type="arabicPeriod"/>
            </a:pPr>
            <a:r>
              <a:rPr lang="en-US" sz="2700" dirty="0"/>
              <a:t>Regression Trees (brief)</a:t>
            </a:r>
          </a:p>
          <a:p>
            <a:pPr marL="457200" indent="-457200">
              <a:buFont typeface="+mj-lt"/>
              <a:buAutoNum type="arabicPeriod"/>
            </a:pPr>
            <a:r>
              <a:rPr lang="en-US" sz="2700" dirty="0"/>
              <a:t>Model Evaluation </a:t>
            </a:r>
          </a:p>
          <a:p>
            <a:pPr marL="457200" indent="-457200">
              <a:buFont typeface="+mj-lt"/>
              <a:buAutoNum type="arabicPeriod"/>
            </a:pPr>
            <a:endParaRPr lang="en-US" sz="2700" dirty="0">
              <a:latin typeface="Broadway" pitchFamily="82" charset="0"/>
            </a:endParaRPr>
          </a:p>
          <a:p>
            <a:pPr marL="457200" indent="-457200">
              <a:buFont typeface="+mj-lt"/>
              <a:buAutoNum type="arabicPeriod"/>
            </a:pPr>
            <a:endParaRPr lang="en-US" sz="2000" dirty="0">
              <a:solidFill>
                <a:srgbClr val="FF0000"/>
              </a:solidFill>
              <a:latin typeface="Broadway" pitchFamily="82" charset="0"/>
            </a:endParaRPr>
          </a:p>
        </p:txBody>
      </p:sp>
    </p:spTree>
    <p:extLst>
      <p:ext uri="{BB962C8B-B14F-4D97-AF65-F5344CB8AC3E}">
        <p14:creationId xmlns:p14="http://schemas.microsoft.com/office/powerpoint/2010/main" val="358386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a:t>Another Example of Decision Tree</a:t>
            </a:r>
          </a:p>
        </p:txBody>
      </p:sp>
      <p:graphicFrame>
        <p:nvGraphicFramePr>
          <p:cNvPr id="4098" name="Object 3"/>
          <p:cNvGraphicFramePr>
            <a:graphicFrameLocks noChangeAspect="1"/>
          </p:cNvGraphicFramePr>
          <p:nvPr/>
        </p:nvGraphicFramePr>
        <p:xfrm>
          <a:off x="457200" y="2133600"/>
          <a:ext cx="3565525" cy="3687763"/>
        </p:xfrm>
        <a:graphic>
          <a:graphicData uri="http://schemas.openxmlformats.org/presentationml/2006/ole">
            <mc:AlternateContent xmlns:mc="http://schemas.openxmlformats.org/markup-compatibility/2006">
              <mc:Choice xmlns:v="urn:schemas-microsoft-com:vml" Requires="v">
                <p:oleObj spid="_x0000_s5142" name="Document" r:id="rId3" imgW="5405040" imgH="5780160" progId="Word.Document.8">
                  <p:embed/>
                </p:oleObj>
              </mc:Choice>
              <mc:Fallback>
                <p:oleObj name="Document" r:id="rId3" imgW="5405040" imgH="5780160" progId="Word.Document.8">
                  <p:embed/>
                  <p:pic>
                    <p:nvPicPr>
                      <p:cNvPr id="4098"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133600"/>
                        <a:ext cx="3565525" cy="368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0" name="Text Box 4"/>
          <p:cNvSpPr txBox="1">
            <a:spLocks noChangeArrowheads="1"/>
          </p:cNvSpPr>
          <p:nvPr/>
        </p:nvSpPr>
        <p:spPr bwMode="auto">
          <a:xfrm rot="-2416809">
            <a:off x="1066800" y="1509713"/>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spcBef>
                <a:spcPct val="20000"/>
              </a:spcBef>
              <a:buClr>
                <a:schemeClr val="accent2"/>
              </a:buClr>
              <a:buSzPct val="75000"/>
              <a:buFont typeface="Monotype Sorts" pitchFamily="2" charset="2"/>
              <a:buNone/>
            </a:pPr>
            <a:r>
              <a:rPr lang="en-US" sz="1600">
                <a:solidFill>
                  <a:srgbClr val="006600"/>
                </a:solidFill>
              </a:rPr>
              <a:t>categorical</a:t>
            </a:r>
            <a:endParaRPr lang="en-US" sz="1600">
              <a:solidFill>
                <a:schemeClr val="bg2"/>
              </a:solidFill>
            </a:endParaRPr>
          </a:p>
        </p:txBody>
      </p:sp>
      <p:sp>
        <p:nvSpPr>
          <p:cNvPr id="4101" name="Text Box 5"/>
          <p:cNvSpPr txBox="1">
            <a:spLocks noChangeArrowheads="1"/>
          </p:cNvSpPr>
          <p:nvPr/>
        </p:nvSpPr>
        <p:spPr bwMode="auto">
          <a:xfrm rot="-2416809">
            <a:off x="1752600" y="1509713"/>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spcBef>
                <a:spcPct val="20000"/>
              </a:spcBef>
              <a:buClr>
                <a:schemeClr val="accent2"/>
              </a:buClr>
              <a:buSzPct val="75000"/>
              <a:buFont typeface="Monotype Sorts" pitchFamily="2" charset="2"/>
              <a:buNone/>
            </a:pPr>
            <a:r>
              <a:rPr lang="en-US" sz="1600">
                <a:solidFill>
                  <a:srgbClr val="006600"/>
                </a:solidFill>
              </a:rPr>
              <a:t>categorical</a:t>
            </a:r>
            <a:endParaRPr lang="en-US" sz="1600">
              <a:solidFill>
                <a:schemeClr val="bg2"/>
              </a:solidFill>
            </a:endParaRPr>
          </a:p>
        </p:txBody>
      </p:sp>
      <p:sp>
        <p:nvSpPr>
          <p:cNvPr id="4102" name="Text Box 6"/>
          <p:cNvSpPr txBox="1">
            <a:spLocks noChangeArrowheads="1"/>
          </p:cNvSpPr>
          <p:nvPr/>
        </p:nvSpPr>
        <p:spPr bwMode="auto">
          <a:xfrm rot="-2416809">
            <a:off x="2590800" y="1509713"/>
            <a:ext cx="12779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spcBef>
                <a:spcPct val="20000"/>
              </a:spcBef>
              <a:buClr>
                <a:schemeClr val="accent2"/>
              </a:buClr>
              <a:buSzPct val="75000"/>
              <a:buFont typeface="Monotype Sorts" pitchFamily="2" charset="2"/>
              <a:buNone/>
            </a:pPr>
            <a:r>
              <a:rPr lang="en-US" sz="1600">
                <a:solidFill>
                  <a:srgbClr val="006600"/>
                </a:solidFill>
              </a:rPr>
              <a:t>continuous</a:t>
            </a:r>
            <a:endParaRPr lang="en-US" sz="1600">
              <a:solidFill>
                <a:schemeClr val="bg2"/>
              </a:solidFill>
            </a:endParaRPr>
          </a:p>
        </p:txBody>
      </p:sp>
      <p:sp>
        <p:nvSpPr>
          <p:cNvPr id="4103" name="Text Box 7"/>
          <p:cNvSpPr txBox="1">
            <a:spLocks noChangeArrowheads="1"/>
          </p:cNvSpPr>
          <p:nvPr/>
        </p:nvSpPr>
        <p:spPr bwMode="auto">
          <a:xfrm rot="-2416809">
            <a:off x="3352800" y="1662113"/>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spcBef>
                <a:spcPct val="20000"/>
              </a:spcBef>
              <a:buClr>
                <a:schemeClr val="accent2"/>
              </a:buClr>
              <a:buSzPct val="75000"/>
              <a:buFont typeface="Monotype Sorts" pitchFamily="2" charset="2"/>
              <a:buNone/>
            </a:pPr>
            <a:r>
              <a:rPr lang="en-US" sz="1600">
                <a:solidFill>
                  <a:srgbClr val="006600"/>
                </a:solidFill>
              </a:rPr>
              <a:t>class</a:t>
            </a:r>
            <a:endParaRPr lang="en-US" sz="1600">
              <a:solidFill>
                <a:schemeClr val="bg2"/>
              </a:solidFill>
            </a:endParaRPr>
          </a:p>
        </p:txBody>
      </p:sp>
      <p:sp>
        <p:nvSpPr>
          <p:cNvPr id="4104" name="Line 8"/>
          <p:cNvSpPr>
            <a:spLocks noChangeShapeType="1"/>
          </p:cNvSpPr>
          <p:nvPr/>
        </p:nvSpPr>
        <p:spPr bwMode="auto">
          <a:xfrm>
            <a:off x="8005763" y="3497263"/>
            <a:ext cx="242887" cy="5270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05" name="Line 9"/>
          <p:cNvSpPr>
            <a:spLocks noChangeShapeType="1"/>
          </p:cNvSpPr>
          <p:nvPr/>
        </p:nvSpPr>
        <p:spPr bwMode="auto">
          <a:xfrm flipH="1">
            <a:off x="6875463" y="3497263"/>
            <a:ext cx="323850" cy="5270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06" name="Line 10"/>
          <p:cNvSpPr>
            <a:spLocks noChangeShapeType="1"/>
          </p:cNvSpPr>
          <p:nvPr/>
        </p:nvSpPr>
        <p:spPr bwMode="auto">
          <a:xfrm flipH="1">
            <a:off x="5881688" y="2733675"/>
            <a:ext cx="403225" cy="5286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07" name="Line 11"/>
          <p:cNvSpPr>
            <a:spLocks noChangeShapeType="1"/>
          </p:cNvSpPr>
          <p:nvPr/>
        </p:nvSpPr>
        <p:spPr bwMode="auto">
          <a:xfrm>
            <a:off x="7092950" y="2733675"/>
            <a:ext cx="484188" cy="5286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08" name="Line 12"/>
          <p:cNvSpPr>
            <a:spLocks noChangeShapeType="1"/>
          </p:cNvSpPr>
          <p:nvPr/>
        </p:nvSpPr>
        <p:spPr bwMode="auto">
          <a:xfrm>
            <a:off x="6043613" y="2006600"/>
            <a:ext cx="565150"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09" name="Line 13"/>
          <p:cNvSpPr>
            <a:spLocks noChangeShapeType="1"/>
          </p:cNvSpPr>
          <p:nvPr/>
        </p:nvSpPr>
        <p:spPr bwMode="auto">
          <a:xfrm flipH="1">
            <a:off x="4670425" y="2006600"/>
            <a:ext cx="565150"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10" name="Text Box 14"/>
          <p:cNvSpPr txBox="1">
            <a:spLocks noChangeArrowheads="1"/>
          </p:cNvSpPr>
          <p:nvPr/>
        </p:nvSpPr>
        <p:spPr bwMode="auto">
          <a:xfrm>
            <a:off x="5187950" y="1743075"/>
            <a:ext cx="936625" cy="349250"/>
          </a:xfrm>
          <a:prstGeom prst="rect">
            <a:avLst/>
          </a:prstGeom>
          <a:solidFill>
            <a:srgbClr val="FFFF00"/>
          </a:solidFill>
          <a:ln w="12700">
            <a:solidFill>
              <a:srgbClr val="0000FF"/>
            </a:solidFill>
            <a:miter lim="800000"/>
            <a:headEnd/>
            <a:tailEnd/>
          </a:ln>
        </p:spPr>
        <p:txBody>
          <a:bodyPr>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spcBef>
                <a:spcPct val="20000"/>
              </a:spcBef>
              <a:buClr>
                <a:schemeClr val="accent2"/>
              </a:buClr>
              <a:buSzPct val="75000"/>
              <a:buFont typeface="Monotype Sorts" pitchFamily="2" charset="2"/>
              <a:buNone/>
            </a:pPr>
            <a:r>
              <a:rPr lang="en-US" sz="1600">
                <a:solidFill>
                  <a:srgbClr val="2D1993"/>
                </a:solidFill>
              </a:rPr>
              <a:t>MarSt</a:t>
            </a:r>
            <a:endParaRPr lang="en-US" sz="1600" b="0">
              <a:solidFill>
                <a:schemeClr val="bg2"/>
              </a:solidFill>
            </a:endParaRPr>
          </a:p>
        </p:txBody>
      </p:sp>
      <p:sp>
        <p:nvSpPr>
          <p:cNvPr id="4111" name="Text Box 15"/>
          <p:cNvSpPr txBox="1">
            <a:spLocks noChangeArrowheads="1"/>
          </p:cNvSpPr>
          <p:nvPr/>
        </p:nvSpPr>
        <p:spPr bwMode="auto">
          <a:xfrm>
            <a:off x="6203950" y="2470150"/>
            <a:ext cx="935038" cy="349250"/>
          </a:xfrm>
          <a:prstGeom prst="rect">
            <a:avLst/>
          </a:prstGeom>
          <a:solidFill>
            <a:srgbClr val="FFFF00"/>
          </a:solidFill>
          <a:ln w="12700">
            <a:solidFill>
              <a:srgbClr val="0000FF"/>
            </a:solidFill>
            <a:miter lim="800000"/>
            <a:headEnd/>
            <a:tailEnd/>
          </a:ln>
        </p:spPr>
        <p:txBody>
          <a:bodyPr>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spcBef>
                <a:spcPct val="20000"/>
              </a:spcBef>
              <a:buClr>
                <a:schemeClr val="accent2"/>
              </a:buClr>
              <a:buSzPct val="75000"/>
              <a:buFont typeface="Monotype Sorts" pitchFamily="2" charset="2"/>
              <a:buNone/>
            </a:pPr>
            <a:r>
              <a:rPr lang="en-US" sz="1600">
                <a:solidFill>
                  <a:srgbClr val="2D1993"/>
                </a:solidFill>
              </a:rPr>
              <a:t>Refund</a:t>
            </a:r>
            <a:endParaRPr lang="en-US" sz="1600" b="0">
              <a:solidFill>
                <a:schemeClr val="bg2"/>
              </a:solidFill>
            </a:endParaRPr>
          </a:p>
        </p:txBody>
      </p:sp>
      <p:sp>
        <p:nvSpPr>
          <p:cNvPr id="4112" name="Text Box 16"/>
          <p:cNvSpPr txBox="1">
            <a:spLocks noChangeArrowheads="1"/>
          </p:cNvSpPr>
          <p:nvPr/>
        </p:nvSpPr>
        <p:spPr bwMode="auto">
          <a:xfrm>
            <a:off x="7118350" y="3232150"/>
            <a:ext cx="968375" cy="349250"/>
          </a:xfrm>
          <a:prstGeom prst="rect">
            <a:avLst/>
          </a:prstGeom>
          <a:solidFill>
            <a:srgbClr val="FFFF00"/>
          </a:solidFill>
          <a:ln w="12700">
            <a:solidFill>
              <a:srgbClr val="0000FF"/>
            </a:solidFill>
            <a:miter lim="800000"/>
            <a:headEnd/>
            <a:tailEnd/>
          </a:ln>
        </p:spPr>
        <p:txBody>
          <a:bodyPr>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spcBef>
                <a:spcPct val="20000"/>
              </a:spcBef>
              <a:buClr>
                <a:schemeClr val="accent2"/>
              </a:buClr>
              <a:buSzPct val="75000"/>
              <a:buFont typeface="Monotype Sorts" pitchFamily="2" charset="2"/>
              <a:buNone/>
            </a:pPr>
            <a:r>
              <a:rPr lang="en-US" sz="1600">
                <a:solidFill>
                  <a:srgbClr val="2D1993"/>
                </a:solidFill>
              </a:rPr>
              <a:t>TaxInc</a:t>
            </a:r>
            <a:endParaRPr lang="en-US" sz="1600" b="0">
              <a:solidFill>
                <a:schemeClr val="bg2"/>
              </a:solidFill>
            </a:endParaRPr>
          </a:p>
        </p:txBody>
      </p:sp>
      <p:sp>
        <p:nvSpPr>
          <p:cNvPr id="4113" name="AutoShape 17"/>
          <p:cNvSpPr>
            <a:spLocks noChangeArrowheads="1"/>
          </p:cNvSpPr>
          <p:nvPr/>
        </p:nvSpPr>
        <p:spPr bwMode="auto">
          <a:xfrm>
            <a:off x="8045450" y="4021138"/>
            <a:ext cx="627063" cy="366712"/>
          </a:xfrm>
          <a:prstGeom prst="roundRect">
            <a:avLst>
              <a:gd name="adj" fmla="val 16769"/>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4114" name="Text Box 18"/>
          <p:cNvSpPr txBox="1">
            <a:spLocks noChangeArrowheads="1"/>
          </p:cNvSpPr>
          <p:nvPr/>
        </p:nvSpPr>
        <p:spPr bwMode="auto">
          <a:xfrm>
            <a:off x="7969250" y="4021138"/>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spcBef>
                <a:spcPct val="20000"/>
              </a:spcBef>
              <a:buClr>
                <a:schemeClr val="accent2"/>
              </a:buClr>
              <a:buSzPct val="75000"/>
              <a:buFont typeface="Monotype Sorts" pitchFamily="2" charset="2"/>
              <a:buNone/>
            </a:pPr>
            <a:r>
              <a:rPr lang="en-US" sz="1600">
                <a:solidFill>
                  <a:srgbClr val="800000"/>
                </a:solidFill>
              </a:rPr>
              <a:t>YES</a:t>
            </a:r>
            <a:endParaRPr lang="en-US" sz="1600" b="0">
              <a:solidFill>
                <a:schemeClr val="bg2"/>
              </a:solidFill>
            </a:endParaRPr>
          </a:p>
        </p:txBody>
      </p:sp>
      <p:sp>
        <p:nvSpPr>
          <p:cNvPr id="4115" name="AutoShape 19"/>
          <p:cNvSpPr>
            <a:spLocks noChangeArrowheads="1"/>
          </p:cNvSpPr>
          <p:nvPr/>
        </p:nvSpPr>
        <p:spPr bwMode="auto">
          <a:xfrm>
            <a:off x="6553200" y="4038600"/>
            <a:ext cx="654050" cy="363538"/>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4116" name="Text Box 20"/>
          <p:cNvSpPr txBox="1">
            <a:spLocks noChangeArrowheads="1"/>
          </p:cNvSpPr>
          <p:nvPr/>
        </p:nvSpPr>
        <p:spPr bwMode="auto">
          <a:xfrm>
            <a:off x="6650038" y="4024313"/>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4117" name="AutoShape 21"/>
          <p:cNvSpPr>
            <a:spLocks noChangeArrowheads="1"/>
          </p:cNvSpPr>
          <p:nvPr/>
        </p:nvSpPr>
        <p:spPr bwMode="auto">
          <a:xfrm>
            <a:off x="4348163" y="2484438"/>
            <a:ext cx="685800" cy="347662"/>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4118" name="Text Box 22"/>
          <p:cNvSpPr txBox="1">
            <a:spLocks noChangeArrowheads="1"/>
          </p:cNvSpPr>
          <p:nvPr/>
        </p:nvSpPr>
        <p:spPr bwMode="auto">
          <a:xfrm>
            <a:off x="4443413" y="2470150"/>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rgbClr val="00FFFF"/>
              </a:solidFill>
            </a:endParaRPr>
          </a:p>
        </p:txBody>
      </p:sp>
      <p:grpSp>
        <p:nvGrpSpPr>
          <p:cNvPr id="4119" name="Group 35"/>
          <p:cNvGrpSpPr>
            <a:grpSpLocks/>
          </p:cNvGrpSpPr>
          <p:nvPr/>
        </p:nvGrpSpPr>
        <p:grpSpPr bwMode="auto">
          <a:xfrm>
            <a:off x="5594350" y="3232150"/>
            <a:ext cx="685800" cy="381000"/>
            <a:chOff x="4927" y="2340"/>
            <a:chExt cx="432" cy="240"/>
          </a:xfrm>
        </p:grpSpPr>
        <p:sp>
          <p:nvSpPr>
            <p:cNvPr id="4127" name="AutoShape 23"/>
            <p:cNvSpPr>
              <a:spLocks noChangeArrowheads="1"/>
            </p:cNvSpPr>
            <p:nvPr/>
          </p:nvSpPr>
          <p:spPr bwMode="auto">
            <a:xfrm>
              <a:off x="4927" y="2340"/>
              <a:ext cx="432" cy="240"/>
            </a:xfrm>
            <a:prstGeom prst="roundRect">
              <a:avLst>
                <a:gd name="adj" fmla="val 16667"/>
              </a:avLst>
            </a:prstGeom>
            <a:solidFill>
              <a:srgbClr val="33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4128" name="Text Box 24"/>
            <p:cNvSpPr txBox="1">
              <a:spLocks noChangeArrowheads="1"/>
            </p:cNvSpPr>
            <p:nvPr/>
          </p:nvSpPr>
          <p:spPr bwMode="auto">
            <a:xfrm>
              <a:off x="4975" y="2340"/>
              <a:ext cx="3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grpSp>
      <p:sp>
        <p:nvSpPr>
          <p:cNvPr id="4120" name="Text Box 25"/>
          <p:cNvSpPr txBox="1">
            <a:spLocks noChangeArrowheads="1"/>
          </p:cNvSpPr>
          <p:nvPr/>
        </p:nvSpPr>
        <p:spPr bwMode="auto">
          <a:xfrm>
            <a:off x="5518150" y="27749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r">
              <a:spcBef>
                <a:spcPct val="20000"/>
              </a:spcBef>
              <a:buClr>
                <a:schemeClr val="accent2"/>
              </a:buClr>
              <a:buSzPct val="75000"/>
              <a:buFont typeface="Monotype Sorts" pitchFamily="2" charset="2"/>
              <a:buNone/>
            </a:pPr>
            <a:r>
              <a:rPr lang="en-US" sz="1600" b="0"/>
              <a:t>Yes</a:t>
            </a:r>
            <a:endParaRPr lang="en-US" sz="1600" b="0">
              <a:solidFill>
                <a:schemeClr val="bg2"/>
              </a:solidFill>
            </a:endParaRPr>
          </a:p>
        </p:txBody>
      </p:sp>
      <p:sp>
        <p:nvSpPr>
          <p:cNvPr id="4121" name="Text Box 26"/>
          <p:cNvSpPr txBox="1">
            <a:spLocks noChangeArrowheads="1"/>
          </p:cNvSpPr>
          <p:nvPr/>
        </p:nvSpPr>
        <p:spPr bwMode="auto">
          <a:xfrm>
            <a:off x="7270750" y="2698750"/>
            <a:ext cx="442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r">
              <a:spcBef>
                <a:spcPct val="20000"/>
              </a:spcBef>
              <a:buClr>
                <a:schemeClr val="accent2"/>
              </a:buClr>
              <a:buSzPct val="75000"/>
              <a:buFont typeface="Monotype Sorts" pitchFamily="2" charset="2"/>
              <a:buNone/>
            </a:pPr>
            <a:r>
              <a:rPr lang="en-US" sz="1600" b="0"/>
              <a:t>No</a:t>
            </a:r>
            <a:endParaRPr lang="en-US" sz="1600" b="0">
              <a:solidFill>
                <a:schemeClr val="bg2"/>
              </a:solidFill>
            </a:endParaRPr>
          </a:p>
        </p:txBody>
      </p:sp>
      <p:sp>
        <p:nvSpPr>
          <p:cNvPr id="4122" name="Text Box 27"/>
          <p:cNvSpPr txBox="1">
            <a:spLocks noChangeArrowheads="1"/>
          </p:cNvSpPr>
          <p:nvPr/>
        </p:nvSpPr>
        <p:spPr bwMode="auto">
          <a:xfrm>
            <a:off x="4146550" y="1936750"/>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r">
              <a:spcBef>
                <a:spcPct val="20000"/>
              </a:spcBef>
              <a:buClr>
                <a:schemeClr val="accent2"/>
              </a:buClr>
              <a:buSzPct val="75000"/>
              <a:buFont typeface="Monotype Sorts" pitchFamily="2" charset="2"/>
              <a:buNone/>
            </a:pPr>
            <a:r>
              <a:rPr lang="en-US" sz="1600" b="0"/>
              <a:t>Married</a:t>
            </a:r>
            <a:r>
              <a:rPr lang="en-US" sz="1600" b="0">
                <a:solidFill>
                  <a:schemeClr val="bg2"/>
                </a:solidFill>
              </a:rPr>
              <a:t> </a:t>
            </a:r>
          </a:p>
        </p:txBody>
      </p:sp>
      <p:sp>
        <p:nvSpPr>
          <p:cNvPr id="4123" name="Text Box 28"/>
          <p:cNvSpPr txBox="1">
            <a:spLocks noChangeArrowheads="1"/>
          </p:cNvSpPr>
          <p:nvPr/>
        </p:nvSpPr>
        <p:spPr bwMode="auto">
          <a:xfrm>
            <a:off x="5746750" y="1708150"/>
            <a:ext cx="13985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r">
              <a:spcBef>
                <a:spcPct val="20000"/>
              </a:spcBef>
              <a:buClr>
                <a:schemeClr val="accent2"/>
              </a:buClr>
              <a:buSzPct val="75000"/>
              <a:buFont typeface="Monotype Sorts" pitchFamily="2" charset="2"/>
              <a:buNone/>
            </a:pPr>
            <a:r>
              <a:rPr lang="en-US" sz="1600" b="0"/>
              <a:t>Single, Divorced</a:t>
            </a:r>
            <a:endParaRPr lang="en-US" sz="1600" b="0">
              <a:solidFill>
                <a:schemeClr val="bg2"/>
              </a:solidFill>
            </a:endParaRPr>
          </a:p>
        </p:txBody>
      </p:sp>
      <p:sp>
        <p:nvSpPr>
          <p:cNvPr id="4124" name="Text Box 29"/>
          <p:cNvSpPr txBox="1">
            <a:spLocks noChangeArrowheads="1"/>
          </p:cNvSpPr>
          <p:nvPr/>
        </p:nvSpPr>
        <p:spPr bwMode="auto">
          <a:xfrm>
            <a:off x="6353175" y="3562350"/>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r">
              <a:spcBef>
                <a:spcPct val="20000"/>
              </a:spcBef>
              <a:buClr>
                <a:schemeClr val="accent2"/>
              </a:buClr>
              <a:buSzPct val="75000"/>
              <a:buFont typeface="Monotype Sorts" pitchFamily="2" charset="2"/>
              <a:buNone/>
            </a:pPr>
            <a:r>
              <a:rPr lang="en-US" sz="1600" b="0"/>
              <a:t>&lt; 80K</a:t>
            </a:r>
            <a:endParaRPr lang="en-US" sz="1600" b="0">
              <a:solidFill>
                <a:schemeClr val="bg2"/>
              </a:solidFill>
            </a:endParaRPr>
          </a:p>
        </p:txBody>
      </p:sp>
      <p:sp>
        <p:nvSpPr>
          <p:cNvPr id="4125" name="Text Box 30"/>
          <p:cNvSpPr txBox="1">
            <a:spLocks noChangeArrowheads="1"/>
          </p:cNvSpPr>
          <p:nvPr/>
        </p:nvSpPr>
        <p:spPr bwMode="auto">
          <a:xfrm>
            <a:off x="8128000" y="3562350"/>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r">
              <a:spcBef>
                <a:spcPct val="20000"/>
              </a:spcBef>
              <a:buClr>
                <a:schemeClr val="accent2"/>
              </a:buClr>
              <a:buSzPct val="75000"/>
              <a:buFont typeface="Monotype Sorts" pitchFamily="2" charset="2"/>
              <a:buNone/>
            </a:pPr>
            <a:r>
              <a:rPr lang="en-US" sz="1600" b="0"/>
              <a:t>&gt; 80K</a:t>
            </a:r>
            <a:endParaRPr lang="en-US" sz="1600" b="0">
              <a:solidFill>
                <a:schemeClr val="bg2"/>
              </a:solidFill>
            </a:endParaRPr>
          </a:p>
        </p:txBody>
      </p:sp>
      <p:sp>
        <p:nvSpPr>
          <p:cNvPr id="4126" name="Text Box 37"/>
          <p:cNvSpPr txBox="1">
            <a:spLocks noChangeArrowheads="1"/>
          </p:cNvSpPr>
          <p:nvPr/>
        </p:nvSpPr>
        <p:spPr bwMode="auto">
          <a:xfrm>
            <a:off x="4343400" y="5029200"/>
            <a:ext cx="441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sz="1800">
                <a:solidFill>
                  <a:srgbClr val="CC3300"/>
                </a:solidFill>
              </a:rPr>
              <a:t>There could be more than one tree that fits the same data!</a:t>
            </a:r>
          </a:p>
        </p:txBody>
      </p:sp>
    </p:spTree>
    <p:extLst>
      <p:ext uri="{BB962C8B-B14F-4D97-AF65-F5344CB8AC3E}">
        <p14:creationId xmlns:p14="http://schemas.microsoft.com/office/powerpoint/2010/main" val="1707252706"/>
      </p:ext>
    </p:extLst>
  </p:cSld>
  <p:clrMapOvr>
    <a:masterClrMapping/>
  </p:clrMapOvr>
</p:sld>
</file>

<file path=ppt/theme/theme1.xml><?xml version="1.0" encoding="utf-8"?>
<a:theme xmlns:a="http://schemas.openxmlformats.org/drawingml/2006/main" name="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LC.BRev.FY97">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LC.BRev.FY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C.BRev.FY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C.BRev.FY9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C.BRev.FY9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C.BRev.FY9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C.BRev.FY9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C.BRev.FY9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Porky:Words:ASCI:PSE:Budgets FY97:LC.BRev.FY97</Template>
  <TotalTime>146478746</TotalTime>
  <Pages>3</Pages>
  <Words>4738</Words>
  <Application>Microsoft Office PowerPoint</Application>
  <PresentationFormat>On-screen Show (4:3)</PresentationFormat>
  <Paragraphs>877</Paragraphs>
  <Slides>77</Slides>
  <Notes>5</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5</vt:i4>
      </vt:variant>
      <vt:variant>
        <vt:lpstr>Slide Titles</vt:lpstr>
      </vt:variant>
      <vt:variant>
        <vt:i4>77</vt:i4>
      </vt:variant>
    </vt:vector>
  </HeadingPairs>
  <TitlesOfParts>
    <vt:vector size="95" baseType="lpstr">
      <vt:lpstr>Arial</vt:lpstr>
      <vt:lpstr>Arial Narrow</vt:lpstr>
      <vt:lpstr>Baskerville Old Face</vt:lpstr>
      <vt:lpstr>Broadway</vt:lpstr>
      <vt:lpstr>Lucida Bright</vt:lpstr>
      <vt:lpstr>Monotype Sorts</vt:lpstr>
      <vt:lpstr>Palatino Linotype</vt:lpstr>
      <vt:lpstr>Symbol</vt:lpstr>
      <vt:lpstr>Tahoma</vt:lpstr>
      <vt:lpstr>Times New Roman</vt:lpstr>
      <vt:lpstr>Verdana</vt:lpstr>
      <vt:lpstr>Wingdings</vt:lpstr>
      <vt:lpstr>LC.BRev.FY97</vt:lpstr>
      <vt:lpstr>Document</vt:lpstr>
      <vt:lpstr>Visio</vt:lpstr>
      <vt:lpstr>VISIO</vt:lpstr>
      <vt:lpstr>Equation</vt:lpstr>
      <vt:lpstr>Worksheet</vt:lpstr>
      <vt:lpstr>Classification: Basic Concepts, Decision Trees, and Model Evaluation</vt:lpstr>
      <vt:lpstr>Classification: Definition</vt:lpstr>
      <vt:lpstr>Illustrating Classification Task</vt:lpstr>
      <vt:lpstr>Examples of Classification Task</vt:lpstr>
      <vt:lpstr>Classification Techniques</vt:lpstr>
      <vt:lpstr>Example of a Decision Tree</vt:lpstr>
      <vt:lpstr>Another Example of Decision Tree</vt:lpstr>
      <vt:lpstr>Introduction to Classification: Basic Concepts and Decision Trees </vt:lpstr>
      <vt:lpstr>Another Example of Decision Tree</vt:lpstr>
      <vt:lpstr>Decision Tree Induction</vt:lpstr>
      <vt:lpstr>General Structure of Hunt’s Algorithm</vt:lpstr>
      <vt:lpstr>Hunt’s Algorithm</vt:lpstr>
      <vt:lpstr>News September 16</vt:lpstr>
      <vt:lpstr>Tree Induction</vt:lpstr>
      <vt:lpstr>Tree Induction</vt:lpstr>
      <vt:lpstr>Side Discussion “Greedy Algorithms”</vt:lpstr>
      <vt:lpstr>How to Specify Test Condition?</vt:lpstr>
      <vt:lpstr>Splitting Based on Nominal Attributes</vt:lpstr>
      <vt:lpstr>Splitting Based on Ordinal Attributes</vt:lpstr>
      <vt:lpstr>Splitting Based on Continuous Attributes</vt:lpstr>
      <vt:lpstr>Splitting Based on Continuous Attributes</vt:lpstr>
      <vt:lpstr>Tree Induction</vt:lpstr>
      <vt:lpstr>How to determine the Best Split?</vt:lpstr>
      <vt:lpstr>Example: Entropy of 3-way Split X </vt:lpstr>
      <vt:lpstr>How to determine the Best Split</vt:lpstr>
      <vt:lpstr>Measures of Node Impurity</vt:lpstr>
      <vt:lpstr>How to Find the Best Split</vt:lpstr>
      <vt:lpstr>Measure of Impurity: GINI</vt:lpstr>
      <vt:lpstr>Examples for computing GINI</vt:lpstr>
      <vt:lpstr>Examples for computing GINI for More than 2 classes</vt:lpstr>
      <vt:lpstr>Splitting Based on GINI</vt:lpstr>
      <vt:lpstr>Binary Attributes: Computing GINI Index</vt:lpstr>
      <vt:lpstr>Continuous Attributes: Computing Gini Index</vt:lpstr>
      <vt:lpstr>Continuous Attributes: Computing Gini Index...</vt:lpstr>
      <vt:lpstr>Alternative Splitting Criteria based on INFO</vt:lpstr>
      <vt:lpstr>Examples for computing Entropy</vt:lpstr>
      <vt:lpstr>Splitting Based on INFO...</vt:lpstr>
      <vt:lpstr>Information Gain vs. Gain Ratio</vt:lpstr>
      <vt:lpstr>Example Entropy Function H Computations </vt:lpstr>
      <vt:lpstr>Entropy and Gain Computations</vt:lpstr>
      <vt:lpstr>News September 21</vt:lpstr>
      <vt:lpstr>News September 23</vt:lpstr>
      <vt:lpstr>Splitting Based on INFO...</vt:lpstr>
      <vt:lpstr>Information Gain vs. Gain Ratio</vt:lpstr>
      <vt:lpstr>Splitting Criteria based on Classification Error</vt:lpstr>
      <vt:lpstr>Examples for Computing Error</vt:lpstr>
      <vt:lpstr>Comparison among Splitting Criteria</vt:lpstr>
      <vt:lpstr>Tree Induction</vt:lpstr>
      <vt:lpstr>Stopping Criteria for Tree Induction</vt:lpstr>
      <vt:lpstr>Example: C4.5</vt:lpstr>
      <vt:lpstr>Decision and Regression Trees in R</vt:lpstr>
      <vt:lpstr>Practical Issues of Classification</vt:lpstr>
      <vt:lpstr>3. Underfitting and Overfitting</vt:lpstr>
      <vt:lpstr>Underfitting and Overfitting</vt:lpstr>
      <vt:lpstr>How to cope with missing values</vt:lpstr>
      <vt:lpstr>Distribute Instances to Make Predictions</vt:lpstr>
      <vt:lpstr>Classify Instances</vt:lpstr>
      <vt:lpstr>4. Other Issues</vt:lpstr>
      <vt:lpstr>Data Fragmentation</vt:lpstr>
      <vt:lpstr>Search Strategy</vt:lpstr>
      <vt:lpstr>Decision Boundary</vt:lpstr>
      <vt:lpstr>Oblique Decision Trees</vt:lpstr>
      <vt:lpstr>5. Advantages Decision Tree Based Classification</vt:lpstr>
      <vt:lpstr>Disadvantages Decision Tree Based Classification</vt:lpstr>
      <vt:lpstr>News September 28</vt:lpstr>
      <vt:lpstr>Group E Homework Credit</vt:lpstr>
      <vt:lpstr>PowerPoint Presentation</vt:lpstr>
      <vt:lpstr>Summary Regression Trees</vt:lpstr>
      <vt:lpstr>7. Model Evaluation</vt:lpstr>
      <vt:lpstr>Metrics for Performance Evaluation</vt:lpstr>
      <vt:lpstr>Confusion Matrix </vt:lpstr>
      <vt:lpstr>Metrics for Performance Evaluation…</vt:lpstr>
      <vt:lpstr>Cost-Sensitive Measures</vt:lpstr>
      <vt:lpstr>Confusion Matrix </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Steven F. Ashby Center for Applied Scientific Computing  Month DD, 1997</dc:title>
  <dc:creator>Computations</dc:creator>
  <cp:lastModifiedBy>ceick</cp:lastModifiedBy>
  <cp:revision>457</cp:revision>
  <cp:lastPrinted>2001-08-28T17:59:37Z</cp:lastPrinted>
  <dcterms:created xsi:type="dcterms:W3CDTF">1998-03-18T13:44:31Z</dcterms:created>
  <dcterms:modified xsi:type="dcterms:W3CDTF">2021-09-28T14:13:26Z</dcterms:modified>
</cp:coreProperties>
</file>