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9" r:id="rId1"/>
  </p:sldMasterIdLst>
  <p:notesMasterIdLst>
    <p:notesMasterId r:id="rId48"/>
  </p:notesMasterIdLst>
  <p:handoutMasterIdLst>
    <p:handoutMasterId r:id="rId49"/>
  </p:handoutMasterIdLst>
  <p:sldIdLst>
    <p:sldId id="1170" r:id="rId2"/>
    <p:sldId id="1180" r:id="rId3"/>
    <p:sldId id="1111" r:id="rId4"/>
    <p:sldId id="1007" r:id="rId5"/>
    <p:sldId id="1008" r:id="rId6"/>
    <p:sldId id="1178" r:id="rId7"/>
    <p:sldId id="1009" r:id="rId8"/>
    <p:sldId id="1134" r:id="rId9"/>
    <p:sldId id="1018" r:id="rId10"/>
    <p:sldId id="1131" r:id="rId11"/>
    <p:sldId id="1010" r:id="rId12"/>
    <p:sldId id="1132" r:id="rId13"/>
    <p:sldId id="1011" r:id="rId14"/>
    <p:sldId id="1012" r:id="rId15"/>
    <p:sldId id="1013" r:id="rId16"/>
    <p:sldId id="1172" r:id="rId17"/>
    <p:sldId id="1015" r:id="rId18"/>
    <p:sldId id="1016" r:id="rId19"/>
    <p:sldId id="1166" r:id="rId20"/>
    <p:sldId id="1017" r:id="rId21"/>
    <p:sldId id="1133" r:id="rId22"/>
    <p:sldId id="1135" r:id="rId23"/>
    <p:sldId id="1184" r:id="rId24"/>
    <p:sldId id="1182" r:id="rId25"/>
    <p:sldId id="1185" r:id="rId26"/>
    <p:sldId id="1186" r:id="rId27"/>
    <p:sldId id="1183" r:id="rId28"/>
    <p:sldId id="1171" r:id="rId29"/>
    <p:sldId id="1020" r:id="rId30"/>
    <p:sldId id="1162" r:id="rId31"/>
    <p:sldId id="1160" r:id="rId32"/>
    <p:sldId id="1161" r:id="rId33"/>
    <p:sldId id="1022" r:id="rId34"/>
    <p:sldId id="1023" r:id="rId35"/>
    <p:sldId id="1024" r:id="rId36"/>
    <p:sldId id="1167" r:id="rId37"/>
    <p:sldId id="1174" r:id="rId38"/>
    <p:sldId id="1025" r:id="rId39"/>
    <p:sldId id="1179" r:id="rId40"/>
    <p:sldId id="1168" r:id="rId41"/>
    <p:sldId id="1164" r:id="rId42"/>
    <p:sldId id="1163" r:id="rId43"/>
    <p:sldId id="1165" r:id="rId44"/>
    <p:sldId id="1175" r:id="rId45"/>
    <p:sldId id="1173" r:id="rId46"/>
    <p:sldId id="1181" r:id="rId47"/>
  </p:sldIdLst>
  <p:sldSz cx="9144000" cy="6858000" type="screen4x3"/>
  <p:notesSz cx="6858000" cy="919956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E6EA"/>
    <a:srgbClr val="FAE2F6"/>
    <a:srgbClr val="170981"/>
    <a:srgbClr val="121328"/>
    <a:srgbClr val="D7FDF9"/>
    <a:srgbClr val="003366"/>
    <a:srgbClr val="CC0000"/>
    <a:srgbClr val="CC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7277" autoAdjust="0"/>
    <p:restoredTop sz="92868" autoAdjust="0"/>
  </p:normalViewPr>
  <p:slideViewPr>
    <p:cSldViewPr>
      <p:cViewPr>
        <p:scale>
          <a:sx n="77" d="100"/>
          <a:sy n="77" d="100"/>
        </p:scale>
        <p:origin x="-1920" y="-2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38" d="100"/>
          <a:sy n="38" d="100"/>
        </p:scale>
        <p:origin x="-1530" y="-72"/>
      </p:cViewPr>
      <p:guideLst>
        <p:guide orient="horz" pos="2898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24.xml"/><Relationship Id="rId1" Type="http://schemas.openxmlformats.org/officeDocument/2006/relationships/slide" Target="slides/slide16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9397590361445784E-2"/>
          <c:y val="7.0945945945945943E-2"/>
          <c:w val="0.8493975903614458"/>
          <c:h val="0.80743243243243246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Sheet1!$C$2</c:f>
              <c:strCache>
                <c:ptCount val="1"/>
                <c:pt idx="0">
                  <c:v>y</c:v>
                </c:pt>
              </c:strCache>
            </c:strRef>
          </c:tx>
          <c:spPr>
            <a:ln w="19209">
              <a:noFill/>
            </a:ln>
          </c:spPr>
          <c:marker>
            <c:symbol val="diamond"/>
            <c:size val="6"/>
            <c:spPr>
              <a:solidFill>
                <a:srgbClr val="000080"/>
              </a:solidFill>
              <a:ln>
                <a:solidFill>
                  <a:srgbClr val="000080"/>
                </a:solidFill>
                <a:prstDash val="solid"/>
              </a:ln>
            </c:spPr>
          </c:marker>
          <c:dPt>
            <c:idx val="0"/>
            <c:marker>
              <c:spPr>
                <a:solidFill>
                  <a:srgbClr val="00FFFF"/>
                </a:solidFill>
                <a:ln>
                  <a:solidFill>
                    <a:srgbClr val="000080"/>
                  </a:solidFill>
                  <a:prstDash val="solid"/>
                </a:ln>
              </c:spPr>
            </c:marker>
            <c:bubble3D val="0"/>
          </c:dPt>
          <c:dPt>
            <c:idx val="1"/>
            <c:marker>
              <c:spPr>
                <a:solidFill>
                  <a:srgbClr val="00FFFF"/>
                </a:solidFill>
                <a:ln>
                  <a:solidFill>
                    <a:srgbClr val="000080"/>
                  </a:solidFill>
                  <a:prstDash val="solid"/>
                </a:ln>
              </c:spPr>
            </c:marker>
            <c:bubble3D val="0"/>
          </c:dPt>
          <c:dPt>
            <c:idx val="3"/>
            <c:marker>
              <c:spPr>
                <a:solidFill>
                  <a:srgbClr val="00FFFF"/>
                </a:solidFill>
                <a:ln>
                  <a:solidFill>
                    <a:srgbClr val="000080"/>
                  </a:solidFill>
                  <a:prstDash val="solid"/>
                </a:ln>
              </c:spPr>
            </c:marker>
            <c:bubble3D val="0"/>
          </c:dPt>
          <c:dPt>
            <c:idx val="4"/>
            <c:marker>
              <c:spPr>
                <a:solidFill>
                  <a:srgbClr val="00FFFF"/>
                </a:solidFill>
                <a:ln>
                  <a:solidFill>
                    <a:srgbClr val="000080"/>
                  </a:solidFill>
                  <a:prstDash val="solid"/>
                </a:ln>
              </c:spPr>
            </c:marker>
            <c:bubble3D val="0"/>
          </c:dPt>
          <c:dPt>
            <c:idx val="6"/>
            <c:marker>
              <c:spPr>
                <a:solidFill>
                  <a:srgbClr val="00FFFF"/>
                </a:solidFill>
                <a:ln>
                  <a:solidFill>
                    <a:srgbClr val="000080"/>
                  </a:solidFill>
                  <a:prstDash val="solid"/>
                </a:ln>
              </c:spPr>
            </c:marker>
            <c:bubble3D val="0"/>
          </c:dPt>
          <c:dPt>
            <c:idx val="7"/>
            <c:marker>
              <c:spPr>
                <a:solidFill>
                  <a:srgbClr val="00FFFF"/>
                </a:solidFill>
                <a:ln>
                  <a:solidFill>
                    <a:srgbClr val="000080"/>
                  </a:solidFill>
                  <a:prstDash val="solid"/>
                </a:ln>
              </c:spPr>
            </c:marker>
            <c:bubble3D val="0"/>
          </c:dPt>
          <c:xVal>
            <c:numRef>
              <c:f>Sheet1!$B$3:$B$12</c:f>
              <c:numCache>
                <c:formatCode>General</c:formatCode>
                <c:ptCount val="10"/>
                <c:pt idx="0">
                  <c:v>3</c:v>
                </c:pt>
                <c:pt idx="1">
                  <c:v>3</c:v>
                </c:pt>
                <c:pt idx="2">
                  <c:v>7</c:v>
                </c:pt>
                <c:pt idx="3">
                  <c:v>4</c:v>
                </c:pt>
                <c:pt idx="4">
                  <c:v>3</c:v>
                </c:pt>
                <c:pt idx="5">
                  <c:v>8</c:v>
                </c:pt>
                <c:pt idx="6">
                  <c:v>4</c:v>
                </c:pt>
                <c:pt idx="7">
                  <c:v>5</c:v>
                </c:pt>
                <c:pt idx="8">
                  <c:v>7</c:v>
                </c:pt>
                <c:pt idx="9">
                  <c:v>5</c:v>
                </c:pt>
              </c:numCache>
            </c:numRef>
          </c:xVal>
          <c:yVal>
            <c:numRef>
              <c:f>Sheet1!$C$3:$C$12</c:f>
              <c:numCache>
                <c:formatCode>General</c:formatCode>
                <c:ptCount val="10"/>
                <c:pt idx="0">
                  <c:v>4</c:v>
                </c:pt>
                <c:pt idx="1">
                  <c:v>6</c:v>
                </c:pt>
                <c:pt idx="2">
                  <c:v>3</c:v>
                </c:pt>
                <c:pt idx="3">
                  <c:v>7</c:v>
                </c:pt>
                <c:pt idx="4">
                  <c:v>8</c:v>
                </c:pt>
                <c:pt idx="5">
                  <c:v>5</c:v>
                </c:pt>
                <c:pt idx="6">
                  <c:v>5</c:v>
                </c:pt>
                <c:pt idx="7">
                  <c:v>1</c:v>
                </c:pt>
                <c:pt idx="8">
                  <c:v>4</c:v>
                </c:pt>
                <c:pt idx="9">
                  <c:v>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3896448"/>
        <c:axId val="133902336"/>
      </c:scatterChart>
      <c:valAx>
        <c:axId val="133896448"/>
        <c:scaling>
          <c:orientation val="minMax"/>
          <c:max val="10"/>
        </c:scaling>
        <c:delete val="0"/>
        <c:axPos val="b"/>
        <c:majorGridlines>
          <c:spPr>
            <a:ln w="2134">
              <a:solidFill>
                <a:srgbClr val="000000"/>
              </a:solidFill>
              <a:prstDash val="solid"/>
            </a:ln>
          </c:spPr>
        </c:majorGridlines>
        <c:numFmt formatCode="General" sourceLinked="1"/>
        <c:majorTickMark val="out"/>
        <c:minorTickMark val="none"/>
        <c:tickLblPos val="nextTo"/>
        <c:spPr>
          <a:ln w="2134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538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133902336"/>
        <c:crosses val="autoZero"/>
        <c:crossBetween val="midCat"/>
        <c:majorUnit val="1"/>
        <c:minorUnit val="1"/>
      </c:valAx>
      <c:valAx>
        <c:axId val="133902336"/>
        <c:scaling>
          <c:orientation val="minMax"/>
          <c:max val="10"/>
        </c:scaling>
        <c:delete val="0"/>
        <c:axPos val="l"/>
        <c:majorGridlines>
          <c:spPr>
            <a:ln w="2134">
              <a:solidFill>
                <a:srgbClr val="000000"/>
              </a:solidFill>
              <a:prstDash val="solid"/>
            </a:ln>
          </c:spPr>
        </c:majorGridlines>
        <c:numFmt formatCode="General" sourceLinked="1"/>
        <c:majorTickMark val="out"/>
        <c:minorTickMark val="none"/>
        <c:tickLblPos val="nextTo"/>
        <c:spPr>
          <a:ln w="2134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538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133896448"/>
        <c:crosses val="autoZero"/>
        <c:crossBetween val="midCat"/>
        <c:minorUnit val="1"/>
      </c:valAx>
      <c:spPr>
        <a:solidFill>
          <a:srgbClr val="FFFFFF"/>
        </a:solidFill>
        <a:ln w="8537">
          <a:solidFill>
            <a:srgbClr val="000000"/>
          </a:solidFill>
          <a:prstDash val="solid"/>
        </a:ln>
      </c:spPr>
    </c:plotArea>
    <c:plotVisOnly val="1"/>
    <c:dispBlanksAs val="gap"/>
    <c:showDLblsOverMax val="0"/>
  </c:chart>
  <c:spPr>
    <a:solidFill>
      <a:srgbClr val="FFFFFF"/>
    </a:solidFill>
    <a:ln w="2134">
      <a:solidFill>
        <a:srgbClr val="000000"/>
      </a:solidFill>
      <a:prstDash val="solid"/>
    </a:ln>
  </c:spPr>
  <c:txPr>
    <a:bodyPr/>
    <a:lstStyle/>
    <a:p>
      <a:pPr>
        <a:defRPr sz="538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9397590361445784E-2"/>
          <c:y val="7.0945945945945943E-2"/>
          <c:w val="0.8493975903614458"/>
          <c:h val="0.80743243243243246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Sheet1!$C$2</c:f>
              <c:strCache>
                <c:ptCount val="1"/>
                <c:pt idx="0">
                  <c:v>y</c:v>
                </c:pt>
              </c:strCache>
            </c:strRef>
          </c:tx>
          <c:spPr>
            <a:ln w="19209">
              <a:noFill/>
            </a:ln>
          </c:spPr>
          <c:marker>
            <c:symbol val="diamond"/>
            <c:size val="6"/>
            <c:spPr>
              <a:solidFill>
                <a:srgbClr val="000080"/>
              </a:solidFill>
              <a:ln>
                <a:solidFill>
                  <a:srgbClr val="000080"/>
                </a:solidFill>
                <a:prstDash val="solid"/>
              </a:ln>
            </c:spPr>
          </c:marker>
          <c:dPt>
            <c:idx val="0"/>
            <c:marker>
              <c:spPr>
                <a:solidFill>
                  <a:srgbClr val="00FFFF"/>
                </a:solidFill>
                <a:ln>
                  <a:solidFill>
                    <a:srgbClr val="000080"/>
                  </a:solidFill>
                  <a:prstDash val="solid"/>
                </a:ln>
              </c:spPr>
            </c:marker>
            <c:bubble3D val="0"/>
          </c:dPt>
          <c:dPt>
            <c:idx val="1"/>
            <c:marker>
              <c:spPr>
                <a:solidFill>
                  <a:srgbClr val="00FFFF"/>
                </a:solidFill>
                <a:ln>
                  <a:solidFill>
                    <a:srgbClr val="000080"/>
                  </a:solidFill>
                  <a:prstDash val="solid"/>
                </a:ln>
              </c:spPr>
            </c:marker>
            <c:bubble3D val="0"/>
          </c:dPt>
          <c:dPt>
            <c:idx val="3"/>
            <c:marker>
              <c:spPr>
                <a:solidFill>
                  <a:srgbClr val="00FFFF"/>
                </a:solidFill>
                <a:ln>
                  <a:solidFill>
                    <a:srgbClr val="000080"/>
                  </a:solidFill>
                  <a:prstDash val="solid"/>
                </a:ln>
              </c:spPr>
            </c:marker>
            <c:bubble3D val="0"/>
          </c:dPt>
          <c:dPt>
            <c:idx val="4"/>
            <c:marker>
              <c:spPr>
                <a:solidFill>
                  <a:srgbClr val="00FFFF"/>
                </a:solidFill>
                <a:ln>
                  <a:solidFill>
                    <a:srgbClr val="000080"/>
                  </a:solidFill>
                  <a:prstDash val="solid"/>
                </a:ln>
              </c:spPr>
            </c:marker>
            <c:bubble3D val="0"/>
          </c:dPt>
          <c:dPt>
            <c:idx val="6"/>
            <c:marker>
              <c:spPr>
                <a:solidFill>
                  <a:srgbClr val="00FFFF"/>
                </a:solidFill>
                <a:ln>
                  <a:solidFill>
                    <a:srgbClr val="000080"/>
                  </a:solidFill>
                  <a:prstDash val="solid"/>
                </a:ln>
              </c:spPr>
            </c:marker>
            <c:bubble3D val="0"/>
          </c:dPt>
          <c:dPt>
            <c:idx val="7"/>
            <c:marker>
              <c:spPr>
                <a:solidFill>
                  <a:srgbClr val="00FFFF"/>
                </a:solidFill>
                <a:ln>
                  <a:solidFill>
                    <a:srgbClr val="000080"/>
                  </a:solidFill>
                  <a:prstDash val="solid"/>
                </a:ln>
              </c:spPr>
            </c:marker>
            <c:bubble3D val="0"/>
          </c:dPt>
          <c:dPt>
            <c:idx val="10"/>
            <c:marker>
              <c:symbol val="circle"/>
              <c:size val="6"/>
              <c:spPr>
                <a:solidFill>
                  <a:srgbClr val="FF0000"/>
                </a:solidFill>
                <a:ln>
                  <a:solidFill>
                    <a:srgbClr val="FF0000"/>
                  </a:solidFill>
                  <a:prstDash val="solid"/>
                </a:ln>
              </c:spPr>
            </c:marker>
            <c:bubble3D val="0"/>
          </c:dPt>
          <c:dPt>
            <c:idx val="11"/>
            <c:marker>
              <c:symbol val="circle"/>
              <c:size val="6"/>
              <c:spPr>
                <a:solidFill>
                  <a:srgbClr val="FF0000"/>
                </a:solidFill>
                <a:ln>
                  <a:solidFill>
                    <a:srgbClr val="FF0000"/>
                  </a:solidFill>
                  <a:prstDash val="solid"/>
                </a:ln>
              </c:spPr>
            </c:marker>
            <c:bubble3D val="0"/>
          </c:dPt>
          <c:xVal>
            <c:numRef>
              <c:f>Sheet1!$B$3:$B$14</c:f>
              <c:numCache>
                <c:formatCode>General</c:formatCode>
                <c:ptCount val="12"/>
                <c:pt idx="0">
                  <c:v>3</c:v>
                </c:pt>
                <c:pt idx="1">
                  <c:v>3</c:v>
                </c:pt>
                <c:pt idx="2">
                  <c:v>7</c:v>
                </c:pt>
                <c:pt idx="3">
                  <c:v>4</c:v>
                </c:pt>
                <c:pt idx="4">
                  <c:v>3</c:v>
                </c:pt>
                <c:pt idx="5">
                  <c:v>8</c:v>
                </c:pt>
                <c:pt idx="6">
                  <c:v>4</c:v>
                </c:pt>
                <c:pt idx="7">
                  <c:v>5</c:v>
                </c:pt>
                <c:pt idx="8">
                  <c:v>7</c:v>
                </c:pt>
                <c:pt idx="9">
                  <c:v>5</c:v>
                </c:pt>
                <c:pt idx="10">
                  <c:v>3.6666666666666665</c:v>
                </c:pt>
                <c:pt idx="11">
                  <c:v>6.75</c:v>
                </c:pt>
              </c:numCache>
            </c:numRef>
          </c:xVal>
          <c:yVal>
            <c:numRef>
              <c:f>Sheet1!$C$3:$C$14</c:f>
              <c:numCache>
                <c:formatCode>General</c:formatCode>
                <c:ptCount val="12"/>
                <c:pt idx="0">
                  <c:v>4</c:v>
                </c:pt>
                <c:pt idx="1">
                  <c:v>6</c:v>
                </c:pt>
                <c:pt idx="2">
                  <c:v>3</c:v>
                </c:pt>
                <c:pt idx="3">
                  <c:v>7</c:v>
                </c:pt>
                <c:pt idx="4">
                  <c:v>8</c:v>
                </c:pt>
                <c:pt idx="5">
                  <c:v>5</c:v>
                </c:pt>
                <c:pt idx="6">
                  <c:v>5</c:v>
                </c:pt>
                <c:pt idx="7">
                  <c:v>1</c:v>
                </c:pt>
                <c:pt idx="8">
                  <c:v>4</c:v>
                </c:pt>
                <c:pt idx="9">
                  <c:v>5</c:v>
                </c:pt>
                <c:pt idx="10">
                  <c:v>5.166666666666667</c:v>
                </c:pt>
                <c:pt idx="11">
                  <c:v>4.25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4593152"/>
        <c:axId val="134594944"/>
      </c:scatterChart>
      <c:valAx>
        <c:axId val="134593152"/>
        <c:scaling>
          <c:orientation val="minMax"/>
          <c:max val="10"/>
        </c:scaling>
        <c:delete val="0"/>
        <c:axPos val="b"/>
        <c:majorGridlines>
          <c:spPr>
            <a:ln w="2134">
              <a:solidFill>
                <a:srgbClr val="000000"/>
              </a:solidFill>
              <a:prstDash val="solid"/>
            </a:ln>
          </c:spPr>
        </c:majorGridlines>
        <c:numFmt formatCode="General" sourceLinked="1"/>
        <c:majorTickMark val="out"/>
        <c:minorTickMark val="none"/>
        <c:tickLblPos val="nextTo"/>
        <c:spPr>
          <a:ln w="2134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538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134594944"/>
        <c:crosses val="autoZero"/>
        <c:crossBetween val="midCat"/>
        <c:majorUnit val="1"/>
        <c:minorUnit val="1"/>
      </c:valAx>
      <c:valAx>
        <c:axId val="134594944"/>
        <c:scaling>
          <c:orientation val="minMax"/>
          <c:max val="10"/>
        </c:scaling>
        <c:delete val="0"/>
        <c:axPos val="l"/>
        <c:majorGridlines>
          <c:spPr>
            <a:ln w="2134">
              <a:solidFill>
                <a:srgbClr val="000000"/>
              </a:solidFill>
              <a:prstDash val="solid"/>
            </a:ln>
          </c:spPr>
        </c:majorGridlines>
        <c:numFmt formatCode="General" sourceLinked="1"/>
        <c:majorTickMark val="out"/>
        <c:minorTickMark val="none"/>
        <c:tickLblPos val="nextTo"/>
        <c:spPr>
          <a:ln w="2134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538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134593152"/>
        <c:crosses val="autoZero"/>
        <c:crossBetween val="midCat"/>
        <c:minorUnit val="1"/>
      </c:valAx>
      <c:spPr>
        <a:solidFill>
          <a:srgbClr val="FFFFFF"/>
        </a:solidFill>
        <a:ln w="8537">
          <a:solidFill>
            <a:srgbClr val="000000"/>
          </a:solidFill>
          <a:prstDash val="solid"/>
        </a:ln>
      </c:spPr>
    </c:plotArea>
    <c:plotVisOnly val="1"/>
    <c:dispBlanksAs val="gap"/>
    <c:showDLblsOverMax val="0"/>
  </c:chart>
  <c:spPr>
    <a:solidFill>
      <a:srgbClr val="FFFFFF"/>
    </a:solidFill>
    <a:ln w="2134">
      <a:solidFill>
        <a:srgbClr val="000000"/>
      </a:solidFill>
      <a:prstDash val="solid"/>
    </a:ln>
  </c:spPr>
  <c:txPr>
    <a:bodyPr/>
    <a:lstStyle/>
    <a:p>
      <a:pPr>
        <a:defRPr sz="538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9.880239520958084E-2"/>
          <c:y val="7.0469798657718116E-2"/>
          <c:w val="0.85029940119760483"/>
          <c:h val="0.8087248322147651"/>
        </c:manualLayout>
      </c:layout>
      <c:scatterChart>
        <c:scatterStyle val="lineMarker"/>
        <c:varyColors val="0"/>
        <c:ser>
          <c:idx val="0"/>
          <c:order val="0"/>
          <c:spPr>
            <a:ln w="19101">
              <a:noFill/>
            </a:ln>
          </c:spPr>
          <c:marker>
            <c:symbol val="diamond"/>
            <c:size val="6"/>
            <c:spPr>
              <a:solidFill>
                <a:srgbClr val="000080"/>
              </a:solidFill>
              <a:ln>
                <a:solidFill>
                  <a:srgbClr val="000080"/>
                </a:solidFill>
                <a:prstDash val="solid"/>
              </a:ln>
            </c:spPr>
          </c:marker>
          <c:dPt>
            <c:idx val="0"/>
            <c:marker>
              <c:spPr>
                <a:solidFill>
                  <a:srgbClr val="00FFFF"/>
                </a:solidFill>
                <a:ln>
                  <a:solidFill>
                    <a:srgbClr val="000080"/>
                  </a:solidFill>
                  <a:prstDash val="solid"/>
                </a:ln>
              </c:spPr>
            </c:marker>
            <c:bubble3D val="0"/>
          </c:dPt>
          <c:dPt>
            <c:idx val="1"/>
            <c:marker>
              <c:spPr>
                <a:solidFill>
                  <a:srgbClr val="00FFFF"/>
                </a:solidFill>
                <a:ln>
                  <a:solidFill>
                    <a:srgbClr val="000080"/>
                  </a:solidFill>
                  <a:prstDash val="solid"/>
                </a:ln>
              </c:spPr>
            </c:marker>
            <c:bubble3D val="0"/>
          </c:dPt>
          <c:dPt>
            <c:idx val="3"/>
            <c:marker>
              <c:spPr>
                <a:solidFill>
                  <a:srgbClr val="00FFFF"/>
                </a:solidFill>
                <a:ln>
                  <a:solidFill>
                    <a:srgbClr val="000080"/>
                  </a:solidFill>
                  <a:prstDash val="solid"/>
                </a:ln>
              </c:spPr>
            </c:marker>
            <c:bubble3D val="0"/>
          </c:dPt>
          <c:dPt>
            <c:idx val="4"/>
            <c:marker>
              <c:spPr>
                <a:solidFill>
                  <a:srgbClr val="00FFFF"/>
                </a:solidFill>
                <a:ln>
                  <a:solidFill>
                    <a:srgbClr val="000080"/>
                  </a:solidFill>
                  <a:prstDash val="solid"/>
                </a:ln>
              </c:spPr>
            </c:marker>
            <c:bubble3D val="0"/>
          </c:dPt>
          <c:dPt>
            <c:idx val="6"/>
            <c:marker>
              <c:spPr>
                <a:solidFill>
                  <a:srgbClr val="00FFFF"/>
                </a:solidFill>
                <a:ln>
                  <a:solidFill>
                    <a:srgbClr val="000080"/>
                  </a:solidFill>
                  <a:prstDash val="solid"/>
                </a:ln>
              </c:spPr>
            </c:marker>
            <c:bubble3D val="0"/>
          </c:dPt>
          <c:dPt>
            <c:idx val="9"/>
            <c:marker>
              <c:spPr>
                <a:solidFill>
                  <a:srgbClr val="00FFFF"/>
                </a:solidFill>
                <a:ln>
                  <a:solidFill>
                    <a:srgbClr val="000080"/>
                  </a:solidFill>
                  <a:prstDash val="solid"/>
                </a:ln>
              </c:spPr>
            </c:marker>
            <c:bubble3D val="0"/>
          </c:dPt>
          <c:dPt>
            <c:idx val="10"/>
            <c:marker>
              <c:symbol val="circle"/>
              <c:size val="6"/>
              <c:spPr>
                <a:solidFill>
                  <a:srgbClr val="FF0000"/>
                </a:solidFill>
                <a:ln>
                  <a:solidFill>
                    <a:srgbClr val="FF0000"/>
                  </a:solidFill>
                  <a:prstDash val="solid"/>
                </a:ln>
              </c:spPr>
            </c:marker>
            <c:bubble3D val="0"/>
          </c:dPt>
          <c:dPt>
            <c:idx val="11"/>
            <c:marker>
              <c:symbol val="circle"/>
              <c:size val="6"/>
              <c:spPr>
                <a:solidFill>
                  <a:srgbClr val="FF0000"/>
                </a:solidFill>
                <a:ln>
                  <a:solidFill>
                    <a:srgbClr val="FF0000"/>
                  </a:solidFill>
                  <a:prstDash val="solid"/>
                </a:ln>
              </c:spPr>
            </c:marker>
            <c:bubble3D val="0"/>
          </c:dPt>
          <c:xVal>
            <c:numRef>
              <c:f>Sheet1!$B$23:$B$32</c:f>
              <c:numCache>
                <c:formatCode>General</c:formatCode>
                <c:ptCount val="10"/>
                <c:pt idx="0">
                  <c:v>3</c:v>
                </c:pt>
                <c:pt idx="1">
                  <c:v>3</c:v>
                </c:pt>
                <c:pt idx="2">
                  <c:v>7</c:v>
                </c:pt>
                <c:pt idx="3">
                  <c:v>4</c:v>
                </c:pt>
                <c:pt idx="4">
                  <c:v>3</c:v>
                </c:pt>
                <c:pt idx="5">
                  <c:v>8</c:v>
                </c:pt>
                <c:pt idx="6">
                  <c:v>4</c:v>
                </c:pt>
                <c:pt idx="7">
                  <c:v>5</c:v>
                </c:pt>
                <c:pt idx="8">
                  <c:v>7</c:v>
                </c:pt>
                <c:pt idx="9">
                  <c:v>5</c:v>
                </c:pt>
              </c:numCache>
            </c:numRef>
          </c:xVal>
          <c:yVal>
            <c:numRef>
              <c:f>Sheet1!$C$23:$C$32</c:f>
              <c:numCache>
                <c:formatCode>General</c:formatCode>
                <c:ptCount val="10"/>
                <c:pt idx="0">
                  <c:v>4</c:v>
                </c:pt>
                <c:pt idx="1">
                  <c:v>6</c:v>
                </c:pt>
                <c:pt idx="2">
                  <c:v>3</c:v>
                </c:pt>
                <c:pt idx="3">
                  <c:v>7</c:v>
                </c:pt>
                <c:pt idx="4">
                  <c:v>8</c:v>
                </c:pt>
                <c:pt idx="5">
                  <c:v>5</c:v>
                </c:pt>
                <c:pt idx="6">
                  <c:v>5</c:v>
                </c:pt>
                <c:pt idx="7">
                  <c:v>1</c:v>
                </c:pt>
                <c:pt idx="8">
                  <c:v>4</c:v>
                </c:pt>
                <c:pt idx="9">
                  <c:v>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4244992"/>
        <c:axId val="134254976"/>
      </c:scatterChart>
      <c:valAx>
        <c:axId val="134244992"/>
        <c:scaling>
          <c:orientation val="minMax"/>
          <c:max val="10"/>
        </c:scaling>
        <c:delete val="0"/>
        <c:axPos val="b"/>
        <c:majorGridlines>
          <c:spPr>
            <a:ln w="2122">
              <a:solidFill>
                <a:srgbClr val="000000"/>
              </a:solidFill>
              <a:prstDash val="solid"/>
            </a:ln>
          </c:spPr>
        </c:majorGridlines>
        <c:numFmt formatCode="General" sourceLinked="1"/>
        <c:majorTickMark val="out"/>
        <c:minorTickMark val="none"/>
        <c:tickLblPos val="nextTo"/>
        <c:spPr>
          <a:ln w="2122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535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134254976"/>
        <c:crosses val="autoZero"/>
        <c:crossBetween val="midCat"/>
        <c:majorUnit val="1"/>
        <c:minorUnit val="1"/>
      </c:valAx>
      <c:valAx>
        <c:axId val="134254976"/>
        <c:scaling>
          <c:orientation val="minMax"/>
          <c:max val="10"/>
        </c:scaling>
        <c:delete val="0"/>
        <c:axPos val="l"/>
        <c:majorGridlines>
          <c:spPr>
            <a:ln w="2122">
              <a:solidFill>
                <a:srgbClr val="000000"/>
              </a:solidFill>
              <a:prstDash val="solid"/>
            </a:ln>
          </c:spPr>
        </c:majorGridlines>
        <c:numFmt formatCode="General" sourceLinked="1"/>
        <c:majorTickMark val="out"/>
        <c:minorTickMark val="none"/>
        <c:tickLblPos val="nextTo"/>
        <c:spPr>
          <a:ln w="2122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535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134244992"/>
        <c:crosses val="autoZero"/>
        <c:crossBetween val="midCat"/>
        <c:minorUnit val="1"/>
      </c:valAx>
      <c:spPr>
        <a:solidFill>
          <a:srgbClr val="FFFFFF"/>
        </a:solidFill>
        <a:ln w="8489">
          <a:solidFill>
            <a:srgbClr val="000000"/>
          </a:solidFill>
          <a:prstDash val="solid"/>
        </a:ln>
      </c:spPr>
    </c:plotArea>
    <c:plotVisOnly val="1"/>
    <c:dispBlanksAs val="gap"/>
    <c:showDLblsOverMax val="0"/>
  </c:chart>
  <c:spPr>
    <a:solidFill>
      <a:srgbClr val="FFFFFF"/>
    </a:solidFill>
    <a:ln w="2122">
      <a:solidFill>
        <a:srgbClr val="000000"/>
      </a:solidFill>
      <a:prstDash val="solid"/>
    </a:ln>
  </c:spPr>
  <c:txPr>
    <a:bodyPr/>
    <a:lstStyle/>
    <a:p>
      <a:pPr>
        <a:defRPr sz="535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9.90990990990991E-2"/>
          <c:y val="7.0707070707070704E-2"/>
          <c:w val="0.8498498498498499"/>
          <c:h val="0.80808080808080807"/>
        </c:manualLayout>
      </c:layout>
      <c:scatterChart>
        <c:scatterStyle val="lineMarker"/>
        <c:varyColors val="0"/>
        <c:ser>
          <c:idx val="0"/>
          <c:order val="0"/>
          <c:spPr>
            <a:ln w="19154">
              <a:noFill/>
            </a:ln>
          </c:spPr>
          <c:marker>
            <c:symbol val="diamond"/>
            <c:size val="6"/>
            <c:spPr>
              <a:solidFill>
                <a:srgbClr val="000080"/>
              </a:solidFill>
              <a:ln>
                <a:solidFill>
                  <a:srgbClr val="000080"/>
                </a:solidFill>
                <a:prstDash val="solid"/>
              </a:ln>
            </c:spPr>
          </c:marker>
          <c:dPt>
            <c:idx val="0"/>
            <c:marker>
              <c:spPr>
                <a:solidFill>
                  <a:srgbClr val="00FFFF"/>
                </a:solidFill>
                <a:ln>
                  <a:solidFill>
                    <a:srgbClr val="000080"/>
                  </a:solidFill>
                  <a:prstDash val="solid"/>
                </a:ln>
              </c:spPr>
            </c:marker>
            <c:bubble3D val="0"/>
          </c:dPt>
          <c:dPt>
            <c:idx val="1"/>
            <c:marker>
              <c:spPr>
                <a:solidFill>
                  <a:srgbClr val="00FFFF"/>
                </a:solidFill>
                <a:ln>
                  <a:solidFill>
                    <a:srgbClr val="000080"/>
                  </a:solidFill>
                  <a:prstDash val="solid"/>
                </a:ln>
              </c:spPr>
            </c:marker>
            <c:bubble3D val="0"/>
          </c:dPt>
          <c:dPt>
            <c:idx val="3"/>
            <c:marker>
              <c:spPr>
                <a:solidFill>
                  <a:srgbClr val="00FFFF"/>
                </a:solidFill>
                <a:ln>
                  <a:solidFill>
                    <a:srgbClr val="000080"/>
                  </a:solidFill>
                  <a:prstDash val="solid"/>
                </a:ln>
              </c:spPr>
            </c:marker>
            <c:bubble3D val="0"/>
          </c:dPt>
          <c:dPt>
            <c:idx val="4"/>
            <c:marker>
              <c:spPr>
                <a:solidFill>
                  <a:srgbClr val="00FFFF"/>
                </a:solidFill>
                <a:ln>
                  <a:solidFill>
                    <a:srgbClr val="000080"/>
                  </a:solidFill>
                  <a:prstDash val="solid"/>
                </a:ln>
              </c:spPr>
            </c:marker>
            <c:bubble3D val="0"/>
          </c:dPt>
          <c:dPt>
            <c:idx val="6"/>
            <c:marker>
              <c:spPr>
                <a:solidFill>
                  <a:srgbClr val="00FFFF"/>
                </a:solidFill>
                <a:ln>
                  <a:solidFill>
                    <a:srgbClr val="000080"/>
                  </a:solidFill>
                  <a:prstDash val="solid"/>
                </a:ln>
              </c:spPr>
            </c:marker>
            <c:bubble3D val="0"/>
          </c:dPt>
          <c:dPt>
            <c:idx val="9"/>
            <c:marker>
              <c:spPr>
                <a:solidFill>
                  <a:srgbClr val="00FFFF"/>
                </a:solidFill>
                <a:ln>
                  <a:solidFill>
                    <a:srgbClr val="000080"/>
                  </a:solidFill>
                  <a:prstDash val="solid"/>
                </a:ln>
              </c:spPr>
            </c:marker>
            <c:bubble3D val="0"/>
          </c:dPt>
          <c:dPt>
            <c:idx val="10"/>
            <c:marker>
              <c:symbol val="circle"/>
              <c:size val="6"/>
              <c:spPr>
                <a:solidFill>
                  <a:srgbClr val="FF0000"/>
                </a:solidFill>
                <a:ln>
                  <a:solidFill>
                    <a:srgbClr val="FF0000"/>
                  </a:solidFill>
                  <a:prstDash val="solid"/>
                </a:ln>
              </c:spPr>
            </c:marker>
            <c:bubble3D val="0"/>
          </c:dPt>
          <c:dPt>
            <c:idx val="11"/>
            <c:marker>
              <c:symbol val="circle"/>
              <c:size val="6"/>
              <c:spPr>
                <a:solidFill>
                  <a:srgbClr val="FF0000"/>
                </a:solidFill>
                <a:ln>
                  <a:solidFill>
                    <a:srgbClr val="FF0000"/>
                  </a:solidFill>
                  <a:prstDash val="solid"/>
                </a:ln>
              </c:spPr>
            </c:marker>
            <c:bubble3D val="0"/>
          </c:dPt>
          <c:xVal>
            <c:numRef>
              <c:f>Sheet1!$B$23:$B$34</c:f>
              <c:numCache>
                <c:formatCode>General</c:formatCode>
                <c:ptCount val="12"/>
                <c:pt idx="0">
                  <c:v>3</c:v>
                </c:pt>
                <c:pt idx="1">
                  <c:v>3</c:v>
                </c:pt>
                <c:pt idx="2">
                  <c:v>7</c:v>
                </c:pt>
                <c:pt idx="3">
                  <c:v>4</c:v>
                </c:pt>
                <c:pt idx="4">
                  <c:v>3</c:v>
                </c:pt>
                <c:pt idx="5">
                  <c:v>8</c:v>
                </c:pt>
                <c:pt idx="6">
                  <c:v>4</c:v>
                </c:pt>
                <c:pt idx="7">
                  <c:v>5</c:v>
                </c:pt>
                <c:pt idx="8">
                  <c:v>7</c:v>
                </c:pt>
                <c:pt idx="9">
                  <c:v>5</c:v>
                </c:pt>
                <c:pt idx="10">
                  <c:v>3.6666666666666665</c:v>
                </c:pt>
                <c:pt idx="11">
                  <c:v>6.166666666666667</c:v>
                </c:pt>
              </c:numCache>
            </c:numRef>
          </c:xVal>
          <c:yVal>
            <c:numRef>
              <c:f>Sheet1!$C$23:$C$34</c:f>
              <c:numCache>
                <c:formatCode>General</c:formatCode>
                <c:ptCount val="12"/>
                <c:pt idx="0">
                  <c:v>4</c:v>
                </c:pt>
                <c:pt idx="1">
                  <c:v>6</c:v>
                </c:pt>
                <c:pt idx="2">
                  <c:v>3</c:v>
                </c:pt>
                <c:pt idx="3">
                  <c:v>7</c:v>
                </c:pt>
                <c:pt idx="4">
                  <c:v>8</c:v>
                </c:pt>
                <c:pt idx="5">
                  <c:v>5</c:v>
                </c:pt>
                <c:pt idx="6">
                  <c:v>5</c:v>
                </c:pt>
                <c:pt idx="7">
                  <c:v>1</c:v>
                </c:pt>
                <c:pt idx="8">
                  <c:v>4</c:v>
                </c:pt>
                <c:pt idx="9">
                  <c:v>5</c:v>
                </c:pt>
                <c:pt idx="10">
                  <c:v>5.833333333333333</c:v>
                </c:pt>
                <c:pt idx="11">
                  <c:v>3.8333333333333335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4642304"/>
        <c:axId val="134652288"/>
      </c:scatterChart>
      <c:valAx>
        <c:axId val="134642304"/>
        <c:scaling>
          <c:orientation val="minMax"/>
          <c:max val="10"/>
        </c:scaling>
        <c:delete val="0"/>
        <c:axPos val="b"/>
        <c:majorGridlines>
          <c:spPr>
            <a:ln w="2128">
              <a:solidFill>
                <a:srgbClr val="000000"/>
              </a:solidFill>
              <a:prstDash val="solid"/>
            </a:ln>
          </c:spPr>
        </c:majorGridlines>
        <c:numFmt formatCode="General" sourceLinked="1"/>
        <c:majorTickMark val="out"/>
        <c:minorTickMark val="none"/>
        <c:tickLblPos val="nextTo"/>
        <c:spPr>
          <a:ln w="2128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536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134652288"/>
        <c:crosses val="autoZero"/>
        <c:crossBetween val="midCat"/>
        <c:majorUnit val="1"/>
        <c:minorUnit val="1"/>
      </c:valAx>
      <c:valAx>
        <c:axId val="134652288"/>
        <c:scaling>
          <c:orientation val="minMax"/>
          <c:max val="10"/>
        </c:scaling>
        <c:delete val="0"/>
        <c:axPos val="l"/>
        <c:majorGridlines>
          <c:spPr>
            <a:ln w="2128">
              <a:solidFill>
                <a:srgbClr val="000000"/>
              </a:solidFill>
              <a:prstDash val="solid"/>
            </a:ln>
          </c:spPr>
        </c:majorGridlines>
        <c:numFmt formatCode="General" sourceLinked="1"/>
        <c:majorTickMark val="out"/>
        <c:minorTickMark val="none"/>
        <c:tickLblPos val="nextTo"/>
        <c:spPr>
          <a:ln w="2128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536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134642304"/>
        <c:crosses val="autoZero"/>
        <c:crossBetween val="midCat"/>
        <c:minorUnit val="1"/>
      </c:valAx>
      <c:spPr>
        <a:solidFill>
          <a:srgbClr val="FFFFFF"/>
        </a:solidFill>
        <a:ln w="8513">
          <a:solidFill>
            <a:srgbClr val="000000"/>
          </a:solidFill>
          <a:prstDash val="solid"/>
        </a:ln>
      </c:spPr>
    </c:plotArea>
    <c:plotVisOnly val="1"/>
    <c:dispBlanksAs val="gap"/>
    <c:showDLblsOverMax val="0"/>
  </c:chart>
  <c:spPr>
    <a:solidFill>
      <a:srgbClr val="FFFFFF"/>
    </a:solidFill>
    <a:ln w="2128">
      <a:solidFill>
        <a:srgbClr val="000000"/>
      </a:solidFill>
      <a:prstDash val="solid"/>
    </a:ln>
  </c:spPr>
  <c:txPr>
    <a:bodyPr/>
    <a:lstStyle/>
    <a:p>
      <a:pPr>
        <a:defRPr sz="536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49" tIns="45875" rIns="91749" bIns="45875" numCol="1" anchor="t" anchorCtr="0" compatLnSpc="1">
            <a:prstTxWarp prst="textNoShape">
              <a:avLst/>
            </a:prstTxWarp>
          </a:bodyPr>
          <a:lstStyle>
            <a:lvl1pPr defTabSz="917575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49" tIns="45875" rIns="91749" bIns="45875" numCol="1" anchor="t" anchorCtr="0" compatLnSpc="1">
            <a:prstTxWarp prst="textNoShape">
              <a:avLst/>
            </a:prstTxWarp>
          </a:bodyPr>
          <a:lstStyle>
            <a:lvl1pPr algn="r" defTabSz="917575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39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39188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49" tIns="45875" rIns="91749" bIns="45875" numCol="1" anchor="b" anchorCtr="0" compatLnSpc="1">
            <a:prstTxWarp prst="textNoShape">
              <a:avLst/>
            </a:prstTxWarp>
          </a:bodyPr>
          <a:lstStyle>
            <a:lvl1pPr defTabSz="917575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39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739188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49" tIns="45875" rIns="91749" bIns="45875" numCol="1" anchor="b" anchorCtr="0" compatLnSpc="1">
            <a:prstTxWarp prst="textNoShape">
              <a:avLst/>
            </a:prstTxWarp>
          </a:bodyPr>
          <a:lstStyle>
            <a:lvl1pPr algn="r" defTabSz="917575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11016833-FD99-49B1-8979-944EEF44B3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8754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49" tIns="45875" rIns="91749" bIns="45875" numCol="1" anchor="t" anchorCtr="0" compatLnSpc="1">
            <a:prstTxWarp prst="textNoShape">
              <a:avLst/>
            </a:prstTxWarp>
          </a:bodyPr>
          <a:lstStyle>
            <a:lvl1pPr defTabSz="917575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49" tIns="45875" rIns="91749" bIns="45875" numCol="1" anchor="t" anchorCtr="0" compatLnSpc="1">
            <a:prstTxWarp prst="textNoShape">
              <a:avLst/>
            </a:prstTxWarp>
          </a:bodyPr>
          <a:lstStyle>
            <a:lvl1pPr algn="r" defTabSz="917575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30300" y="690563"/>
            <a:ext cx="4597400" cy="3448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70388"/>
            <a:ext cx="5029200" cy="4138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49" tIns="45875" rIns="91749" bIns="4587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39188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49" tIns="45875" rIns="91749" bIns="45875" numCol="1" anchor="b" anchorCtr="0" compatLnSpc="1">
            <a:prstTxWarp prst="textNoShape">
              <a:avLst/>
            </a:prstTxWarp>
          </a:bodyPr>
          <a:lstStyle>
            <a:lvl1pPr defTabSz="917575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739188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49" tIns="45875" rIns="91749" bIns="45875" numCol="1" anchor="b" anchorCtr="0" compatLnSpc="1">
            <a:prstTxWarp prst="textNoShape">
              <a:avLst/>
            </a:prstTxWarp>
          </a:bodyPr>
          <a:lstStyle>
            <a:lvl1pPr algn="r" defTabSz="917575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EC4F0067-956A-4CB2-927E-B0FF6BEC38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4491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575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17575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17575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17575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17575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B83ED40A-2322-40EE-8DDA-E81A46B5D8A6}" type="slidenum">
              <a:rPr lang="en-US" sz="1200" smtClean="0">
                <a:latin typeface="Times New Roman" pitchFamily="18" charset="0"/>
              </a:rPr>
              <a:pPr/>
              <a:t>3</a:t>
            </a:fld>
            <a:endParaRPr lang="en-US" sz="120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575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17575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17575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17575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17575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A2B260CC-1F95-4A09-8DB4-F3174A346A5F}" type="slidenum">
              <a:rPr lang="en-US" sz="1200" smtClean="0">
                <a:latin typeface="Times New Roman" pitchFamily="18" charset="0"/>
              </a:rPr>
              <a:pPr/>
              <a:t>33</a:t>
            </a:fld>
            <a:endParaRPr lang="en-US" sz="120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575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17575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17575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17575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17575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C6F6CEE3-C338-400C-A774-A2F3D8F02FC4}" type="slidenum">
              <a:rPr lang="en-US" sz="1200" smtClean="0">
                <a:latin typeface="Times New Roman" pitchFamily="18" charset="0"/>
              </a:rPr>
              <a:pPr/>
              <a:t>5</a:t>
            </a:fld>
            <a:endParaRPr lang="en-US" sz="120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575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17575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17575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17575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17575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C6F6CEE3-C338-400C-A774-A2F3D8F02FC4}" type="slidenum">
              <a:rPr lang="en-US" sz="1200" smtClean="0">
                <a:latin typeface="Times New Roman" pitchFamily="18" charset="0"/>
              </a:rPr>
              <a:pPr/>
              <a:t>6</a:t>
            </a:fld>
            <a:endParaRPr lang="en-US" sz="120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575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17575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17575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17575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17575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C732909E-8384-427F-8330-500416E7E62A}" type="slidenum">
              <a:rPr lang="en-US" sz="1200" smtClean="0">
                <a:latin typeface="Times New Roman" pitchFamily="18" charset="0"/>
              </a:rPr>
              <a:pPr/>
              <a:t>7</a:t>
            </a:fld>
            <a:endParaRPr lang="en-US" sz="120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575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17575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17575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17575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17575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51592CC6-7B41-462B-90B8-16C29E982E4D}" type="slidenum">
              <a:rPr lang="en-US" sz="1200" smtClean="0">
                <a:latin typeface="Times New Roman" pitchFamily="18" charset="0"/>
              </a:rPr>
              <a:pPr/>
              <a:t>26</a:t>
            </a:fld>
            <a:endParaRPr lang="en-US" sz="120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575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17575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17575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17575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17575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957C5A3E-28F2-42A6-8860-7DF37C493480}" type="slidenum">
              <a:rPr lang="en-US" sz="1200" smtClean="0">
                <a:latin typeface="Times New Roman" pitchFamily="18" charset="0"/>
              </a:rPr>
              <a:pPr/>
              <a:t>27</a:t>
            </a:fld>
            <a:endParaRPr lang="en-US" sz="120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575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17575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17575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17575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17575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F8B51216-901C-4BF6-B437-D78E534CD891}" type="slidenum">
              <a:rPr lang="en-US" sz="1200" smtClean="0">
                <a:latin typeface="Times New Roman" pitchFamily="18" charset="0"/>
              </a:rPr>
              <a:pPr/>
              <a:t>29</a:t>
            </a:fld>
            <a:endParaRPr lang="en-US" sz="120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575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17575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17575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17575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17575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FECC6F34-1087-403F-A609-A682F0CE57C7}" type="slidenum">
              <a:rPr lang="en-US" sz="1200" smtClean="0">
                <a:latin typeface="Times New Roman" pitchFamily="18" charset="0"/>
              </a:rPr>
              <a:pPr/>
              <a:t>30</a:t>
            </a:fld>
            <a:endParaRPr lang="en-US" sz="1200" smtClean="0">
              <a:latin typeface="Times New Roman" pitchFamily="18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8713" y="688975"/>
            <a:ext cx="4602162" cy="3451225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68800"/>
            <a:ext cx="5486400" cy="41417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There are many possible supervised clustering algorithm. In our work, we investigate representative-based supervised clustering algorithms that aim 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575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17575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17575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17575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17575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2D20A7D1-2CA4-454C-A24A-A7E97582266F}" type="slidenum">
              <a:rPr lang="en-US" sz="1200" smtClean="0">
                <a:latin typeface="Times New Roman" pitchFamily="18" charset="0"/>
              </a:rPr>
              <a:pPr/>
              <a:t>32</a:t>
            </a:fld>
            <a:endParaRPr lang="en-US" sz="1200" smtClean="0">
              <a:latin typeface="Times New Roman" pitchFamily="18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8713" y="688975"/>
            <a:ext cx="4602162" cy="3451225"/>
          </a:xfrm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68800"/>
            <a:ext cx="5486400" cy="41417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The objective of representative-based supervised clustering is…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29804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29805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4290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A97C7202-FE67-43C7-8EEF-FFF05D2A4B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448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211B59-E599-4007-A1EE-281698AC3D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527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3875" y="685800"/>
            <a:ext cx="2062163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6035675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024428-3894-4799-A7D7-1EE24799AD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0924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685800"/>
            <a:ext cx="7793038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9624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81200"/>
            <a:ext cx="39624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F4F5E8-D2E6-41D3-8965-BB92D4BBEF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255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2C3971-C4E5-4896-9E62-8BE33C2B6E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735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4DC765-B6F7-4D69-9C1F-7C94943FF2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489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9624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81200"/>
            <a:ext cx="39624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B0DF77-B21B-4C5A-8417-4BC6B7E1C0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489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6413CE-C7E2-4DE1-98B7-4A3AC0B094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452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273646-4B7C-46D1-B918-D1BD39A0D4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685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25BF6C-5890-4274-9FF3-DD3DB92B38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263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DA7ABC-D218-4F52-9291-00F65B9496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679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573488-5ED4-4FF0-8CF5-795DD22D29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632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050"/>
          <p:cNvSpPr>
            <a:spLocks noChangeArrowheads="1"/>
          </p:cNvSpPr>
          <p:nvPr/>
        </p:nvSpPr>
        <p:spPr bwMode="ltGray">
          <a:xfrm>
            <a:off x="333375" y="720725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/>
          </a:p>
        </p:txBody>
      </p:sp>
      <p:sp>
        <p:nvSpPr>
          <p:cNvPr id="1027" name="Rectangle 2051"/>
          <p:cNvSpPr>
            <a:spLocks noChangeArrowheads="1"/>
          </p:cNvSpPr>
          <p:nvPr/>
        </p:nvSpPr>
        <p:spPr bwMode="ltGray">
          <a:xfrm>
            <a:off x="715963" y="720725"/>
            <a:ext cx="328612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/>
          </a:p>
        </p:txBody>
      </p:sp>
      <p:sp>
        <p:nvSpPr>
          <p:cNvPr id="1028" name="Rectangle 2052"/>
          <p:cNvSpPr>
            <a:spLocks noChangeArrowheads="1"/>
          </p:cNvSpPr>
          <p:nvPr/>
        </p:nvSpPr>
        <p:spPr bwMode="ltGray">
          <a:xfrm>
            <a:off x="457200" y="1143000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/>
          </a:p>
        </p:txBody>
      </p:sp>
      <p:sp>
        <p:nvSpPr>
          <p:cNvPr id="1029" name="Rectangle 2053"/>
          <p:cNvSpPr>
            <a:spLocks noChangeArrowheads="1"/>
          </p:cNvSpPr>
          <p:nvPr/>
        </p:nvSpPr>
        <p:spPr bwMode="ltGray">
          <a:xfrm>
            <a:off x="827088" y="1143000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/>
          </a:p>
        </p:txBody>
      </p:sp>
      <p:sp>
        <p:nvSpPr>
          <p:cNvPr id="1030" name="Rectangle 2054"/>
          <p:cNvSpPr>
            <a:spLocks noChangeArrowheads="1"/>
          </p:cNvSpPr>
          <p:nvPr/>
        </p:nvSpPr>
        <p:spPr bwMode="ltGray">
          <a:xfrm>
            <a:off x="157163" y="1254125"/>
            <a:ext cx="560387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/>
          </a:p>
        </p:txBody>
      </p:sp>
      <p:sp>
        <p:nvSpPr>
          <p:cNvPr id="1031" name="Rectangle 2055"/>
          <p:cNvSpPr>
            <a:spLocks noChangeArrowheads="1"/>
          </p:cNvSpPr>
          <p:nvPr/>
        </p:nvSpPr>
        <p:spPr bwMode="gray">
          <a:xfrm>
            <a:off x="677863" y="612775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/>
          </a:p>
        </p:txBody>
      </p:sp>
      <p:sp>
        <p:nvSpPr>
          <p:cNvPr id="1032" name="Rectangle 2056"/>
          <p:cNvSpPr>
            <a:spLocks noChangeArrowheads="1"/>
          </p:cNvSpPr>
          <p:nvPr/>
        </p:nvSpPr>
        <p:spPr bwMode="gray">
          <a:xfrm>
            <a:off x="358775" y="140335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/>
          </a:p>
        </p:txBody>
      </p:sp>
      <p:sp>
        <p:nvSpPr>
          <p:cNvPr id="1033" name="Rectangle 2057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685800"/>
            <a:ext cx="779303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4" name="Rectangle 205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80772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28781" name="Rectangle 206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69E462E7-996D-4A7B-87CC-E43B347343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6" name="Text Box 2063"/>
          <p:cNvSpPr txBox="1">
            <a:spLocks noChangeArrowheads="1"/>
          </p:cNvSpPr>
          <p:nvPr userDrawn="1"/>
        </p:nvSpPr>
        <p:spPr bwMode="auto">
          <a:xfrm>
            <a:off x="0" y="6400800"/>
            <a:ext cx="396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defRPr/>
            </a:pPr>
            <a:endParaRPr lang="en-US" smtClean="0"/>
          </a:p>
        </p:txBody>
      </p:sp>
      <p:sp>
        <p:nvSpPr>
          <p:cNvPr id="1037" name="Text Box 2064"/>
          <p:cNvSpPr txBox="1">
            <a:spLocks noChangeArrowheads="1"/>
          </p:cNvSpPr>
          <p:nvPr userDrawn="1"/>
        </p:nvSpPr>
        <p:spPr bwMode="auto">
          <a:xfrm>
            <a:off x="0" y="6629400"/>
            <a:ext cx="3822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defRPr/>
            </a:pPr>
            <a:r>
              <a:rPr lang="en-US" sz="900" smtClean="0"/>
              <a:t>Han, Kamber, Eick: Introduction to Clustering and Similarity Assessment</a:t>
            </a:r>
          </a:p>
        </p:txBody>
      </p:sp>
      <p:pic>
        <p:nvPicPr>
          <p:cNvPr id="1038" name="Picture 2066" descr="AG00388_"/>
          <p:cNvPicPr>
            <a:picLocks noChangeAspect="1" noChangeArrowheads="1" noCrop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79475" cy="66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9" name="Picture 2067" descr="AG00388_"/>
          <p:cNvPicPr>
            <a:picLocks noChangeAspect="1" noChangeArrowheads="1" noCrop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0"/>
            <a:ext cx="87947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0" name="Picture 2068" descr="AG00388_"/>
          <p:cNvPicPr>
            <a:picLocks noChangeAspect="1" noChangeArrowheads="1" noCrop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4525" y="-331788"/>
            <a:ext cx="879475" cy="663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47" r:id="rId1"/>
    <p:sldLayoutId id="2147483936" r:id="rId2"/>
    <p:sldLayoutId id="2147483937" r:id="rId3"/>
    <p:sldLayoutId id="2147483938" r:id="rId4"/>
    <p:sldLayoutId id="2147483939" r:id="rId5"/>
    <p:sldLayoutId id="2147483940" r:id="rId6"/>
    <p:sldLayoutId id="2147483941" r:id="rId7"/>
    <p:sldLayoutId id="2147483942" r:id="rId8"/>
    <p:sldLayoutId id="2147483943" r:id="rId9"/>
    <p:sldLayoutId id="2147483944" r:id="rId10"/>
    <p:sldLayoutId id="2147483945" r:id="rId11"/>
    <p:sldLayoutId id="2147483946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folHlink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folHlink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folHlink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folHlink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folHlink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folHlink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folHlink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folHlink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folHlink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hyperlink" Target="http://en.wikipedia.org/wiki/Standard_score" TargetMode="External"/><Relationship Id="rId4" Type="http://schemas.openxmlformats.org/officeDocument/2006/relationships/image" Target="../media/image5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6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7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9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0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2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3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2.wm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stat.ethz.ch/R-manual/R-patched/library/stats/html/kmeans.html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6.bin"/><Relationship Id="rId4" Type="http://schemas.openxmlformats.org/officeDocument/2006/relationships/hyperlink" Target="http://www.rdatamining.com/examples/kmeans-clustering" TargetMode="Externa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K-medoids" TargetMode="External"/><Relationship Id="rId2" Type="http://schemas.openxmlformats.org/officeDocument/2006/relationships/hyperlink" Target="http://en.wikipedia.org/wiki/Medoid" TargetMode="Externa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9.wm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Estimation_of_covariance_matrices" TargetMode="External"/><Relationship Id="rId7" Type="http://schemas.openxmlformats.org/officeDocument/2006/relationships/image" Target="../media/image23.png"/><Relationship Id="rId2" Type="http://schemas.openxmlformats.org/officeDocument/2006/relationships/hyperlink" Target="http://en.wikipedia.org/wiki/Correla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Hausdorff_distance" TargetMode="External"/><Relationship Id="rId3" Type="http://schemas.openxmlformats.org/officeDocument/2006/relationships/hyperlink" Target="http://en.wikipedia.org/wiki/Distance" TargetMode="External"/><Relationship Id="rId7" Type="http://schemas.openxmlformats.org/officeDocument/2006/relationships/hyperlink" Target="http://en.wikipedia.org/wiki/Fr%C3%A9chet_distanc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pit.com/confpapers/CRPITV137Wang.pdf" TargetMode="External"/><Relationship Id="rId5" Type="http://schemas.openxmlformats.org/officeDocument/2006/relationships/hyperlink" Target="http://www.quora.com/Graph-Theory/What-is-the-standard-measurement-for-the-distance-between-two-groups-of-nodes-e-g-cliques" TargetMode="External"/><Relationship Id="rId4" Type="http://schemas.openxmlformats.org/officeDocument/2006/relationships/hyperlink" Target="http://en.wikipedia.org/wiki/Jaccard_index" TargetMode="External"/><Relationship Id="rId9" Type="http://schemas.openxmlformats.org/officeDocument/2006/relationships/hyperlink" Target="http://www.google.com/patents/US7299245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69A943AE-184D-4DF0-BB4C-BE6C00F79063}" type="slidenum">
              <a:rPr lang="en-US" sz="1200" smtClean="0"/>
              <a:pPr eaLnBrk="1" hangingPunct="1"/>
              <a:t>1</a:t>
            </a:fld>
            <a:endParaRPr lang="en-US" sz="1200" smtClean="0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8077200" cy="1219200"/>
          </a:xfrm>
        </p:spPr>
        <p:txBody>
          <a:bodyPr/>
          <a:lstStyle/>
          <a:p>
            <a:pPr algn="ctr" eaLnBrk="1" hangingPunct="1"/>
            <a:r>
              <a:rPr lang="en-US" sz="4400" dirty="0" smtClean="0"/>
              <a:t>2018 Teaching of COSC 4335</a:t>
            </a:r>
            <a:endParaRPr lang="en-US" sz="4400" dirty="0" smtClean="0">
              <a:cs typeface="Tahoma" pitchFamily="34" charset="0"/>
            </a:endParaRPr>
          </a:p>
        </p:txBody>
      </p:sp>
      <p:sp>
        <p:nvSpPr>
          <p:cNvPr id="16388" name="Text Box 3"/>
          <p:cNvSpPr txBox="1">
            <a:spLocks noChangeArrowheads="1"/>
          </p:cNvSpPr>
          <p:nvPr/>
        </p:nvSpPr>
        <p:spPr bwMode="auto">
          <a:xfrm>
            <a:off x="0" y="1600200"/>
            <a:ext cx="9144000" cy="5016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914400" indent="-4572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defRPr/>
            </a:pPr>
            <a:r>
              <a:rPr lang="en-US" dirty="0" smtClean="0"/>
              <a:t>Introduction to Similarity Assessment and Clustering</a:t>
            </a:r>
          </a:p>
          <a:p>
            <a:pPr marL="0" indent="0" eaLnBrk="1" hangingPunct="1">
              <a:buFontTx/>
              <a:buAutoNum type="arabicPeriod"/>
              <a:defRPr/>
            </a:pPr>
            <a:r>
              <a:rPr lang="en-US" dirty="0" smtClean="0"/>
              <a:t> What is Clustering?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sz="2000" dirty="0" smtClean="0">
                <a:solidFill>
                  <a:schemeClr val="accent1"/>
                </a:solidFill>
              </a:rPr>
              <a:t>Kind </a:t>
            </a:r>
            <a:r>
              <a:rPr lang="en-US" sz="2000" smtClean="0">
                <a:solidFill>
                  <a:schemeClr val="accent1"/>
                </a:solidFill>
              </a:rPr>
              <a:t>of short</a:t>
            </a:r>
            <a:endParaRPr lang="en-US" dirty="0" smtClean="0">
              <a:solidFill>
                <a:srgbClr val="000000"/>
              </a:solidFill>
            </a:endParaRPr>
          </a:p>
          <a:p>
            <a:pPr marL="0" indent="0" eaLnBrk="1" hangingPunct="1">
              <a:buFontTx/>
              <a:buAutoNum type="arabicPeriod"/>
              <a:defRPr/>
            </a:pPr>
            <a:r>
              <a:rPr lang="en-US" dirty="0" smtClean="0">
                <a:solidFill>
                  <a:srgbClr val="000000"/>
                </a:solidFill>
              </a:rPr>
              <a:t> Similarity Assessment</a:t>
            </a:r>
            <a:endParaRPr lang="en-US" dirty="0" smtClean="0"/>
          </a:p>
          <a:p>
            <a:pPr eaLnBrk="1" hangingPunct="1">
              <a:buFontTx/>
              <a:buAutoNum type="arabicPeriod"/>
              <a:defRPr/>
            </a:pPr>
            <a:r>
              <a:rPr lang="en-US" dirty="0" smtClean="0"/>
              <a:t>Partitioning/Representative-based Clustering</a:t>
            </a:r>
          </a:p>
          <a:p>
            <a:pPr lvl="1" eaLnBrk="1" hangingPunct="1">
              <a:buFontTx/>
              <a:buChar char="•"/>
              <a:defRPr/>
            </a:pPr>
            <a:r>
              <a:rPr lang="en-US" dirty="0" smtClean="0">
                <a:solidFill>
                  <a:srgbClr val="CC0066"/>
                </a:solidFill>
              </a:rPr>
              <a:t>K-means</a:t>
            </a:r>
          </a:p>
          <a:p>
            <a:pPr lvl="1" eaLnBrk="1" hangingPunct="1">
              <a:buFontTx/>
              <a:buChar char="•"/>
              <a:defRPr/>
            </a:pPr>
            <a:r>
              <a:rPr lang="en-US" dirty="0" smtClean="0">
                <a:solidFill>
                  <a:srgbClr val="CC0066"/>
                </a:solidFill>
              </a:rPr>
              <a:t>K-</a:t>
            </a:r>
            <a:r>
              <a:rPr lang="en-US" dirty="0" err="1" smtClean="0">
                <a:solidFill>
                  <a:srgbClr val="CC0066"/>
                </a:solidFill>
              </a:rPr>
              <a:t>medoids</a:t>
            </a:r>
            <a:r>
              <a:rPr lang="en-US" dirty="0" smtClean="0">
                <a:solidFill>
                  <a:srgbClr val="CC0066"/>
                </a:solidFill>
              </a:rPr>
              <a:t>/PAM </a:t>
            </a:r>
            <a:r>
              <a:rPr lang="en-US" sz="2000" dirty="0" smtClean="0">
                <a:solidFill>
                  <a:schemeClr val="bg2"/>
                </a:solidFill>
                <a:latin typeface="Lucida Handwriting" panose="03010101010101010101" pitchFamily="66" charset="0"/>
              </a:rPr>
              <a:t>only briefly covered </a:t>
            </a:r>
          </a:p>
          <a:p>
            <a:pPr eaLnBrk="1" hangingPunct="1">
              <a:buFontTx/>
              <a:buAutoNum type="arabicPeriod"/>
              <a:defRPr/>
            </a:pPr>
            <a:r>
              <a:rPr lang="en-US" dirty="0" smtClean="0"/>
              <a:t>Hierarchical Clustering </a:t>
            </a:r>
          </a:p>
          <a:p>
            <a:pPr eaLnBrk="1" hangingPunct="1">
              <a:buFontTx/>
              <a:buAutoNum type="arabicPeriod"/>
              <a:defRPr/>
            </a:pPr>
            <a:r>
              <a:rPr lang="en-US" dirty="0" smtClean="0"/>
              <a:t>Density Based Clustering centering on </a:t>
            </a:r>
            <a:r>
              <a:rPr lang="en-US" dirty="0" smtClean="0">
                <a:solidFill>
                  <a:srgbClr val="CC0066"/>
                </a:solidFill>
              </a:rPr>
              <a:t>DBSCAN</a:t>
            </a:r>
          </a:p>
          <a:p>
            <a:pPr eaLnBrk="1" hangingPunct="1">
              <a:buFontTx/>
              <a:buAutoNum type="arabicPeriod"/>
              <a:defRPr/>
            </a:pPr>
            <a:r>
              <a:rPr lang="en-US" dirty="0" smtClean="0"/>
              <a:t>K-</a:t>
            </a:r>
            <a:r>
              <a:rPr lang="en-US" dirty="0" err="1" smtClean="0"/>
              <a:t>means,DBSCAN</a:t>
            </a:r>
            <a:r>
              <a:rPr lang="en-US" dirty="0" smtClean="0"/>
              <a:t> and Hierarchical Clustering in R</a:t>
            </a:r>
          </a:p>
          <a:p>
            <a:pPr eaLnBrk="1" hangingPunct="1">
              <a:buFontTx/>
              <a:buAutoNum type="arabicPeriod"/>
              <a:defRPr/>
            </a:pPr>
            <a:r>
              <a:rPr lang="en-US" dirty="0" smtClean="0"/>
              <a:t>Discussion of and Hints for Assignment2</a:t>
            </a:r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buFontTx/>
              <a:buAutoNum type="arabicPeriod"/>
              <a:defRPr/>
            </a:pPr>
            <a:endParaRPr lang="en-US" sz="3200" dirty="0" smtClean="0">
              <a:solidFill>
                <a:srgbClr val="CC0000"/>
              </a:solidFill>
            </a:endParaRP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DD6B8444-9B84-4A58-87DC-F31B0BDAC964}" type="slidenum">
              <a:rPr lang="en-US" sz="1200" smtClean="0"/>
              <a:pPr eaLnBrk="1" hangingPunct="1"/>
              <a:t>10</a:t>
            </a:fld>
            <a:endParaRPr lang="en-US" sz="1200" smtClean="0"/>
          </a:p>
        </p:txBody>
      </p:sp>
      <p:sp>
        <p:nvSpPr>
          <p:cNvPr id="15363" name="Rectangle 1026"/>
          <p:cNvSpPr>
            <a:spLocks noGrp="1" noChangeArrowheads="1"/>
          </p:cNvSpPr>
          <p:nvPr>
            <p:ph type="title"/>
          </p:nvPr>
        </p:nvSpPr>
        <p:spPr>
          <a:xfrm>
            <a:off x="990600" y="685800"/>
            <a:ext cx="8153400" cy="762000"/>
          </a:xfrm>
        </p:spPr>
        <p:txBody>
          <a:bodyPr/>
          <a:lstStyle/>
          <a:p>
            <a:pPr algn="ctr" eaLnBrk="1" hangingPunct="1"/>
            <a:r>
              <a:rPr lang="en-US" sz="3200" smtClean="0"/>
              <a:t>A Methodology to Obtain a Similarity Matrix</a:t>
            </a:r>
          </a:p>
        </p:txBody>
      </p:sp>
      <p:sp>
        <p:nvSpPr>
          <p:cNvPr id="15364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8458200" cy="4724400"/>
          </a:xfrm>
        </p:spPr>
        <p:txBody>
          <a:bodyPr/>
          <a:lstStyle/>
          <a:p>
            <a:pPr marL="533400" indent="-533400" eaLnBrk="1" hangingPunct="1">
              <a:lnSpc>
                <a:spcPct val="90000"/>
              </a:lnSpc>
              <a:buSzPct val="95000"/>
              <a:buFont typeface="Wingdings" pitchFamily="2" charset="2"/>
              <a:buAutoNum type="arabicPeriod"/>
            </a:pPr>
            <a:r>
              <a:rPr lang="en-US" sz="2400" smtClean="0"/>
              <a:t>Understand Variables </a:t>
            </a:r>
          </a:p>
          <a:p>
            <a:pPr marL="533400" indent="-533400" eaLnBrk="1" hangingPunct="1">
              <a:lnSpc>
                <a:spcPct val="90000"/>
              </a:lnSpc>
              <a:buSzPct val="95000"/>
              <a:buFont typeface="Wingdings" pitchFamily="2" charset="2"/>
              <a:buAutoNum type="arabicPeriod"/>
            </a:pPr>
            <a:r>
              <a:rPr lang="en-US" sz="2400" smtClean="0"/>
              <a:t>Remove (non-relevant and redundant) Variables</a:t>
            </a:r>
          </a:p>
          <a:p>
            <a:pPr marL="533400" indent="-533400" eaLnBrk="1" hangingPunct="1">
              <a:lnSpc>
                <a:spcPct val="90000"/>
              </a:lnSpc>
              <a:buSzPct val="95000"/>
              <a:buFont typeface="Wingdings" pitchFamily="2" charset="2"/>
              <a:buAutoNum type="arabicPeriod"/>
            </a:pPr>
            <a:r>
              <a:rPr lang="en-US" sz="2400" smtClean="0"/>
              <a:t>(Standardize and) Normalize Variables (typically using z-scores or variable values are transformed to numbers in [0,1])</a:t>
            </a:r>
          </a:p>
          <a:p>
            <a:pPr marL="533400" indent="-533400" eaLnBrk="1" hangingPunct="1">
              <a:lnSpc>
                <a:spcPct val="90000"/>
              </a:lnSpc>
              <a:buSzPct val="95000"/>
              <a:buFont typeface="Wingdings" pitchFamily="2" charset="2"/>
              <a:buAutoNum type="arabicPeriod"/>
            </a:pPr>
            <a:r>
              <a:rPr lang="en-US" sz="2400" smtClean="0"/>
              <a:t>Associate (Dis)Similarity Measure </a:t>
            </a:r>
            <a:r>
              <a:rPr lang="en-US" sz="2400" b="1" smtClean="0"/>
              <a:t>d</a:t>
            </a:r>
            <a:r>
              <a:rPr lang="en-US" sz="2400" b="1" baseline="-25000" smtClean="0"/>
              <a:t>f</a:t>
            </a:r>
            <a:r>
              <a:rPr lang="en-US" sz="2400" smtClean="0"/>
              <a:t>/</a:t>
            </a:r>
            <a:r>
              <a:rPr lang="en-US" sz="2400" b="1" smtClean="0">
                <a:latin typeface="Symbol" pitchFamily="18" charset="2"/>
              </a:rPr>
              <a:t>d</a:t>
            </a:r>
            <a:r>
              <a:rPr lang="en-US" sz="2400" b="1" baseline="-25000" smtClean="0"/>
              <a:t>f</a:t>
            </a:r>
            <a:r>
              <a:rPr lang="en-US" sz="2400" smtClean="0"/>
              <a:t> with each Variable</a:t>
            </a:r>
          </a:p>
          <a:p>
            <a:pPr marL="533400" indent="-533400" eaLnBrk="1" hangingPunct="1">
              <a:lnSpc>
                <a:spcPct val="90000"/>
              </a:lnSpc>
              <a:buSzPct val="95000"/>
              <a:buFont typeface="Wingdings" pitchFamily="2" charset="2"/>
              <a:buAutoNum type="arabicPeriod"/>
            </a:pPr>
            <a:r>
              <a:rPr lang="en-US" sz="2400" smtClean="0"/>
              <a:t>Associate a Weight (measuring its importance) with each Variable</a:t>
            </a:r>
          </a:p>
          <a:p>
            <a:pPr marL="533400" indent="-533400" eaLnBrk="1" hangingPunct="1">
              <a:lnSpc>
                <a:spcPct val="90000"/>
              </a:lnSpc>
              <a:buSzPct val="95000"/>
              <a:buFont typeface="Wingdings" pitchFamily="2" charset="2"/>
              <a:buAutoNum type="arabicPeriod"/>
            </a:pPr>
            <a:r>
              <a:rPr lang="en-US" sz="2400" smtClean="0"/>
              <a:t>Compute the (Dis)Similarity Matrix</a:t>
            </a:r>
          </a:p>
          <a:p>
            <a:pPr marL="533400" indent="-533400" eaLnBrk="1" hangingPunct="1">
              <a:lnSpc>
                <a:spcPct val="90000"/>
              </a:lnSpc>
              <a:buSzPct val="95000"/>
              <a:buFont typeface="Wingdings" pitchFamily="2" charset="2"/>
              <a:buAutoNum type="arabicPeriod"/>
            </a:pPr>
            <a:r>
              <a:rPr lang="en-US" sz="2400" smtClean="0"/>
              <a:t>Apply Similarity-based Data Mining Technique (e.g. Clustering, Nearest Neighbor, Multi-dimensional Scaling,…)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38B8EFF3-F89D-4601-A5B4-EAD7244E4DEB}" type="slidenum">
              <a:rPr lang="en-US" sz="1200" smtClean="0"/>
              <a:pPr eaLnBrk="1" hangingPunct="1"/>
              <a:t>11</a:t>
            </a:fld>
            <a:endParaRPr lang="en-US" sz="1200" smtClean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1284288" y="796925"/>
            <a:ext cx="7297737" cy="442913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sz="3200" smtClean="0"/>
              <a:t>Standardization --- Z-scores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305800" cy="48768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40000"/>
              </a:lnSpc>
            </a:pPr>
            <a:r>
              <a:rPr lang="en-US" smtClean="0"/>
              <a:t>Standardize data using z-scores</a:t>
            </a:r>
          </a:p>
          <a:p>
            <a:pPr lvl="1" eaLnBrk="1" hangingPunct="1">
              <a:lnSpc>
                <a:spcPct val="140000"/>
              </a:lnSpc>
            </a:pPr>
            <a:r>
              <a:rPr lang="en-US" smtClean="0"/>
              <a:t>Calculate the mean, the standard deviation s</a:t>
            </a:r>
            <a:r>
              <a:rPr lang="en-US" baseline="-25000" smtClean="0"/>
              <a:t>f</a:t>
            </a:r>
            <a:r>
              <a:rPr lang="en-US" smtClean="0"/>
              <a:t> :</a:t>
            </a:r>
          </a:p>
          <a:p>
            <a:pPr lvl="1" eaLnBrk="1" hangingPunct="1">
              <a:lnSpc>
                <a:spcPct val="140000"/>
              </a:lnSpc>
            </a:pPr>
            <a:r>
              <a:rPr lang="en-US" smtClean="0"/>
              <a:t>Calculate the standardized measurement (</a:t>
            </a:r>
            <a:r>
              <a:rPr lang="en-US" i="1" smtClean="0"/>
              <a:t>z-score</a:t>
            </a:r>
            <a:r>
              <a:rPr lang="en-US" smtClean="0"/>
              <a:t>)</a:t>
            </a:r>
          </a:p>
          <a:p>
            <a:pPr eaLnBrk="1" hangingPunct="1">
              <a:lnSpc>
                <a:spcPct val="140000"/>
              </a:lnSpc>
            </a:pPr>
            <a:endParaRPr lang="en-US" smtClean="0"/>
          </a:p>
          <a:p>
            <a:pPr eaLnBrk="1" hangingPunct="1">
              <a:lnSpc>
                <a:spcPct val="140000"/>
              </a:lnSpc>
            </a:pPr>
            <a:r>
              <a:rPr lang="en-US" smtClean="0"/>
              <a:t>Using mean absolute deviation is more robust than using standard deviation </a:t>
            </a:r>
          </a:p>
          <a:p>
            <a:pPr eaLnBrk="1" hangingPunct="1">
              <a:lnSpc>
                <a:spcPct val="140000"/>
              </a:lnSpc>
              <a:buFont typeface="Wingdings" pitchFamily="2" charset="2"/>
              <a:buNone/>
            </a:pPr>
            <a:endParaRPr lang="en-US" smtClean="0"/>
          </a:p>
        </p:txBody>
      </p:sp>
      <p:graphicFrame>
        <p:nvGraphicFramePr>
          <p:cNvPr id="16389" name="Object 6"/>
          <p:cNvGraphicFramePr>
            <a:graphicFrameLocks noChangeAspect="1"/>
          </p:cNvGraphicFramePr>
          <p:nvPr/>
        </p:nvGraphicFramePr>
        <p:xfrm>
          <a:off x="3429000" y="4267200"/>
          <a:ext cx="14097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0" name="Equation" r:id="rId3" imgW="1409088" imgH="660113" progId="Equation.3">
                  <p:embed/>
                </p:oleObj>
              </mc:Choice>
              <mc:Fallback>
                <p:oleObj name="Equation" r:id="rId3" imgW="1409088" imgH="660113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4267200"/>
                        <a:ext cx="14097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019800" y="6324600"/>
            <a:ext cx="32236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hlinkClick r:id="rId5"/>
              </a:rPr>
              <a:t>http://</a:t>
            </a:r>
            <a:r>
              <a:rPr lang="en-US" sz="1200" dirty="0" smtClean="0">
                <a:hlinkClick r:id="rId5"/>
              </a:rPr>
              <a:t>en.wikipedia.org/wiki/Standard_score</a:t>
            </a:r>
            <a:r>
              <a:rPr lang="en-US" sz="1200" dirty="0" smtClean="0"/>
              <a:t> </a:t>
            </a:r>
            <a:endParaRPr lang="en-US" sz="1200" dirty="0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D5928129-E61E-42FC-8B8E-60F9AC574498}" type="slidenum">
              <a:rPr lang="en-US" sz="1200" smtClean="0"/>
              <a:pPr eaLnBrk="1" hangingPunct="1"/>
              <a:t>12</a:t>
            </a:fld>
            <a:endParaRPr lang="en-US" sz="1200" smtClean="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1284288" y="796925"/>
            <a:ext cx="7297737" cy="442913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sz="3200" smtClean="0"/>
              <a:t>Normalization in [0,1]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763000" cy="48768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en-US" sz="2400" b="1" smtClean="0">
                <a:solidFill>
                  <a:schemeClr val="folHlink"/>
                </a:solidFill>
              </a:rPr>
              <a:t>Problem</a:t>
            </a:r>
            <a:r>
              <a:rPr lang="en-US" sz="2400" smtClean="0"/>
              <a:t>: If non-normalized variables are used the maximum distance between two values can be greater than 1. </a:t>
            </a:r>
          </a:p>
          <a:p>
            <a:pPr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en-US" sz="2400" b="1" smtClean="0">
                <a:solidFill>
                  <a:schemeClr val="folHlink"/>
                </a:solidFill>
              </a:rPr>
              <a:t>Solution</a:t>
            </a:r>
            <a:r>
              <a:rPr lang="en-US" sz="2400" smtClean="0"/>
              <a:t>: Normalize interval-scaled variables using</a:t>
            </a:r>
          </a:p>
          <a:p>
            <a:pPr eaLnBrk="1" hangingPunct="1">
              <a:lnSpc>
                <a:spcPct val="140000"/>
              </a:lnSpc>
              <a:buFont typeface="Wingdings" pitchFamily="2" charset="2"/>
              <a:buNone/>
            </a:pPr>
            <a:endParaRPr lang="en-US" sz="2400" smtClean="0"/>
          </a:p>
          <a:p>
            <a:pPr marL="0" lvl="1" eaLnBrk="1" hangingPunct="1">
              <a:lnSpc>
                <a:spcPct val="14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2200" smtClean="0"/>
              <a:t>where </a:t>
            </a:r>
            <a:r>
              <a:rPr lang="en-US" sz="2200" smtClean="0">
                <a:latin typeface="Times New Roman" pitchFamily="18" charset="0"/>
              </a:rPr>
              <a:t>min</a:t>
            </a:r>
            <a:r>
              <a:rPr lang="en-US" sz="2200" baseline="-25000" smtClean="0">
                <a:latin typeface="Times New Roman" pitchFamily="18" charset="0"/>
              </a:rPr>
              <a:t>f</a:t>
            </a:r>
            <a:r>
              <a:rPr lang="en-US" sz="2200" smtClean="0"/>
              <a:t> denotes the minimum value and </a:t>
            </a:r>
            <a:r>
              <a:rPr lang="en-US" sz="2200" smtClean="0">
                <a:latin typeface="Times New Roman" pitchFamily="18" charset="0"/>
              </a:rPr>
              <a:t>max</a:t>
            </a:r>
            <a:r>
              <a:rPr lang="en-US" sz="2200" baseline="-25000" smtClean="0">
                <a:latin typeface="Times New Roman" pitchFamily="18" charset="0"/>
              </a:rPr>
              <a:t>f</a:t>
            </a:r>
            <a:r>
              <a:rPr lang="en-US" sz="2200" smtClean="0">
                <a:latin typeface="Times New Roman" pitchFamily="18" charset="0"/>
              </a:rPr>
              <a:t> </a:t>
            </a:r>
            <a:r>
              <a:rPr lang="en-US" sz="2200" smtClean="0"/>
              <a:t>denotes the maximum value of the f-th attribute in the data set and</a:t>
            </a:r>
            <a:r>
              <a:rPr lang="en-US" sz="2200" smtClean="0">
                <a:latin typeface="Symbol" pitchFamily="18" charset="2"/>
              </a:rPr>
              <a:t> s</a:t>
            </a:r>
            <a:r>
              <a:rPr lang="en-US" sz="2200" smtClean="0"/>
              <a:t> is constant that is choses depending on the similarity measure (e.g. if Manhattan distance is used </a:t>
            </a:r>
            <a:r>
              <a:rPr lang="en-US" sz="2200" smtClean="0">
                <a:latin typeface="Symbol" pitchFamily="18" charset="2"/>
              </a:rPr>
              <a:t>s</a:t>
            </a:r>
            <a:r>
              <a:rPr lang="en-US" sz="2200" smtClean="0"/>
              <a:t> is chosen to be 1). Remark: frequently used after applying some form of outlier removal. </a:t>
            </a:r>
          </a:p>
          <a:p>
            <a:pPr eaLnBrk="1" hangingPunct="1">
              <a:lnSpc>
                <a:spcPct val="140000"/>
              </a:lnSpc>
              <a:buFont typeface="Wingdings" pitchFamily="2" charset="2"/>
              <a:buNone/>
            </a:pPr>
            <a:endParaRPr lang="en-US" sz="2400" smtClean="0"/>
          </a:p>
        </p:txBody>
      </p:sp>
      <p:graphicFrame>
        <p:nvGraphicFramePr>
          <p:cNvPr id="17413" name="Object 5"/>
          <p:cNvGraphicFramePr>
            <a:graphicFrameLocks noChangeAspect="1"/>
          </p:cNvGraphicFramePr>
          <p:nvPr/>
        </p:nvGraphicFramePr>
        <p:xfrm>
          <a:off x="685800" y="3200400"/>
          <a:ext cx="7086600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4" name="Equation" r:id="rId3" imgW="3543300" imgH="368300" progId="Equation.3">
                  <p:embed/>
                </p:oleObj>
              </mc:Choice>
              <mc:Fallback>
                <p:oleObj name="Equation" r:id="rId3" imgW="3543300" imgH="3683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200400"/>
                        <a:ext cx="7086600" cy="733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95AAC145-A356-4CE0-A6C3-5CDFFBCE7E07}" type="slidenum">
              <a:rPr lang="en-US" sz="1200" smtClean="0"/>
              <a:pPr eaLnBrk="1" hangingPunct="1"/>
              <a:t>13</a:t>
            </a:fld>
            <a:endParaRPr lang="en-US" sz="1200" smtClean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52400"/>
            <a:ext cx="7315200" cy="1219200"/>
          </a:xfrm>
        </p:spPr>
        <p:txBody>
          <a:bodyPr/>
          <a:lstStyle/>
          <a:p>
            <a:pPr eaLnBrk="1" hangingPunct="1"/>
            <a:r>
              <a:rPr lang="en-US" sz="3200" smtClean="0"/>
              <a:t>Similarity Between Objects</a:t>
            </a:r>
            <a:endParaRPr lang="en-US" smtClean="0"/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229600" cy="47244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sz="2400" u="sng" smtClean="0"/>
              <a:t>Distances</a:t>
            </a:r>
            <a:r>
              <a:rPr lang="en-US" sz="2400" smtClean="0"/>
              <a:t> are normally used to measure the </a:t>
            </a:r>
            <a:r>
              <a:rPr lang="en-US" sz="2400" u="sng" smtClean="0"/>
              <a:t>similarity</a:t>
            </a:r>
            <a:r>
              <a:rPr lang="en-US" sz="2400" smtClean="0"/>
              <a:t> or </a:t>
            </a:r>
            <a:r>
              <a:rPr lang="en-US" sz="2400" u="sng" smtClean="0"/>
              <a:t>dissimilarity</a:t>
            </a:r>
            <a:r>
              <a:rPr lang="en-US" sz="2400" smtClean="0"/>
              <a:t> between two data objects</a:t>
            </a:r>
          </a:p>
          <a:p>
            <a:pPr eaLnBrk="1" hangingPunct="1">
              <a:lnSpc>
                <a:spcPct val="120000"/>
              </a:lnSpc>
            </a:pPr>
            <a:r>
              <a:rPr lang="en-US" sz="2400" smtClean="0"/>
              <a:t>Some popular ones include: </a:t>
            </a:r>
            <a:r>
              <a:rPr lang="en-US" sz="2400" i="1" smtClean="0"/>
              <a:t>Minkowski distance</a:t>
            </a:r>
            <a:r>
              <a:rPr lang="en-US" sz="2400" smtClean="0"/>
              <a:t>:</a:t>
            </a:r>
          </a:p>
          <a:p>
            <a:pPr eaLnBrk="1" hangingPunct="1">
              <a:lnSpc>
                <a:spcPct val="120000"/>
              </a:lnSpc>
            </a:pPr>
            <a:endParaRPr lang="en-US" sz="2400" smtClean="0"/>
          </a:p>
          <a:p>
            <a:pPr lvl="1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sz="2400" smtClean="0"/>
              <a:t>where  </a:t>
            </a:r>
            <a:r>
              <a:rPr lang="en-US" sz="2400" i="1" smtClean="0"/>
              <a:t>i</a:t>
            </a:r>
            <a:r>
              <a:rPr lang="en-US" sz="2400" smtClean="0"/>
              <a:t> = (</a:t>
            </a:r>
            <a:r>
              <a:rPr lang="en-US" sz="2400" i="1" smtClean="0"/>
              <a:t>x</a:t>
            </a:r>
            <a:r>
              <a:rPr lang="en-US" sz="2400" baseline="-25000" smtClean="0"/>
              <a:t>i1</a:t>
            </a:r>
            <a:r>
              <a:rPr lang="en-US" sz="2400" smtClean="0"/>
              <a:t>, </a:t>
            </a:r>
            <a:r>
              <a:rPr lang="en-US" sz="2400" i="1" smtClean="0"/>
              <a:t>x</a:t>
            </a:r>
            <a:r>
              <a:rPr lang="en-US" sz="2400" baseline="-25000" smtClean="0"/>
              <a:t>i2</a:t>
            </a:r>
            <a:r>
              <a:rPr lang="en-US" sz="2400" smtClean="0"/>
              <a:t>, …, </a:t>
            </a:r>
            <a:r>
              <a:rPr lang="en-US" sz="2400" i="1" smtClean="0"/>
              <a:t>x</a:t>
            </a:r>
            <a:r>
              <a:rPr lang="en-US" sz="2400" baseline="-25000" smtClean="0"/>
              <a:t>ip</a:t>
            </a:r>
            <a:r>
              <a:rPr lang="en-US" sz="2400" smtClean="0"/>
              <a:t>) and</a:t>
            </a:r>
            <a:r>
              <a:rPr lang="en-US" sz="2400" i="1" smtClean="0"/>
              <a:t> j</a:t>
            </a:r>
            <a:r>
              <a:rPr lang="en-US" sz="2400" smtClean="0"/>
              <a:t> = (</a:t>
            </a:r>
            <a:r>
              <a:rPr lang="en-US" sz="2400" i="1" smtClean="0"/>
              <a:t>x</a:t>
            </a:r>
            <a:r>
              <a:rPr lang="en-US" sz="2400" baseline="-25000" smtClean="0"/>
              <a:t>j1</a:t>
            </a:r>
            <a:r>
              <a:rPr lang="en-US" sz="2400" smtClean="0"/>
              <a:t>, </a:t>
            </a:r>
            <a:r>
              <a:rPr lang="en-US" sz="2400" i="1" smtClean="0"/>
              <a:t>x</a:t>
            </a:r>
            <a:r>
              <a:rPr lang="en-US" sz="2400" baseline="-25000" smtClean="0"/>
              <a:t>j2</a:t>
            </a:r>
            <a:r>
              <a:rPr lang="en-US" sz="2400" smtClean="0"/>
              <a:t>, …, </a:t>
            </a:r>
            <a:r>
              <a:rPr lang="en-US" sz="2400" i="1" smtClean="0"/>
              <a:t>x</a:t>
            </a:r>
            <a:r>
              <a:rPr lang="en-US" sz="2400" baseline="-25000" smtClean="0"/>
              <a:t>jp</a:t>
            </a:r>
            <a:r>
              <a:rPr lang="en-US" sz="2400" smtClean="0"/>
              <a:t>) are two </a:t>
            </a:r>
            <a:r>
              <a:rPr lang="en-US" sz="2400" i="1" smtClean="0"/>
              <a:t>p</a:t>
            </a:r>
            <a:r>
              <a:rPr lang="en-US" sz="2400" smtClean="0"/>
              <a:t>-dimensional data objects, and </a:t>
            </a:r>
            <a:r>
              <a:rPr lang="en-US" sz="2400" i="1" smtClean="0"/>
              <a:t>q</a:t>
            </a:r>
            <a:r>
              <a:rPr lang="en-US" sz="2400" smtClean="0"/>
              <a:t> is a positive integer</a:t>
            </a:r>
          </a:p>
          <a:p>
            <a:pPr eaLnBrk="1" hangingPunct="1">
              <a:lnSpc>
                <a:spcPct val="120000"/>
              </a:lnSpc>
            </a:pPr>
            <a:r>
              <a:rPr lang="en-US" sz="2400" smtClean="0"/>
              <a:t>If </a:t>
            </a:r>
            <a:r>
              <a:rPr lang="en-US" sz="2400" i="1" smtClean="0"/>
              <a:t>q</a:t>
            </a:r>
            <a:r>
              <a:rPr lang="en-US" sz="2400" smtClean="0"/>
              <a:t> = </a:t>
            </a:r>
            <a:r>
              <a:rPr lang="en-US" sz="2400" i="1" smtClean="0"/>
              <a:t>1</a:t>
            </a:r>
            <a:r>
              <a:rPr lang="en-US" sz="2400" smtClean="0"/>
              <a:t>, </a:t>
            </a:r>
            <a:r>
              <a:rPr lang="en-US" sz="2400" i="1" smtClean="0"/>
              <a:t>d</a:t>
            </a:r>
            <a:r>
              <a:rPr lang="en-US" sz="2400" smtClean="0"/>
              <a:t> is Manhattan distance</a:t>
            </a:r>
            <a:endParaRPr lang="en-US" sz="2400" i="1" smtClean="0"/>
          </a:p>
          <a:p>
            <a:pPr eaLnBrk="1" hangingPunct="1">
              <a:lnSpc>
                <a:spcPct val="120000"/>
              </a:lnSpc>
            </a:pPr>
            <a:endParaRPr lang="en-US" sz="2400" i="1" smtClean="0"/>
          </a:p>
          <a:p>
            <a:pPr lvl="1" eaLnBrk="1" hangingPunct="1">
              <a:lnSpc>
                <a:spcPct val="120000"/>
              </a:lnSpc>
              <a:buFont typeface="Wingdings" pitchFamily="2" charset="2"/>
              <a:buNone/>
            </a:pPr>
            <a:endParaRPr lang="en-US" sz="2400" smtClean="0"/>
          </a:p>
        </p:txBody>
      </p:sp>
      <p:graphicFrame>
        <p:nvGraphicFramePr>
          <p:cNvPr id="19461" name="Object 4"/>
          <p:cNvGraphicFramePr>
            <a:graphicFrameLocks noChangeAspect="1"/>
          </p:cNvGraphicFramePr>
          <p:nvPr/>
        </p:nvGraphicFramePr>
        <p:xfrm>
          <a:off x="1905000" y="3124200"/>
          <a:ext cx="51816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3" name="Equation" r:id="rId3" imgW="5181600" imgH="596900" progId="Equation.3">
                  <p:embed/>
                </p:oleObj>
              </mc:Choice>
              <mc:Fallback>
                <p:oleObj name="Equation" r:id="rId3" imgW="5181600" imgH="5969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124200"/>
                        <a:ext cx="51816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2" name="Object 5"/>
          <p:cNvGraphicFramePr>
            <a:graphicFrameLocks noChangeAspect="1"/>
          </p:cNvGraphicFramePr>
          <p:nvPr/>
        </p:nvGraphicFramePr>
        <p:xfrm>
          <a:off x="2514600" y="5562600"/>
          <a:ext cx="45212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4" name="Equation" r:id="rId5" imgW="4292600" imgH="431800" progId="Equation.3">
                  <p:embed/>
                </p:oleObj>
              </mc:Choice>
              <mc:Fallback>
                <p:oleObj name="Equation" r:id="rId5" imgW="4292600" imgH="431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5562600"/>
                        <a:ext cx="45212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CABA64A9-D982-4DBD-BC61-ED74D4CBF6C3}" type="slidenum">
              <a:rPr lang="en-US" sz="1200" smtClean="0"/>
              <a:pPr eaLnBrk="1" hangingPunct="1"/>
              <a:t>14</a:t>
            </a:fld>
            <a:endParaRPr lang="en-US" sz="1200" smtClean="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685800"/>
            <a:ext cx="7391400" cy="609600"/>
          </a:xfrm>
        </p:spPr>
        <p:txBody>
          <a:bodyPr/>
          <a:lstStyle/>
          <a:p>
            <a:pPr eaLnBrk="1" hangingPunct="1"/>
            <a:r>
              <a:rPr lang="en-US" sz="3200" smtClean="0"/>
              <a:t>Similarity Between Objects (Cont.)</a:t>
            </a:r>
            <a:endParaRPr lang="en-US" smtClean="0"/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sz="2400" i="1" dirty="0" smtClean="0"/>
              <a:t>If q</a:t>
            </a:r>
            <a:r>
              <a:rPr lang="en-US" sz="2400" dirty="0" smtClean="0"/>
              <a:t> = </a:t>
            </a:r>
            <a:r>
              <a:rPr lang="en-US" sz="2400" i="1" dirty="0" smtClean="0"/>
              <a:t>2</a:t>
            </a:r>
            <a:r>
              <a:rPr lang="en-US" sz="2400" dirty="0" smtClean="0"/>
              <a:t>,</a:t>
            </a:r>
            <a:r>
              <a:rPr lang="en-US" sz="2400" i="1" dirty="0" smtClean="0"/>
              <a:t> d </a:t>
            </a:r>
            <a:r>
              <a:rPr lang="en-US" sz="2400" dirty="0" smtClean="0"/>
              <a:t>is Euclidean distance:</a:t>
            </a:r>
          </a:p>
          <a:p>
            <a:pPr eaLnBrk="1" hangingPunct="1">
              <a:lnSpc>
                <a:spcPct val="110000"/>
              </a:lnSpc>
            </a:pPr>
            <a:endParaRPr lang="en-US" sz="2400" dirty="0" smtClean="0"/>
          </a:p>
          <a:p>
            <a:pPr eaLnBrk="1" hangingPunct="1">
              <a:lnSpc>
                <a:spcPct val="110000"/>
              </a:lnSpc>
            </a:pPr>
            <a:r>
              <a:rPr lang="en-US" sz="2400" dirty="0" smtClean="0"/>
              <a:t>Distance Functions Properties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i="1" dirty="0" smtClean="0"/>
              <a:t>d(</a:t>
            </a:r>
            <a:r>
              <a:rPr lang="en-US" i="1" dirty="0" err="1" smtClean="0"/>
              <a:t>i,j</a:t>
            </a:r>
            <a:r>
              <a:rPr lang="en-US" i="1" dirty="0" smtClean="0"/>
              <a:t>)</a:t>
            </a:r>
            <a:r>
              <a:rPr lang="en-US" dirty="0" smtClean="0"/>
              <a:t> </a:t>
            </a:r>
            <a:r>
              <a:rPr lang="en-US" dirty="0" smtClean="0">
                <a:sym typeface="Symbol" pitchFamily="18" charset="2"/>
              </a:rPr>
              <a:t> 0</a:t>
            </a:r>
            <a:endParaRPr lang="en-US" dirty="0" smtClean="0"/>
          </a:p>
          <a:p>
            <a:pPr lvl="1" eaLnBrk="1" hangingPunct="1">
              <a:lnSpc>
                <a:spcPct val="110000"/>
              </a:lnSpc>
            </a:pPr>
            <a:r>
              <a:rPr lang="en-US" i="1" dirty="0" smtClean="0"/>
              <a:t>d(</a:t>
            </a:r>
            <a:r>
              <a:rPr lang="en-US" i="1" dirty="0" err="1" smtClean="0"/>
              <a:t>i,i</a:t>
            </a:r>
            <a:r>
              <a:rPr lang="en-US" i="1" dirty="0" smtClean="0"/>
              <a:t>)</a:t>
            </a:r>
            <a:r>
              <a:rPr lang="en-US" dirty="0" smtClean="0"/>
              <a:t> </a:t>
            </a:r>
            <a:r>
              <a:rPr lang="en-US" dirty="0" smtClean="0">
                <a:sym typeface="Symbol" pitchFamily="18" charset="2"/>
              </a:rPr>
              <a:t>= 0 </a:t>
            </a:r>
            <a:r>
              <a:rPr lang="en-US" sz="2400" i="1" dirty="0" smtClean="0">
                <a:latin typeface="Lucida Handwriting" panose="03010101010101010101" pitchFamily="66" charset="0"/>
                <a:sym typeface="Symbol" pitchFamily="18" charset="2"/>
              </a:rPr>
              <a:t>important </a:t>
            </a:r>
            <a:endParaRPr lang="en-US" sz="2400" i="1" dirty="0" smtClean="0">
              <a:latin typeface="Lucida Handwriting" panose="03010101010101010101" pitchFamily="66" charset="0"/>
            </a:endParaRPr>
          </a:p>
          <a:p>
            <a:pPr lvl="1" eaLnBrk="1" hangingPunct="1">
              <a:lnSpc>
                <a:spcPct val="110000"/>
              </a:lnSpc>
            </a:pPr>
            <a:r>
              <a:rPr lang="en-US" i="1" dirty="0" smtClean="0"/>
              <a:t>d(</a:t>
            </a:r>
            <a:r>
              <a:rPr lang="en-US" i="1" dirty="0" err="1" smtClean="0"/>
              <a:t>i,j</a:t>
            </a:r>
            <a:r>
              <a:rPr lang="en-US" i="1" dirty="0" smtClean="0"/>
              <a:t>)</a:t>
            </a:r>
            <a:r>
              <a:rPr lang="en-US" dirty="0" smtClean="0"/>
              <a:t> </a:t>
            </a:r>
            <a:r>
              <a:rPr lang="en-US" dirty="0" smtClean="0">
                <a:sym typeface="Symbol" pitchFamily="18" charset="2"/>
              </a:rPr>
              <a:t>= </a:t>
            </a:r>
            <a:r>
              <a:rPr lang="en-US" i="1" dirty="0" smtClean="0"/>
              <a:t>d(</a:t>
            </a:r>
            <a:r>
              <a:rPr lang="en-US" i="1" dirty="0" err="1" smtClean="0"/>
              <a:t>j,i</a:t>
            </a:r>
            <a:r>
              <a:rPr lang="en-US" i="1" dirty="0" smtClean="0"/>
              <a:t>) </a:t>
            </a:r>
            <a:endParaRPr lang="en-US" dirty="0" smtClean="0"/>
          </a:p>
          <a:p>
            <a:pPr lvl="1" eaLnBrk="1" hangingPunct="1">
              <a:lnSpc>
                <a:spcPct val="110000"/>
              </a:lnSpc>
            </a:pPr>
            <a:r>
              <a:rPr lang="en-US" i="1" dirty="0" smtClean="0"/>
              <a:t>d(</a:t>
            </a:r>
            <a:r>
              <a:rPr lang="en-US" i="1" dirty="0" err="1" smtClean="0"/>
              <a:t>i,j</a:t>
            </a:r>
            <a:r>
              <a:rPr lang="en-US" i="1" dirty="0" smtClean="0"/>
              <a:t>)</a:t>
            </a:r>
            <a:r>
              <a:rPr lang="en-US" dirty="0" smtClean="0"/>
              <a:t> </a:t>
            </a:r>
            <a:r>
              <a:rPr lang="en-US" dirty="0" smtClean="0">
                <a:sym typeface="Symbol" pitchFamily="18" charset="2"/>
              </a:rPr>
              <a:t> </a:t>
            </a:r>
            <a:r>
              <a:rPr lang="en-US" i="1" dirty="0" smtClean="0"/>
              <a:t>d(</a:t>
            </a:r>
            <a:r>
              <a:rPr lang="en-US" i="1" dirty="0" err="1" smtClean="0"/>
              <a:t>i,k</a:t>
            </a:r>
            <a:r>
              <a:rPr lang="en-US" i="1" dirty="0" smtClean="0"/>
              <a:t>)</a:t>
            </a:r>
            <a:r>
              <a:rPr lang="en-US" dirty="0" smtClean="0"/>
              <a:t> </a:t>
            </a:r>
            <a:r>
              <a:rPr lang="en-US" dirty="0" smtClean="0">
                <a:sym typeface="Symbol" pitchFamily="18" charset="2"/>
              </a:rPr>
              <a:t>+ </a:t>
            </a:r>
            <a:r>
              <a:rPr lang="en-US" i="1" dirty="0" smtClean="0"/>
              <a:t>d(</a:t>
            </a:r>
            <a:r>
              <a:rPr lang="en-US" i="1" dirty="0" err="1" smtClean="0"/>
              <a:t>k,j</a:t>
            </a:r>
            <a:r>
              <a:rPr lang="en-US" i="1" dirty="0" smtClean="0"/>
              <a:t>) </a:t>
            </a:r>
            <a:r>
              <a:rPr lang="en-US" sz="2400" i="1" dirty="0">
                <a:latin typeface="Lucida Handwriting" panose="03010101010101010101" pitchFamily="66" charset="0"/>
                <a:sym typeface="Symbol" pitchFamily="18" charset="2"/>
              </a:rPr>
              <a:t>important </a:t>
            </a:r>
            <a:endParaRPr lang="en-US" sz="2400" i="1" dirty="0">
              <a:latin typeface="Lucida Handwriting" panose="03010101010101010101" pitchFamily="66" charset="0"/>
            </a:endParaRPr>
          </a:p>
        </p:txBody>
      </p:sp>
      <p:graphicFrame>
        <p:nvGraphicFramePr>
          <p:cNvPr id="20485" name="Object 4"/>
          <p:cNvGraphicFramePr>
            <a:graphicFrameLocks noChangeAspect="1"/>
          </p:cNvGraphicFramePr>
          <p:nvPr/>
        </p:nvGraphicFramePr>
        <p:xfrm>
          <a:off x="1981200" y="2133600"/>
          <a:ext cx="5170488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6" name="Equation" r:id="rId3" imgW="5168900" imgH="584200" progId="Equation.3">
                  <p:embed/>
                </p:oleObj>
              </mc:Choice>
              <mc:Fallback>
                <p:oleObj name="Equation" r:id="rId3" imgW="5168900" imgH="584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133600"/>
                        <a:ext cx="5170488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2A737242-D380-498A-914D-B2AB79D62C46}" type="slidenum">
              <a:rPr lang="en-US" sz="1200" smtClean="0"/>
              <a:pPr eaLnBrk="1" hangingPunct="1"/>
              <a:t>15</a:t>
            </a:fld>
            <a:endParaRPr lang="en-US" sz="1200" smtClean="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1284288" y="381000"/>
            <a:ext cx="7326312" cy="10668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sz="3200" smtClean="0"/>
              <a:t>Similarity with respect to </a:t>
            </a:r>
            <a:br>
              <a:rPr lang="en-US" sz="3200" smtClean="0"/>
            </a:br>
            <a:r>
              <a:rPr lang="en-US" sz="3200" smtClean="0"/>
              <a:t>a Set of Binary Variables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305800" cy="48768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30000"/>
              </a:lnSpc>
            </a:pPr>
            <a:r>
              <a:rPr lang="en-US" smtClean="0"/>
              <a:t>A contingency table for binary data</a:t>
            </a:r>
          </a:p>
          <a:p>
            <a:pPr eaLnBrk="1" hangingPunct="1">
              <a:lnSpc>
                <a:spcPct val="130000"/>
              </a:lnSpc>
            </a:pPr>
            <a:endParaRPr lang="en-US" smtClean="0"/>
          </a:p>
          <a:p>
            <a:pPr eaLnBrk="1" hangingPunct="1">
              <a:lnSpc>
                <a:spcPct val="130000"/>
              </a:lnSpc>
            </a:pPr>
            <a:endParaRPr lang="en-US" smtClean="0"/>
          </a:p>
          <a:p>
            <a:pPr eaLnBrk="1" hangingPunct="1">
              <a:lnSpc>
                <a:spcPct val="130000"/>
              </a:lnSpc>
            </a:pPr>
            <a:endParaRPr lang="en-US" smtClean="0"/>
          </a:p>
          <a:p>
            <a:pPr eaLnBrk="1" hangingPunct="1">
              <a:lnSpc>
                <a:spcPct val="130000"/>
              </a:lnSpc>
              <a:buFont typeface="Wingdings" pitchFamily="2" charset="2"/>
              <a:buNone/>
            </a:pPr>
            <a:endParaRPr lang="en-US" smtClean="0"/>
          </a:p>
        </p:txBody>
      </p:sp>
      <p:graphicFrame>
        <p:nvGraphicFramePr>
          <p:cNvPr id="21509" name="Object 5"/>
          <p:cNvGraphicFramePr>
            <a:graphicFrameLocks noChangeAspect="1"/>
          </p:cNvGraphicFramePr>
          <p:nvPr/>
        </p:nvGraphicFramePr>
        <p:xfrm>
          <a:off x="2743200" y="2286000"/>
          <a:ext cx="2895600" cy="165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17" name="Equation" r:id="rId3" imgW="2540000" imgH="1447800" progId="Equation.3">
                  <p:embed/>
                </p:oleObj>
              </mc:Choice>
              <mc:Fallback>
                <p:oleObj name="Equation" r:id="rId3" imgW="2540000" imgH="1447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2286000"/>
                        <a:ext cx="2895600" cy="165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0" name="Line 7"/>
          <p:cNvSpPr>
            <a:spLocks noChangeShapeType="1"/>
          </p:cNvSpPr>
          <p:nvPr/>
        </p:nvSpPr>
        <p:spPr bwMode="auto">
          <a:xfrm>
            <a:off x="1905000" y="2590800"/>
            <a:ext cx="487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1" name="Line 8"/>
          <p:cNvSpPr>
            <a:spLocks noChangeShapeType="1"/>
          </p:cNvSpPr>
          <p:nvPr/>
        </p:nvSpPr>
        <p:spPr bwMode="auto">
          <a:xfrm>
            <a:off x="3429000" y="2133600"/>
            <a:ext cx="0" cy="1981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2" name="Text Box 9"/>
          <p:cNvSpPr txBox="1">
            <a:spLocks noChangeArrowheads="1"/>
          </p:cNvSpPr>
          <p:nvPr/>
        </p:nvSpPr>
        <p:spPr bwMode="auto">
          <a:xfrm>
            <a:off x="1524000" y="3124200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b="1">
                <a:latin typeface="Times New Roman" pitchFamily="18" charset="0"/>
              </a:rPr>
              <a:t>Object </a:t>
            </a:r>
            <a:r>
              <a:rPr lang="en-US" sz="2000" b="1" i="1">
                <a:latin typeface="Times New Roman" pitchFamily="18" charset="0"/>
              </a:rPr>
              <a:t>i</a:t>
            </a:r>
            <a:endParaRPr lang="en-US" sz="2000" b="1">
              <a:latin typeface="Times New Roman" pitchFamily="18" charset="0"/>
            </a:endParaRPr>
          </a:p>
        </p:txBody>
      </p:sp>
      <p:sp>
        <p:nvSpPr>
          <p:cNvPr id="21513" name="Text Box 10"/>
          <p:cNvSpPr txBox="1">
            <a:spLocks noChangeArrowheads="1"/>
          </p:cNvSpPr>
          <p:nvPr/>
        </p:nvSpPr>
        <p:spPr bwMode="auto">
          <a:xfrm>
            <a:off x="4038600" y="1828800"/>
            <a:ext cx="1219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b="1">
                <a:latin typeface="Times New Roman" pitchFamily="18" charset="0"/>
              </a:rPr>
              <a:t>Object  </a:t>
            </a:r>
            <a:r>
              <a:rPr lang="en-US" sz="2000" b="1" i="1">
                <a:latin typeface="Times New Roman" pitchFamily="18" charset="0"/>
              </a:rPr>
              <a:t>j</a:t>
            </a:r>
          </a:p>
        </p:txBody>
      </p:sp>
      <p:graphicFrame>
        <p:nvGraphicFramePr>
          <p:cNvPr id="21514" name="Object 11"/>
          <p:cNvGraphicFramePr>
            <a:graphicFrameLocks noChangeAspect="1"/>
          </p:cNvGraphicFramePr>
          <p:nvPr/>
        </p:nvGraphicFramePr>
        <p:xfrm>
          <a:off x="381000" y="4038600"/>
          <a:ext cx="5616575" cy="255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18" name="Equation" r:id="rId5" imgW="1511300" imgH="685800" progId="Equation.3">
                  <p:embed/>
                </p:oleObj>
              </mc:Choice>
              <mc:Fallback>
                <p:oleObj name="Equation" r:id="rId5" imgW="1511300" imgH="6858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4038600"/>
                        <a:ext cx="5616575" cy="2552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5" name="Text Box 12"/>
          <p:cNvSpPr txBox="1">
            <a:spLocks noChangeArrowheads="1"/>
          </p:cNvSpPr>
          <p:nvPr/>
        </p:nvSpPr>
        <p:spPr bwMode="auto">
          <a:xfrm>
            <a:off x="6400800" y="4267200"/>
            <a:ext cx="2173288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/>
              <a:t>Ignores agree-</a:t>
            </a:r>
          </a:p>
          <a:p>
            <a:pPr eaLnBrk="1" hangingPunct="1"/>
            <a:r>
              <a:rPr lang="en-US"/>
              <a:t>ments in O’s</a:t>
            </a:r>
          </a:p>
        </p:txBody>
      </p:sp>
      <p:sp>
        <p:nvSpPr>
          <p:cNvPr id="21516" name="Text Box 13"/>
          <p:cNvSpPr txBox="1">
            <a:spLocks noChangeArrowheads="1"/>
          </p:cNvSpPr>
          <p:nvPr/>
        </p:nvSpPr>
        <p:spPr bwMode="auto">
          <a:xfrm>
            <a:off x="6280150" y="5334000"/>
            <a:ext cx="286385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/>
              <a:t>Considers agree-</a:t>
            </a:r>
          </a:p>
          <a:p>
            <a:pPr eaLnBrk="1" hangingPunct="1"/>
            <a:r>
              <a:rPr lang="en-US"/>
              <a:t>ments in 0’s and 1’s</a:t>
            </a:r>
          </a:p>
          <a:p>
            <a:pPr eaLnBrk="1" hangingPunct="1"/>
            <a:r>
              <a:rPr lang="en-US"/>
              <a:t>to be equivalent.</a:t>
            </a: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8CB26DB5-02EB-48E5-A790-B52F75A4965F}" type="slidenum">
              <a:rPr lang="en-US" sz="1200" smtClean="0"/>
              <a:pPr eaLnBrk="1" hangingPunct="1"/>
              <a:t>16</a:t>
            </a:fld>
            <a:endParaRPr lang="en-US" sz="1200" smtClean="0"/>
          </a:p>
        </p:txBody>
      </p:sp>
      <p:sp>
        <p:nvSpPr>
          <p:cNvPr id="2253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Example 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81200"/>
            <a:ext cx="7467600" cy="4495800"/>
          </a:xfrm>
        </p:spPr>
        <p:txBody>
          <a:bodyPr/>
          <a:lstStyle/>
          <a:p>
            <a:pPr eaLnBrk="1" hangingPunct="1"/>
            <a:r>
              <a:rPr lang="en-US" sz="2400" smtClean="0"/>
              <a:t>Example: Books bought by different Customers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smtClean="0"/>
              <a:t>   i=(1,0,0,0,0,0,0,1) j=(1,1,0,0,0,0,0,0)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smtClean="0"/>
              <a:t>   </a:t>
            </a:r>
            <a:r>
              <a:rPr lang="en-US" sz="2400" smtClean="0">
                <a:sym typeface="Symbol" pitchFamily="18" charset="2"/>
              </a:rPr>
              <a:t></a:t>
            </a:r>
            <a:r>
              <a:rPr lang="en-US" sz="2400" baseline="-25000" smtClean="0">
                <a:sym typeface="Symbol" pitchFamily="18" charset="2"/>
              </a:rPr>
              <a:t>Jaccard</a:t>
            </a:r>
            <a:r>
              <a:rPr lang="en-US" sz="2400" smtClean="0">
                <a:sym typeface="Symbol" pitchFamily="18" charset="2"/>
              </a:rPr>
              <a:t>(i,j)=1/3 “excludes agreements in O’s”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smtClean="0">
                <a:sym typeface="Symbol" pitchFamily="18" charset="2"/>
              </a:rPr>
              <a:t>   </a:t>
            </a:r>
            <a:r>
              <a:rPr lang="en-US" sz="2400" baseline="-25000" smtClean="0">
                <a:sym typeface="Symbol" pitchFamily="18" charset="2"/>
              </a:rPr>
              <a:t>sym</a:t>
            </a:r>
            <a:r>
              <a:rPr lang="en-US" sz="2400" smtClean="0">
                <a:sym typeface="Symbol" pitchFamily="18" charset="2"/>
              </a:rPr>
              <a:t>(i,j)=6/8     “computes percentage of agreement considering 1’s and 0’s. </a:t>
            </a:r>
          </a:p>
          <a:p>
            <a:pPr eaLnBrk="1" hangingPunct="1">
              <a:buFont typeface="Wingdings" pitchFamily="2" charset="2"/>
              <a:buNone/>
            </a:pPr>
            <a:endParaRPr lang="en-US" sz="2400" smtClean="0">
              <a:sym typeface="Symbol" pitchFamily="18" charset="2"/>
            </a:endParaRPr>
          </a:p>
          <a:p>
            <a:pPr eaLnBrk="1" hangingPunct="1">
              <a:buFont typeface="Wingdings" pitchFamily="2" charset="2"/>
              <a:buNone/>
            </a:pPr>
            <a:endParaRPr 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7FAFFF51-F370-4A10-A069-8FDAAC3662FB}" type="slidenum">
              <a:rPr lang="en-US" sz="1200" smtClean="0"/>
              <a:pPr eaLnBrk="1" hangingPunct="1"/>
              <a:t>17</a:t>
            </a:fld>
            <a:endParaRPr lang="en-US" sz="1200" smtClean="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1284288" y="457200"/>
            <a:ext cx="7297737" cy="10668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sz="3200" smtClean="0"/>
              <a:t>Nominal Variables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8458200" cy="44196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20000"/>
              </a:lnSpc>
            </a:pPr>
            <a:r>
              <a:rPr lang="en-US" sz="2400" smtClean="0"/>
              <a:t>A generalization of the binary variable in that it can take more than 2 states, e.g., red, yellow, blue, green</a:t>
            </a:r>
          </a:p>
          <a:p>
            <a:pPr eaLnBrk="1" hangingPunct="1">
              <a:lnSpc>
                <a:spcPct val="120000"/>
              </a:lnSpc>
            </a:pPr>
            <a:r>
              <a:rPr lang="en-US" sz="2400" smtClean="0"/>
              <a:t>Method 1: Simple matching</a:t>
            </a:r>
            <a:endParaRPr lang="en-US" sz="2400" i="1" smtClean="0"/>
          </a:p>
          <a:p>
            <a:pPr lvl="1" eaLnBrk="1" hangingPunct="1">
              <a:lnSpc>
                <a:spcPct val="120000"/>
              </a:lnSpc>
            </a:pPr>
            <a:r>
              <a:rPr lang="en-US" sz="2400" i="1" smtClean="0"/>
              <a:t>m</a:t>
            </a:r>
            <a:r>
              <a:rPr lang="en-US" sz="2400" smtClean="0"/>
              <a:t>: # of matches,</a:t>
            </a:r>
            <a:r>
              <a:rPr lang="en-US" sz="2400" i="1" smtClean="0"/>
              <a:t> p</a:t>
            </a:r>
            <a:r>
              <a:rPr lang="en-US" sz="2400" smtClean="0"/>
              <a:t>: total # of variables</a:t>
            </a:r>
          </a:p>
          <a:p>
            <a:pPr eaLnBrk="1" hangingPunct="1">
              <a:lnSpc>
                <a:spcPct val="120000"/>
              </a:lnSpc>
            </a:pPr>
            <a:endParaRPr lang="en-US" sz="2400" smtClean="0"/>
          </a:p>
          <a:p>
            <a:pPr eaLnBrk="1" hangingPunct="1">
              <a:lnSpc>
                <a:spcPct val="120000"/>
              </a:lnSpc>
            </a:pPr>
            <a:endParaRPr lang="en-US" sz="2400" smtClean="0"/>
          </a:p>
          <a:p>
            <a:pPr eaLnBrk="1" hangingPunct="1">
              <a:lnSpc>
                <a:spcPct val="120000"/>
              </a:lnSpc>
            </a:pPr>
            <a:r>
              <a:rPr lang="en-US" sz="2400" smtClean="0"/>
              <a:t>Method 2: use a large number of binary variables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400" smtClean="0"/>
              <a:t>creating a new binary variable for each of the </a:t>
            </a:r>
            <a:r>
              <a:rPr lang="en-US" sz="2400" i="1" smtClean="0"/>
              <a:t>M</a:t>
            </a:r>
            <a:r>
              <a:rPr lang="en-US" sz="2400" smtClean="0"/>
              <a:t> nominal states</a:t>
            </a:r>
          </a:p>
        </p:txBody>
      </p:sp>
      <p:graphicFrame>
        <p:nvGraphicFramePr>
          <p:cNvPr id="23557" name="Object 4"/>
          <p:cNvGraphicFramePr>
            <a:graphicFrameLocks noChangeAspect="1"/>
          </p:cNvGraphicFramePr>
          <p:nvPr/>
        </p:nvGraphicFramePr>
        <p:xfrm>
          <a:off x="3046413" y="3810000"/>
          <a:ext cx="2290762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8" name="Equation" r:id="rId3" imgW="1485900" imgH="469900" progId="Equation.3">
                  <p:embed/>
                </p:oleObj>
              </mc:Choice>
              <mc:Fallback>
                <p:oleObj name="Equation" r:id="rId3" imgW="1485900" imgH="4699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6413" y="3810000"/>
                        <a:ext cx="2290762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6A567CB3-1DB4-499B-9365-BCFF4004DB45}" type="slidenum">
              <a:rPr lang="en-US" sz="1200" smtClean="0"/>
              <a:pPr eaLnBrk="1" hangingPunct="1"/>
              <a:t>18</a:t>
            </a:fld>
            <a:endParaRPr lang="en-US" sz="1200" smtClean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609600"/>
            <a:ext cx="4495800" cy="8382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sz="3200" smtClean="0"/>
              <a:t>Ordinal Variables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458200" cy="47244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10000"/>
              </a:lnSpc>
            </a:pPr>
            <a:r>
              <a:rPr lang="en-US" sz="2400" smtClean="0"/>
              <a:t>An ordinal variable can be discrete or continuous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 smtClean="0"/>
              <a:t>order is important (e.g. UH-grade, hotel-rating)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 smtClean="0"/>
              <a:t>Can be treated like interval-scaled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400" smtClean="0"/>
              <a:t>replacing </a:t>
            </a:r>
            <a:r>
              <a:rPr lang="en-US" sz="2400" i="1" smtClean="0"/>
              <a:t>x</a:t>
            </a:r>
            <a:r>
              <a:rPr lang="en-US" sz="2400" i="1" baseline="-25000" smtClean="0"/>
              <a:t>if</a:t>
            </a:r>
            <a:r>
              <a:rPr lang="en-US" sz="2400" baseline="-25000" smtClean="0"/>
              <a:t> </a:t>
            </a:r>
            <a:r>
              <a:rPr lang="en-US" sz="2400" smtClean="0"/>
              <a:t> by their rank: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400" smtClean="0"/>
              <a:t>map the range of each variable onto [0, 1] by replacing</a:t>
            </a:r>
            <a:r>
              <a:rPr lang="en-US" sz="2400" i="1" smtClean="0"/>
              <a:t> </a:t>
            </a:r>
            <a:r>
              <a:rPr lang="en-US" sz="2400" smtClean="0"/>
              <a:t>the </a:t>
            </a:r>
            <a:r>
              <a:rPr lang="en-US" sz="2400" i="1" smtClean="0"/>
              <a:t>f</a:t>
            </a:r>
            <a:r>
              <a:rPr lang="en-US" sz="2400" smtClean="0"/>
              <a:t>-th variable of </a:t>
            </a:r>
            <a:r>
              <a:rPr lang="en-US" sz="2400" i="1" smtClean="0"/>
              <a:t>i</a:t>
            </a:r>
            <a:r>
              <a:rPr lang="en-US" sz="2400" smtClean="0"/>
              <a:t>-th object by</a:t>
            </a:r>
          </a:p>
          <a:p>
            <a:pPr lvl="1" eaLnBrk="1" hangingPunct="1">
              <a:lnSpc>
                <a:spcPct val="110000"/>
              </a:lnSpc>
            </a:pPr>
            <a:endParaRPr lang="en-US" sz="2400" smtClean="0"/>
          </a:p>
          <a:p>
            <a:pPr lvl="1" eaLnBrk="1" hangingPunct="1">
              <a:lnSpc>
                <a:spcPct val="110000"/>
              </a:lnSpc>
            </a:pPr>
            <a:endParaRPr lang="en-US" sz="2400" smtClean="0"/>
          </a:p>
          <a:p>
            <a:pPr lvl="1" eaLnBrk="1" hangingPunct="1">
              <a:lnSpc>
                <a:spcPct val="110000"/>
              </a:lnSpc>
            </a:pPr>
            <a:r>
              <a:rPr lang="en-US" sz="2400" smtClean="0"/>
              <a:t>compute the dissimilarity using methods for interval-scaled variables</a:t>
            </a:r>
          </a:p>
        </p:txBody>
      </p:sp>
      <p:graphicFrame>
        <p:nvGraphicFramePr>
          <p:cNvPr id="24581" name="Object 4"/>
          <p:cNvGraphicFramePr>
            <a:graphicFrameLocks noChangeAspect="1"/>
          </p:cNvGraphicFramePr>
          <p:nvPr/>
        </p:nvGraphicFramePr>
        <p:xfrm>
          <a:off x="3509963" y="4629150"/>
          <a:ext cx="2041525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83" name="Equation" r:id="rId3" imgW="977476" imgH="583947" progId="Equation.3">
                  <p:embed/>
                </p:oleObj>
              </mc:Choice>
              <mc:Fallback>
                <p:oleObj name="Equation" r:id="rId3" imgW="977476" imgH="583947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9963" y="4629150"/>
                        <a:ext cx="2041525" cy="85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2" name="Object 5"/>
          <p:cNvGraphicFramePr>
            <a:graphicFrameLocks noChangeAspect="1"/>
          </p:cNvGraphicFramePr>
          <p:nvPr/>
        </p:nvGraphicFramePr>
        <p:xfrm>
          <a:off x="4906963" y="3048000"/>
          <a:ext cx="1546225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84" name="Equation" r:id="rId5" imgW="977476" imgH="304668" progId="Equation.3">
                  <p:embed/>
                </p:oleObj>
              </mc:Choice>
              <mc:Fallback>
                <p:oleObj name="Equation" r:id="rId5" imgW="977476" imgH="304668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6963" y="3048000"/>
                        <a:ext cx="1546225" cy="704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50ACE7B2-B1B9-4A85-8341-664040C17545}" type="slidenum">
              <a:rPr lang="en-US" sz="1200" smtClean="0"/>
              <a:pPr eaLnBrk="1" hangingPunct="1"/>
              <a:t>19</a:t>
            </a:fld>
            <a:endParaRPr lang="en-US" sz="1200" smtClean="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609600"/>
            <a:ext cx="7315200" cy="8382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sz="3200" smtClean="0"/>
              <a:t>Continuous Variables (Interval or Ratio)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458200" cy="47244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10000"/>
              </a:lnSpc>
            </a:pPr>
            <a:r>
              <a:rPr lang="en-US" smtClean="0"/>
              <a:t>Usually no problem (but see next transparencies); traditional distance functions do a good job…</a:t>
            </a: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Illustrating Clustering</a:t>
            </a: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1955242" y="6019800"/>
            <a:ext cx="59515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68275" indent="-168275"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ct val="20000"/>
              </a:spcBef>
              <a:buClr>
                <a:schemeClr val="accent2"/>
              </a:buClr>
            </a:pPr>
            <a:r>
              <a:rPr kumimoji="1" lang="en-US" sz="2000" b="0" dirty="0" smtClean="0">
                <a:latin typeface="Tahoma" pitchFamily="34" charset="0"/>
              </a:rPr>
              <a:t>Euclidean </a:t>
            </a:r>
            <a:r>
              <a:rPr kumimoji="1" lang="en-US" sz="2000" b="0" dirty="0">
                <a:latin typeface="Tahoma" pitchFamily="34" charset="0"/>
              </a:rPr>
              <a:t>Distance Based Clustering in 3-D space.</a:t>
            </a: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1295400" y="1981200"/>
            <a:ext cx="2762250" cy="822325"/>
          </a:xfrm>
          <a:prstGeom prst="rect">
            <a:avLst/>
          </a:prstGeom>
          <a:solidFill>
            <a:srgbClr val="00FFCC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400" b="0">
                <a:latin typeface="Times New Roman" pitchFamily="18" charset="0"/>
              </a:rPr>
              <a:t>Intracluster distances</a:t>
            </a:r>
          </a:p>
          <a:p>
            <a:pPr algn="ctr"/>
            <a:r>
              <a:rPr lang="en-US" sz="2400" b="0">
                <a:latin typeface="Times New Roman" pitchFamily="18" charset="0"/>
              </a:rPr>
              <a:t>are minimized</a:t>
            </a:r>
          </a:p>
        </p:txBody>
      </p:sp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5181600" y="1981200"/>
            <a:ext cx="2762250" cy="822325"/>
          </a:xfrm>
          <a:prstGeom prst="rect">
            <a:avLst/>
          </a:prstGeom>
          <a:solidFill>
            <a:srgbClr val="00FFCC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400" b="0">
                <a:latin typeface="Times New Roman" pitchFamily="18" charset="0"/>
              </a:rPr>
              <a:t>Intercluster distances</a:t>
            </a:r>
          </a:p>
          <a:p>
            <a:pPr algn="ctr"/>
            <a:r>
              <a:rPr lang="en-US" sz="2400" b="0">
                <a:latin typeface="Times New Roman" pitchFamily="18" charset="0"/>
              </a:rPr>
              <a:t>are maximized</a:t>
            </a:r>
          </a:p>
        </p:txBody>
      </p:sp>
      <p:grpSp>
        <p:nvGrpSpPr>
          <p:cNvPr id="20486" name="Group 6"/>
          <p:cNvGrpSpPr>
            <a:grpSpLocks/>
          </p:cNvGrpSpPr>
          <p:nvPr/>
        </p:nvGrpSpPr>
        <p:grpSpPr bwMode="auto">
          <a:xfrm>
            <a:off x="3276600" y="3200400"/>
            <a:ext cx="3048000" cy="2678113"/>
            <a:chOff x="2160" y="2544"/>
            <a:chExt cx="1920" cy="1687"/>
          </a:xfrm>
        </p:grpSpPr>
        <p:sp>
          <p:nvSpPr>
            <p:cNvPr id="20487" name="Line 7"/>
            <p:cNvSpPr>
              <a:spLocks noChangeShapeType="1"/>
            </p:cNvSpPr>
            <p:nvPr/>
          </p:nvSpPr>
          <p:spPr bwMode="auto">
            <a:xfrm>
              <a:off x="2736" y="2544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88" name="Line 8"/>
            <p:cNvSpPr>
              <a:spLocks noChangeShapeType="1"/>
            </p:cNvSpPr>
            <p:nvPr/>
          </p:nvSpPr>
          <p:spPr bwMode="auto">
            <a:xfrm>
              <a:off x="2736" y="3696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89" name="Freeform 9"/>
            <p:cNvSpPr>
              <a:spLocks/>
            </p:cNvSpPr>
            <p:nvPr/>
          </p:nvSpPr>
          <p:spPr bwMode="auto">
            <a:xfrm>
              <a:off x="2226" y="3696"/>
              <a:ext cx="510" cy="535"/>
            </a:xfrm>
            <a:custGeom>
              <a:avLst/>
              <a:gdLst>
                <a:gd name="T0" fmla="*/ 510 w 510"/>
                <a:gd name="T1" fmla="*/ 0 h 535"/>
                <a:gd name="T2" fmla="*/ 0 w 510"/>
                <a:gd name="T3" fmla="*/ 535 h 535"/>
                <a:gd name="T4" fmla="*/ 0 60000 65536"/>
                <a:gd name="T5" fmla="*/ 0 60000 65536"/>
                <a:gd name="T6" fmla="*/ 0 w 510"/>
                <a:gd name="T7" fmla="*/ 0 h 535"/>
                <a:gd name="T8" fmla="*/ 510 w 510"/>
                <a:gd name="T9" fmla="*/ 535 h 53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10" h="535">
                  <a:moveTo>
                    <a:pt x="510" y="0"/>
                  </a:moveTo>
                  <a:lnTo>
                    <a:pt x="0" y="535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0" name="AutoShape 10"/>
            <p:cNvSpPr>
              <a:spLocks noChangeArrowheads="1"/>
            </p:cNvSpPr>
            <p:nvPr/>
          </p:nvSpPr>
          <p:spPr bwMode="auto">
            <a:xfrm>
              <a:off x="3264" y="2880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1" name="AutoShape 11"/>
            <p:cNvSpPr>
              <a:spLocks noChangeArrowheads="1"/>
            </p:cNvSpPr>
            <p:nvPr/>
          </p:nvSpPr>
          <p:spPr bwMode="auto">
            <a:xfrm>
              <a:off x="3408" y="2880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2" name="AutoShape 12"/>
            <p:cNvSpPr>
              <a:spLocks noChangeArrowheads="1"/>
            </p:cNvSpPr>
            <p:nvPr/>
          </p:nvSpPr>
          <p:spPr bwMode="auto">
            <a:xfrm>
              <a:off x="3360" y="2736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3" name="AutoShape 13"/>
            <p:cNvSpPr>
              <a:spLocks noChangeArrowheads="1"/>
            </p:cNvSpPr>
            <p:nvPr/>
          </p:nvSpPr>
          <p:spPr bwMode="auto">
            <a:xfrm>
              <a:off x="3360" y="3024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4" name="AutoShape 14"/>
            <p:cNvSpPr>
              <a:spLocks noChangeArrowheads="1"/>
            </p:cNvSpPr>
            <p:nvPr/>
          </p:nvSpPr>
          <p:spPr bwMode="auto">
            <a:xfrm>
              <a:off x="3600" y="2880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5" name="AutoShape 15"/>
            <p:cNvSpPr>
              <a:spLocks noChangeArrowheads="1"/>
            </p:cNvSpPr>
            <p:nvPr/>
          </p:nvSpPr>
          <p:spPr bwMode="auto">
            <a:xfrm>
              <a:off x="3504" y="2784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6" name="AutoShape 16"/>
            <p:cNvSpPr>
              <a:spLocks noChangeArrowheads="1"/>
            </p:cNvSpPr>
            <p:nvPr/>
          </p:nvSpPr>
          <p:spPr bwMode="auto">
            <a:xfrm>
              <a:off x="3168" y="2736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7" name="AutoShape 17"/>
            <p:cNvSpPr>
              <a:spLocks noChangeArrowheads="1"/>
            </p:cNvSpPr>
            <p:nvPr/>
          </p:nvSpPr>
          <p:spPr bwMode="auto">
            <a:xfrm>
              <a:off x="3504" y="2976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8" name="AutoShape 18"/>
            <p:cNvSpPr>
              <a:spLocks noChangeArrowheads="1"/>
            </p:cNvSpPr>
            <p:nvPr/>
          </p:nvSpPr>
          <p:spPr bwMode="auto">
            <a:xfrm>
              <a:off x="3168" y="2976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9" name="AutoShape 19"/>
            <p:cNvSpPr>
              <a:spLocks noChangeArrowheads="1"/>
            </p:cNvSpPr>
            <p:nvPr/>
          </p:nvSpPr>
          <p:spPr bwMode="auto">
            <a:xfrm>
              <a:off x="2160" y="3264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0" name="AutoShape 20"/>
            <p:cNvSpPr>
              <a:spLocks noChangeArrowheads="1"/>
            </p:cNvSpPr>
            <p:nvPr/>
          </p:nvSpPr>
          <p:spPr bwMode="auto">
            <a:xfrm>
              <a:off x="2304" y="3312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1" name="AutoShape 21"/>
            <p:cNvSpPr>
              <a:spLocks noChangeArrowheads="1"/>
            </p:cNvSpPr>
            <p:nvPr/>
          </p:nvSpPr>
          <p:spPr bwMode="auto">
            <a:xfrm>
              <a:off x="2304" y="3456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2" name="AutoShape 22"/>
            <p:cNvSpPr>
              <a:spLocks noChangeArrowheads="1"/>
            </p:cNvSpPr>
            <p:nvPr/>
          </p:nvSpPr>
          <p:spPr bwMode="auto">
            <a:xfrm>
              <a:off x="2448" y="3312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3" name="AutoShape 23"/>
            <p:cNvSpPr>
              <a:spLocks noChangeArrowheads="1"/>
            </p:cNvSpPr>
            <p:nvPr/>
          </p:nvSpPr>
          <p:spPr bwMode="auto">
            <a:xfrm>
              <a:off x="2352" y="3168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4" name="AutoShape 24"/>
            <p:cNvSpPr>
              <a:spLocks noChangeArrowheads="1"/>
            </p:cNvSpPr>
            <p:nvPr/>
          </p:nvSpPr>
          <p:spPr bwMode="auto">
            <a:xfrm>
              <a:off x="2448" y="3456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5" name="AutoShape 25"/>
            <p:cNvSpPr>
              <a:spLocks noChangeArrowheads="1"/>
            </p:cNvSpPr>
            <p:nvPr/>
          </p:nvSpPr>
          <p:spPr bwMode="auto">
            <a:xfrm>
              <a:off x="2160" y="3408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6" name="AutoShape 26"/>
            <p:cNvSpPr>
              <a:spLocks noChangeArrowheads="1"/>
            </p:cNvSpPr>
            <p:nvPr/>
          </p:nvSpPr>
          <p:spPr bwMode="auto">
            <a:xfrm>
              <a:off x="3504" y="3552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7" name="AutoShape 27"/>
            <p:cNvSpPr>
              <a:spLocks noChangeArrowheads="1"/>
            </p:cNvSpPr>
            <p:nvPr/>
          </p:nvSpPr>
          <p:spPr bwMode="auto">
            <a:xfrm>
              <a:off x="3792" y="3600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8" name="AutoShape 28"/>
            <p:cNvSpPr>
              <a:spLocks noChangeArrowheads="1"/>
            </p:cNvSpPr>
            <p:nvPr/>
          </p:nvSpPr>
          <p:spPr bwMode="auto">
            <a:xfrm>
              <a:off x="3648" y="3696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9" name="AutoShape 29"/>
            <p:cNvSpPr>
              <a:spLocks noChangeArrowheads="1"/>
            </p:cNvSpPr>
            <p:nvPr/>
          </p:nvSpPr>
          <p:spPr bwMode="auto">
            <a:xfrm>
              <a:off x="3504" y="3792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0" name="AutoShape 30"/>
            <p:cNvSpPr>
              <a:spLocks noChangeArrowheads="1"/>
            </p:cNvSpPr>
            <p:nvPr/>
          </p:nvSpPr>
          <p:spPr bwMode="auto">
            <a:xfrm>
              <a:off x="3696" y="3792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1" name="AutoShape 31"/>
            <p:cNvSpPr>
              <a:spLocks noChangeArrowheads="1"/>
            </p:cNvSpPr>
            <p:nvPr/>
          </p:nvSpPr>
          <p:spPr bwMode="auto">
            <a:xfrm flipV="1">
              <a:off x="3504" y="3648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2" name="AutoShape 32"/>
            <p:cNvSpPr>
              <a:spLocks noChangeArrowheads="1"/>
            </p:cNvSpPr>
            <p:nvPr/>
          </p:nvSpPr>
          <p:spPr bwMode="auto">
            <a:xfrm>
              <a:off x="3696" y="3504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273646-4B7C-46D1-B918-D1BD39A0D40B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820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18B941F2-710A-4684-B5EC-4A87F2284605}" type="slidenum">
              <a:rPr lang="en-US" sz="1200" smtClean="0"/>
              <a:pPr eaLnBrk="1" hangingPunct="1"/>
              <a:t>20</a:t>
            </a:fld>
            <a:endParaRPr lang="en-US" sz="1200" smtClean="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1284288" y="762000"/>
            <a:ext cx="4735512" cy="6096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sz="3200" smtClean="0"/>
              <a:t>Ratio-Scaled Variables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58200" cy="47244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20000"/>
              </a:lnSpc>
            </a:pPr>
            <a:r>
              <a:rPr lang="en-US" sz="2400" u="sng" smtClean="0"/>
              <a:t>Ratio-scaled variable</a:t>
            </a:r>
            <a:r>
              <a:rPr lang="en-US" sz="2400" smtClean="0"/>
              <a:t>: a positive measurement on a nonlinear scale, approximately at exponential scale, 		such as </a:t>
            </a:r>
            <a:r>
              <a:rPr lang="en-US" sz="2400" i="1" smtClean="0"/>
              <a:t>Ae</a:t>
            </a:r>
            <a:r>
              <a:rPr lang="en-US" sz="2400" i="1" baseline="30000" smtClean="0"/>
              <a:t>Bt</a:t>
            </a:r>
            <a:r>
              <a:rPr lang="en-US" sz="2400" smtClean="0"/>
              <a:t> or </a:t>
            </a:r>
            <a:r>
              <a:rPr lang="en-US" sz="2400" i="1" smtClean="0"/>
              <a:t>Ae</a:t>
            </a:r>
            <a:r>
              <a:rPr lang="en-US" sz="2400" i="1" baseline="30000" smtClean="0"/>
              <a:t>-Bt</a:t>
            </a:r>
            <a:r>
              <a:rPr lang="en-US" sz="2400" smtClean="0"/>
              <a:t> </a:t>
            </a:r>
          </a:p>
          <a:p>
            <a:pPr eaLnBrk="1" hangingPunct="1">
              <a:lnSpc>
                <a:spcPct val="120000"/>
              </a:lnSpc>
            </a:pPr>
            <a:r>
              <a:rPr lang="en-US" sz="2400" smtClean="0"/>
              <a:t>Methods: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400" smtClean="0"/>
              <a:t>treat them like interval-scaled variables — </a:t>
            </a:r>
            <a:r>
              <a:rPr lang="en-US" sz="2400" i="1" smtClean="0">
                <a:solidFill>
                  <a:schemeClr val="hlink"/>
                </a:solidFill>
              </a:rPr>
              <a:t>not a good choice! (why?)</a:t>
            </a:r>
            <a:endParaRPr lang="en-US" sz="2400" smtClean="0">
              <a:solidFill>
                <a:schemeClr val="hlink"/>
              </a:solidFill>
            </a:endParaRPr>
          </a:p>
          <a:p>
            <a:pPr lvl="1" eaLnBrk="1" hangingPunct="1">
              <a:lnSpc>
                <a:spcPct val="120000"/>
              </a:lnSpc>
            </a:pPr>
            <a:r>
              <a:rPr lang="en-US" sz="2400" smtClean="0"/>
              <a:t>apply logarithmic transformation</a:t>
            </a:r>
          </a:p>
          <a:p>
            <a:pPr algn="ctr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sz="2400" i="1" smtClean="0"/>
              <a:t>y</a:t>
            </a:r>
            <a:r>
              <a:rPr lang="en-US" sz="2400" i="1" baseline="-25000" smtClean="0"/>
              <a:t>if </a:t>
            </a:r>
            <a:r>
              <a:rPr lang="en-US" sz="2400" smtClean="0"/>
              <a:t>=</a:t>
            </a:r>
            <a:r>
              <a:rPr lang="en-US" sz="2400" i="1" smtClean="0"/>
              <a:t> log(x</a:t>
            </a:r>
            <a:r>
              <a:rPr lang="en-US" sz="2400" i="1" baseline="-25000" smtClean="0"/>
              <a:t>if</a:t>
            </a:r>
            <a:r>
              <a:rPr lang="en-US" sz="2400" i="1" smtClean="0"/>
              <a:t>)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400" smtClean="0"/>
              <a:t>treat them as continuous ordinal data treat their rank as interval-scaled.</a:t>
            </a: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0FA5B6AF-183B-4CCE-8411-D7DF9636ECC9}" type="slidenum">
              <a:rPr lang="en-US" sz="1200" smtClean="0"/>
              <a:pPr eaLnBrk="1" hangingPunct="1"/>
              <a:t>21</a:t>
            </a:fld>
            <a:endParaRPr lang="en-US" sz="1200" smtClean="0"/>
          </a:p>
        </p:txBody>
      </p:sp>
      <p:sp>
        <p:nvSpPr>
          <p:cNvPr id="27651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Case Study --- Normalization</a:t>
            </a:r>
          </a:p>
        </p:txBody>
      </p:sp>
      <p:sp>
        <p:nvSpPr>
          <p:cNvPr id="27652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0" y="1524000"/>
            <a:ext cx="91440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 smtClean="0">
                <a:solidFill>
                  <a:schemeClr val="folHlink"/>
                </a:solidFill>
              </a:rPr>
              <a:t>Patient(</a:t>
            </a:r>
            <a:r>
              <a:rPr lang="en-US" sz="2400" dirty="0" err="1" smtClean="0">
                <a:solidFill>
                  <a:schemeClr val="folHlink"/>
                </a:solidFill>
              </a:rPr>
              <a:t>ssn</a:t>
            </a:r>
            <a:r>
              <a:rPr lang="en-US" sz="2400" dirty="0" smtClean="0">
                <a:solidFill>
                  <a:schemeClr val="folHlink"/>
                </a:solidFill>
              </a:rPr>
              <a:t>, weight, height, cancer-</a:t>
            </a:r>
            <a:r>
              <a:rPr lang="en-US" sz="2400" dirty="0" err="1" smtClean="0">
                <a:solidFill>
                  <a:schemeClr val="folHlink"/>
                </a:solidFill>
              </a:rPr>
              <a:t>sev</a:t>
            </a:r>
            <a:r>
              <a:rPr lang="en-US" sz="2400" dirty="0" smtClean="0">
                <a:solidFill>
                  <a:schemeClr val="folHlink"/>
                </a:solidFill>
              </a:rPr>
              <a:t>, eye-color, age)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Attribute Relevance: </a:t>
            </a:r>
            <a:r>
              <a:rPr lang="en-US" sz="2400" dirty="0" err="1" smtClean="0"/>
              <a:t>ssn</a:t>
            </a:r>
            <a:r>
              <a:rPr lang="en-US" sz="2400" dirty="0" smtClean="0"/>
              <a:t> no; eye-color minor; other major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Attribute Normalization: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400" dirty="0" err="1" smtClean="0"/>
              <a:t>ssn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CC0000"/>
                </a:solidFill>
              </a:rPr>
              <a:t>remove!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400" dirty="0" smtClean="0"/>
              <a:t>weight between 30 and 650; </a:t>
            </a:r>
            <a:r>
              <a:rPr lang="en-US" sz="2400" dirty="0" err="1" smtClean="0"/>
              <a:t>m</a:t>
            </a:r>
            <a:r>
              <a:rPr lang="en-US" sz="2400" baseline="-25000" dirty="0" err="1" smtClean="0"/>
              <a:t>weight</a:t>
            </a:r>
            <a:r>
              <a:rPr lang="en-US" sz="2400" dirty="0" smtClean="0"/>
              <a:t>=158 </a:t>
            </a:r>
            <a:r>
              <a:rPr lang="en-US" sz="2400" dirty="0" err="1" smtClean="0"/>
              <a:t>s</a:t>
            </a:r>
            <a:r>
              <a:rPr lang="en-US" sz="2400" baseline="-25000" dirty="0" err="1" smtClean="0"/>
              <a:t>weight</a:t>
            </a:r>
            <a:r>
              <a:rPr lang="en-US" sz="2400" dirty="0" smtClean="0"/>
              <a:t>=24.20; </a:t>
            </a:r>
            <a:r>
              <a:rPr lang="en-US" sz="2400" b="1" dirty="0" smtClean="0">
                <a:solidFill>
                  <a:srgbClr val="CC0000"/>
                </a:solidFill>
              </a:rPr>
              <a:t>transform to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z</a:t>
            </a:r>
            <a:r>
              <a:rPr lang="en-US" sz="2400" b="1" baseline="-25000" dirty="0" err="1" smtClean="0"/>
              <a:t>weight</a:t>
            </a:r>
            <a:r>
              <a:rPr lang="en-US" sz="2400" dirty="0" smtClean="0"/>
              <a:t>= (x</a:t>
            </a:r>
            <a:r>
              <a:rPr lang="en-US" sz="2400" baseline="-25000" dirty="0" smtClean="0"/>
              <a:t>weight</a:t>
            </a:r>
            <a:r>
              <a:rPr lang="en-US" sz="2400" dirty="0" smtClean="0"/>
              <a:t>-158)/24.20 (alternatively, </a:t>
            </a:r>
            <a:r>
              <a:rPr lang="en-US" sz="2400" dirty="0" err="1" smtClean="0"/>
              <a:t>z</a:t>
            </a:r>
            <a:r>
              <a:rPr lang="en-US" sz="2400" baseline="-25000" dirty="0" err="1" smtClean="0"/>
              <a:t>weight</a:t>
            </a:r>
            <a:r>
              <a:rPr lang="en-US" sz="2400" dirty="0" smtClean="0"/>
              <a:t>=(x</a:t>
            </a:r>
            <a:r>
              <a:rPr lang="en-US" sz="2400" baseline="-25000" dirty="0" smtClean="0"/>
              <a:t>weight</a:t>
            </a:r>
            <a:r>
              <a:rPr lang="en-US" sz="2400" dirty="0" smtClean="0"/>
              <a:t>-30)/620)); 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400" dirty="0" smtClean="0"/>
              <a:t>height </a:t>
            </a:r>
            <a:r>
              <a:rPr lang="en-US" sz="2400" b="1" dirty="0" smtClean="0">
                <a:solidFill>
                  <a:srgbClr val="CC0000"/>
                </a:solidFill>
              </a:rPr>
              <a:t>normalize like weight!</a:t>
            </a:r>
            <a:r>
              <a:rPr lang="en-US" sz="2400" b="1" dirty="0" smtClean="0"/>
              <a:t>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400" dirty="0" err="1" smtClean="0"/>
              <a:t>cancer_sev</a:t>
            </a:r>
            <a:r>
              <a:rPr lang="en-US" sz="2400" dirty="0" smtClean="0"/>
              <a:t>: 4=serious 3=</a:t>
            </a:r>
            <a:r>
              <a:rPr lang="en-US" sz="2400" dirty="0" err="1" smtClean="0"/>
              <a:t>quite_serious</a:t>
            </a:r>
            <a:r>
              <a:rPr lang="en-US" sz="2400" dirty="0" smtClean="0"/>
              <a:t> 2=medium 1=minor; </a:t>
            </a:r>
            <a:r>
              <a:rPr lang="en-US" sz="2400" b="1" dirty="0" smtClean="0">
                <a:solidFill>
                  <a:srgbClr val="CC0000"/>
                </a:solidFill>
              </a:rPr>
              <a:t>transform 4 to 1, 3 to 2/3, 2 to 1/3, 1 to 0 (and maybe normalize it)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400" dirty="0" smtClean="0"/>
              <a:t>age: </a:t>
            </a:r>
            <a:r>
              <a:rPr lang="en-US" sz="2400" b="1" dirty="0" smtClean="0">
                <a:solidFill>
                  <a:srgbClr val="CC0000"/>
                </a:solidFill>
              </a:rPr>
              <a:t>normalize like weight!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C03834CB-0707-427C-A33A-F42BA45217B8}" type="slidenum">
              <a:rPr lang="en-US" sz="1200" smtClean="0"/>
              <a:pPr eaLnBrk="1" hangingPunct="1"/>
              <a:t>22</a:t>
            </a:fld>
            <a:endParaRPr lang="en-US" sz="1200" smtClean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Case Study --- Weight Selection </a:t>
            </a:r>
            <a:br>
              <a:rPr lang="en-US" dirty="0" smtClean="0"/>
            </a:br>
            <a:r>
              <a:rPr lang="en-US" dirty="0" smtClean="0"/>
              <a:t>and Distance Measure Selection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8238" y="1447800"/>
            <a:ext cx="9144000" cy="49530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1800" dirty="0" smtClean="0">
                <a:solidFill>
                  <a:schemeClr val="folHlink"/>
                </a:solidFill>
              </a:rPr>
              <a:t>Patient(</a:t>
            </a:r>
            <a:r>
              <a:rPr lang="en-US" sz="1800" dirty="0" err="1" smtClean="0">
                <a:solidFill>
                  <a:schemeClr val="folHlink"/>
                </a:solidFill>
              </a:rPr>
              <a:t>ssn</a:t>
            </a:r>
            <a:r>
              <a:rPr lang="en-US" sz="1800" dirty="0" smtClean="0">
                <a:solidFill>
                  <a:schemeClr val="folHlink"/>
                </a:solidFill>
              </a:rPr>
              <a:t>, weight, height, cancer-</a:t>
            </a:r>
            <a:r>
              <a:rPr lang="en-US" sz="1800" dirty="0" err="1" smtClean="0">
                <a:solidFill>
                  <a:schemeClr val="folHlink"/>
                </a:solidFill>
              </a:rPr>
              <a:t>sev</a:t>
            </a:r>
            <a:r>
              <a:rPr lang="en-US" sz="1800" dirty="0" smtClean="0">
                <a:solidFill>
                  <a:schemeClr val="folHlink"/>
                </a:solidFill>
              </a:rPr>
              <a:t>, eye-color, age)</a:t>
            </a:r>
          </a:p>
          <a:p>
            <a:pPr eaLnBrk="1" hangingPunct="1">
              <a:lnSpc>
                <a:spcPct val="110000"/>
              </a:lnSpc>
            </a:pPr>
            <a:r>
              <a:rPr lang="en-US" sz="1800" dirty="0" smtClean="0"/>
              <a:t>For </a:t>
            </a:r>
            <a:r>
              <a:rPr lang="en-US" sz="1800" dirty="0" smtClean="0"/>
              <a:t>z-score normalized attributes </a:t>
            </a:r>
            <a:r>
              <a:rPr lang="en-US" sz="1800" b="1" dirty="0" smtClean="0">
                <a:solidFill>
                  <a:srgbClr val="CC0000"/>
                </a:solidFill>
              </a:rPr>
              <a:t>use </a:t>
            </a:r>
            <a:r>
              <a:rPr lang="en-US" sz="1800" b="1" dirty="0" smtClean="0">
                <a:solidFill>
                  <a:srgbClr val="CC0000"/>
                </a:solidFill>
              </a:rPr>
              <a:t>Manhattan distance function</a:t>
            </a:r>
            <a:r>
              <a:rPr lang="en-US" sz="1800" dirty="0" smtClean="0"/>
              <a:t>; e.g.: </a:t>
            </a:r>
          </a:p>
          <a:p>
            <a:pPr eaLnBrk="1" hangingPunct="1">
              <a:lnSpc>
                <a:spcPct val="110000"/>
              </a:lnSpc>
              <a:buFont typeface="Symbol"/>
              <a:buChar char=" "/>
            </a:pPr>
            <a:r>
              <a:rPr lang="en-US" sz="1800" dirty="0" err="1" smtClean="0">
                <a:latin typeface="+mj-lt"/>
              </a:rPr>
              <a:t>d</a:t>
            </a:r>
            <a:r>
              <a:rPr lang="en-US" sz="1800" baseline="-25000" dirty="0" err="1" smtClean="0"/>
              <a:t>weight</a:t>
            </a:r>
            <a:r>
              <a:rPr lang="en-US" sz="1800" dirty="0" smtClean="0"/>
              <a:t>(w1,w2)= | ((w1-158)/24.20) </a:t>
            </a:r>
            <a:r>
              <a:rPr lang="en-US" sz="1800" dirty="0" smtClean="0">
                <a:latin typeface="Symbol" pitchFamily="18" charset="2"/>
              </a:rPr>
              <a:t>-</a:t>
            </a:r>
            <a:r>
              <a:rPr lang="en-US" sz="1800" dirty="0" smtClean="0"/>
              <a:t> ((w2-158)/24.20)|</a:t>
            </a:r>
          </a:p>
          <a:p>
            <a:pPr eaLnBrk="1" hangingPunct="1">
              <a:lnSpc>
                <a:spcPct val="110000"/>
              </a:lnSpc>
              <a:buFont typeface="Symbol"/>
              <a:buChar char=" "/>
            </a:pPr>
            <a:r>
              <a:rPr lang="en-US" sz="1800" dirty="0" err="1" smtClean="0"/>
              <a:t>d</a:t>
            </a:r>
            <a:r>
              <a:rPr lang="en-US" sz="1800" baseline="-25000" dirty="0" err="1" smtClean="0"/>
              <a:t>height</a:t>
            </a:r>
            <a:r>
              <a:rPr lang="en-US" sz="1800" dirty="0" smtClean="0"/>
              <a:t>(w1,w2</a:t>
            </a:r>
            <a:r>
              <a:rPr lang="en-US" sz="1800" dirty="0"/>
              <a:t>)= </a:t>
            </a:r>
            <a:r>
              <a:rPr lang="en-US" sz="1800" dirty="0" smtClean="0"/>
              <a:t>|(w1-w2)/19.2|</a:t>
            </a:r>
          </a:p>
          <a:p>
            <a:pPr eaLnBrk="1" hangingPunct="1">
              <a:lnSpc>
                <a:spcPct val="110000"/>
              </a:lnSpc>
              <a:buFont typeface="Symbol"/>
              <a:buChar char=" "/>
            </a:pPr>
            <a:r>
              <a:rPr lang="en-US" sz="1800" dirty="0" err="1" smtClean="0"/>
              <a:t>d</a:t>
            </a:r>
            <a:r>
              <a:rPr lang="en-US" sz="1800" baseline="-25000" dirty="0" err="1" smtClean="0"/>
              <a:t>age</a:t>
            </a:r>
            <a:r>
              <a:rPr lang="en-US" sz="1800" dirty="0" smtClean="0"/>
              <a:t>(w1,w2</a:t>
            </a:r>
            <a:r>
              <a:rPr lang="en-US" sz="1800" dirty="0"/>
              <a:t>)= | (w1-w2</a:t>
            </a:r>
            <a:r>
              <a:rPr lang="en-US" sz="1800" dirty="0" smtClean="0"/>
              <a:t>)/13.2</a:t>
            </a:r>
            <a:r>
              <a:rPr lang="en-US" sz="1800" dirty="0"/>
              <a:t>|</a:t>
            </a:r>
          </a:p>
          <a:p>
            <a:pPr eaLnBrk="1" hangingPunct="1">
              <a:lnSpc>
                <a:spcPct val="110000"/>
              </a:lnSpc>
              <a:buFont typeface="Symbol"/>
              <a:buChar char=" "/>
            </a:pPr>
            <a:r>
              <a:rPr lang="en-US" sz="1800" dirty="0" err="1" smtClean="0"/>
              <a:t>D</a:t>
            </a:r>
            <a:r>
              <a:rPr lang="en-US" sz="1800" baseline="-25000" dirty="0" err="1" smtClean="0"/>
              <a:t>cancer-sev</a:t>
            </a:r>
            <a:r>
              <a:rPr lang="en-US" sz="1800" dirty="0" smtClean="0"/>
              <a:t>(w1,w2) |</a:t>
            </a:r>
            <a:r>
              <a:rPr lang="en-US" sz="1800" dirty="0" smtClean="0">
                <a:sym typeface="Symbol"/>
              </a:rPr>
              <a:t>(w1)-(w2)|</a:t>
            </a:r>
            <a:endParaRPr lang="en-US" sz="1800" dirty="0"/>
          </a:p>
          <a:p>
            <a:pPr eaLnBrk="1" hangingPunct="1">
              <a:lnSpc>
                <a:spcPct val="110000"/>
              </a:lnSpc>
              <a:buFont typeface="Symbol"/>
              <a:buChar char=" "/>
            </a:pPr>
            <a:r>
              <a:rPr lang="en-US" sz="1800" dirty="0"/>
              <a:t>With </a:t>
            </a:r>
            <a:r>
              <a:rPr lang="en-US" sz="1800" dirty="0" smtClean="0"/>
              <a:t>1=</a:t>
            </a:r>
            <a:r>
              <a:rPr lang="en-US" sz="1800" dirty="0" smtClean="0">
                <a:sym typeface="Symbol"/>
              </a:rPr>
              <a:t> </a:t>
            </a:r>
            <a:r>
              <a:rPr lang="en-US" sz="1800" dirty="0">
                <a:sym typeface="Symbol"/>
              </a:rPr>
              <a:t>(</a:t>
            </a:r>
            <a:r>
              <a:rPr lang="en-US" sz="1800" dirty="0" smtClean="0"/>
              <a:t>serious), </a:t>
            </a:r>
            <a:r>
              <a:rPr lang="en-US" sz="1800" dirty="0"/>
              <a:t>2</a:t>
            </a:r>
            <a:r>
              <a:rPr lang="en-US" sz="1800" dirty="0" smtClean="0"/>
              <a:t>/3=</a:t>
            </a:r>
            <a:r>
              <a:rPr lang="en-US" sz="1800" dirty="0" smtClean="0">
                <a:sym typeface="Symbol"/>
              </a:rPr>
              <a:t>(</a:t>
            </a:r>
            <a:r>
              <a:rPr lang="en-US" sz="1800" dirty="0" err="1" smtClean="0"/>
              <a:t>quite_serious</a:t>
            </a:r>
            <a:r>
              <a:rPr lang="en-US" sz="1800" dirty="0" smtClean="0"/>
              <a:t>), 1/3=</a:t>
            </a:r>
            <a:r>
              <a:rPr lang="en-US" sz="1800" dirty="0" smtClean="0">
                <a:sym typeface="Symbol"/>
              </a:rPr>
              <a:t>(</a:t>
            </a:r>
            <a:r>
              <a:rPr lang="en-US" sz="1800" dirty="0" smtClean="0"/>
              <a:t>medium) and 0=</a:t>
            </a:r>
            <a:r>
              <a:rPr lang="en-US" sz="1800" dirty="0" smtClean="0">
                <a:sym typeface="Symbol"/>
              </a:rPr>
              <a:t>(</a:t>
            </a:r>
            <a:r>
              <a:rPr lang="en-US" sz="1800" dirty="0" smtClean="0"/>
              <a:t>minor)</a:t>
            </a:r>
          </a:p>
          <a:p>
            <a:pPr eaLnBrk="1" hangingPunct="1">
              <a:lnSpc>
                <a:spcPct val="110000"/>
              </a:lnSpc>
            </a:pPr>
            <a:r>
              <a:rPr lang="en-US" sz="1800" dirty="0" smtClean="0"/>
              <a:t>For eye-color use: </a:t>
            </a:r>
            <a:r>
              <a:rPr lang="en-US" sz="1800" b="1" dirty="0" err="1" smtClean="0">
                <a:solidFill>
                  <a:srgbClr val="CC0000"/>
                </a:solidFill>
                <a:latin typeface="+mj-lt"/>
              </a:rPr>
              <a:t>d</a:t>
            </a:r>
            <a:r>
              <a:rPr lang="en-US" sz="1800" b="1" baseline="-25000" dirty="0" err="1" smtClean="0">
                <a:solidFill>
                  <a:srgbClr val="CC0000"/>
                </a:solidFill>
              </a:rPr>
              <a:t>eye</a:t>
            </a:r>
            <a:r>
              <a:rPr lang="en-US" sz="1800" b="1" baseline="-25000" dirty="0" smtClean="0">
                <a:solidFill>
                  <a:srgbClr val="CC0000"/>
                </a:solidFill>
              </a:rPr>
              <a:t>-color</a:t>
            </a:r>
            <a:r>
              <a:rPr lang="en-US" sz="1800" dirty="0" smtClean="0"/>
              <a:t>(c1,c2)= if c1=c2 then 0 else 1</a:t>
            </a:r>
            <a:endParaRPr lang="en-US" sz="1800" b="1" dirty="0" smtClean="0"/>
          </a:p>
          <a:p>
            <a:pPr eaLnBrk="1" hangingPunct="1">
              <a:lnSpc>
                <a:spcPct val="110000"/>
              </a:lnSpc>
            </a:pPr>
            <a:r>
              <a:rPr lang="en-US" sz="1800" b="1" dirty="0" smtClean="0">
                <a:solidFill>
                  <a:srgbClr val="CC0000"/>
                </a:solidFill>
              </a:rPr>
              <a:t>Weight Assignment</a:t>
            </a:r>
            <a:r>
              <a:rPr lang="en-US" sz="1800" dirty="0" smtClean="0"/>
              <a:t>: 0.2 for eye-color; 1 for all others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sz="1800" b="1" dirty="0" smtClean="0">
                <a:solidFill>
                  <a:schemeClr val="accent1"/>
                </a:solidFill>
              </a:rPr>
              <a:t>Final Solution --- chosen distance measure </a:t>
            </a:r>
            <a:r>
              <a:rPr lang="en-US" sz="1800" b="1" dirty="0" smtClean="0">
                <a:solidFill>
                  <a:srgbClr val="CC0000"/>
                </a:solidFill>
                <a:latin typeface="Arial" panose="020B0604020202020204" pitchFamily="34" charset="0"/>
              </a:rPr>
              <a:t>d</a:t>
            </a:r>
            <a:r>
              <a:rPr lang="en-US" sz="1800" b="1" dirty="0" smtClean="0">
                <a:solidFill>
                  <a:schemeClr val="accent1"/>
                </a:solidFill>
              </a:rPr>
              <a:t>: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sz="1800" dirty="0" smtClean="0"/>
              <a:t>Let o1=(s1,w1,h1,cs1,e1,a1) and o2=(s2,w2,h2,cs2,e2,a2)</a:t>
            </a:r>
          </a:p>
          <a:p>
            <a:pPr eaLnBrk="1" hangingPunct="1">
              <a:lnSpc>
                <a:spcPct val="120000"/>
              </a:lnSpc>
              <a:buNone/>
            </a:pPr>
            <a:r>
              <a:rPr lang="en-US" sz="1800" b="1" dirty="0">
                <a:solidFill>
                  <a:srgbClr val="C00000"/>
                </a:solidFill>
              </a:rPr>
              <a:t>d</a:t>
            </a:r>
            <a:r>
              <a:rPr lang="en-US" sz="1800" b="1" dirty="0" smtClean="0"/>
              <a:t>(o1,o2):= (</a:t>
            </a:r>
            <a:r>
              <a:rPr lang="en-US" sz="1800" dirty="0" err="1"/>
              <a:t>d</a:t>
            </a:r>
            <a:r>
              <a:rPr lang="en-US" sz="1800" b="1" baseline="-25000" dirty="0" err="1" smtClean="0"/>
              <a:t>weight</a:t>
            </a:r>
            <a:r>
              <a:rPr lang="en-US" sz="1800" b="1" dirty="0" smtClean="0"/>
              <a:t>(w1,w2) + </a:t>
            </a:r>
            <a:r>
              <a:rPr lang="en-US" sz="1800" dirty="0" err="1"/>
              <a:t>d</a:t>
            </a:r>
            <a:r>
              <a:rPr lang="en-US" sz="1800" b="1" baseline="-25000" dirty="0" err="1" smtClean="0"/>
              <a:t>height</a:t>
            </a:r>
            <a:r>
              <a:rPr lang="en-US" sz="1800" b="1" dirty="0" smtClean="0"/>
              <a:t>(h1,h2) + </a:t>
            </a:r>
            <a:r>
              <a:rPr lang="en-US" sz="1800" dirty="0" err="1"/>
              <a:t>d</a:t>
            </a:r>
            <a:r>
              <a:rPr lang="en-US" sz="1800" b="1" baseline="-25000" dirty="0" err="1" smtClean="0"/>
              <a:t>cancer-sev</a:t>
            </a:r>
            <a:r>
              <a:rPr lang="en-US" sz="1800" b="1" dirty="0" smtClean="0"/>
              <a:t>(cs1,cs2) + </a:t>
            </a:r>
            <a:r>
              <a:rPr lang="en-US" sz="1800" dirty="0" err="1"/>
              <a:t>d</a:t>
            </a:r>
            <a:r>
              <a:rPr lang="en-US" sz="1800" b="1" baseline="-25000" dirty="0" err="1" smtClean="0"/>
              <a:t>age</a:t>
            </a:r>
            <a:r>
              <a:rPr lang="en-US" sz="1800" b="1" dirty="0" smtClean="0"/>
              <a:t>(a1,a2) + 0.2* </a:t>
            </a:r>
            <a:r>
              <a:rPr lang="en-US" sz="1800" dirty="0" err="1"/>
              <a:t>d</a:t>
            </a:r>
            <a:r>
              <a:rPr lang="en-US" sz="1800" b="1" baseline="-25000" dirty="0" err="1" smtClean="0"/>
              <a:t>eye</a:t>
            </a:r>
            <a:r>
              <a:rPr lang="en-US" sz="1800" b="1" baseline="-25000" dirty="0" smtClean="0"/>
              <a:t>-color</a:t>
            </a:r>
            <a:r>
              <a:rPr lang="en-US" sz="1800" b="1" dirty="0" smtClean="0"/>
              <a:t>(e1,e2)) /</a:t>
            </a:r>
            <a:r>
              <a:rPr lang="en-US" sz="1800" b="1" dirty="0" smtClean="0"/>
              <a:t>4.2</a:t>
            </a:r>
          </a:p>
          <a:p>
            <a:pPr eaLnBrk="1" hangingPunct="1">
              <a:lnSpc>
                <a:spcPct val="120000"/>
              </a:lnSpc>
              <a:buNone/>
            </a:pPr>
            <a:r>
              <a:rPr lang="en-US" sz="1700" b="1" dirty="0" smtClean="0"/>
              <a:t>d((111111111,170,182,serious,blue,55),(222222222,160,174,medium,blue,58)=</a:t>
            </a:r>
          </a:p>
          <a:p>
            <a:pPr eaLnBrk="1" hangingPunct="1">
              <a:lnSpc>
                <a:spcPct val="120000"/>
              </a:lnSpc>
              <a:buNone/>
            </a:pPr>
            <a:r>
              <a:rPr lang="en-US" sz="1700" b="1" dirty="0" smtClean="0"/>
              <a:t>(10/24.2 + 8/19.2 + 2/3 + 0.2*0 + 3/13.2)/</a:t>
            </a:r>
            <a:r>
              <a:rPr lang="en-US" sz="1700" b="1" dirty="0"/>
              <a:t>4.2= 0.4104355</a:t>
            </a:r>
            <a:endParaRPr lang="en-US" sz="1700" b="1" dirty="0" smtClean="0"/>
          </a:p>
          <a:p>
            <a:pPr eaLnBrk="1" hangingPunct="1">
              <a:lnSpc>
                <a:spcPct val="120000"/>
              </a:lnSpc>
              <a:buNone/>
            </a:pPr>
            <a:endParaRPr lang="en-US" sz="1800" b="1" dirty="0" smtClean="0"/>
          </a:p>
          <a:p>
            <a:pPr lvl="1" eaLnBrk="1" hangingPunct="1">
              <a:lnSpc>
                <a:spcPct val="85000"/>
              </a:lnSpc>
              <a:buFont typeface="Wingdings" pitchFamily="2" charset="2"/>
              <a:buNone/>
            </a:pPr>
            <a:endParaRPr lang="en-US" sz="2400" dirty="0" smtClean="0"/>
          </a:p>
          <a:p>
            <a:pPr lvl="1" eaLnBrk="1" hangingPunct="1">
              <a:buFont typeface="Wingdings" pitchFamily="2" charset="2"/>
              <a:buNone/>
            </a:pPr>
            <a:endParaRPr lang="en-US" sz="2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50ACE7B2-B1B9-4A85-8341-664040C17545}" type="slidenum">
              <a:rPr lang="en-US" sz="1200" smtClean="0"/>
              <a:pPr eaLnBrk="1" hangingPunct="1"/>
              <a:t>23</a:t>
            </a:fld>
            <a:endParaRPr lang="en-US" sz="1200" dirty="0" smtClean="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609600"/>
            <a:ext cx="8229600" cy="8382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sz="2800" dirty="0" smtClean="0"/>
              <a:t>Another Example of Creating a Distance Function 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524000"/>
            <a:ext cx="9144000" cy="4648200"/>
          </a:xfrm>
          <a:noFill/>
        </p:spPr>
        <p:txBody>
          <a:bodyPr lIns="92075" tIns="46038" rIns="92075" bIns="46038"/>
          <a:lstStyle/>
          <a:p>
            <a:pPr marL="0" indent="0">
              <a:buNone/>
            </a:pPr>
            <a:r>
              <a:rPr lang="en-US" sz="1200" b="1" dirty="0"/>
              <a:t>3) Similarity Assessment [9]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Design a distance function to assess the similarity of bank customers; each customer is characterized by the following attributes:</a:t>
            </a:r>
          </a:p>
          <a:p>
            <a:pPr lvl="0"/>
            <a:r>
              <a:rPr lang="en-US" sz="1200" dirty="0" err="1"/>
              <a:t>Ssn</a:t>
            </a:r>
            <a:endParaRPr lang="en-US" sz="1200" dirty="0"/>
          </a:p>
          <a:p>
            <a:pPr lvl="0"/>
            <a:r>
              <a:rPr lang="en-US" sz="1200" i="1" dirty="0"/>
              <a:t>Cr </a:t>
            </a:r>
            <a:r>
              <a:rPr lang="en-US" sz="1200" dirty="0"/>
              <a:t>(“</a:t>
            </a:r>
            <a:r>
              <a:rPr lang="en-US" sz="1200" i="1" dirty="0"/>
              <a:t>credit rating</a:t>
            </a:r>
            <a:r>
              <a:rPr lang="en-US" sz="1200" dirty="0"/>
              <a:t>”) which is ordinal attribute with values ‘very good’, ‘good, ‘medium’, ‘poor’, and ‘very poor’.</a:t>
            </a:r>
          </a:p>
          <a:p>
            <a:pPr lvl="0"/>
            <a:r>
              <a:rPr lang="en-US" sz="1200" i="1" dirty="0"/>
              <a:t>Av-</a:t>
            </a:r>
            <a:r>
              <a:rPr lang="en-US" sz="1200" i="1" dirty="0" err="1"/>
              <a:t>bal</a:t>
            </a:r>
            <a:r>
              <a:rPr lang="en-US" sz="1200" dirty="0"/>
              <a:t>  (</a:t>
            </a:r>
            <a:r>
              <a:rPr lang="en-US" sz="1200" dirty="0" err="1"/>
              <a:t>avg</a:t>
            </a:r>
            <a:r>
              <a:rPr lang="en-US" sz="1200" dirty="0"/>
              <a:t> account balance, which is a real number with mean 7000, standard deviation is 4000, the maximum 3,000,000 and minimum -20,000)</a:t>
            </a:r>
          </a:p>
          <a:p>
            <a:pPr lvl="0"/>
            <a:r>
              <a:rPr lang="en-US" sz="1200" dirty="0"/>
              <a:t>Services (set of bank services the customer uses)</a:t>
            </a:r>
          </a:p>
          <a:p>
            <a:r>
              <a:rPr lang="en-US" sz="1200" dirty="0"/>
              <a:t>Assume that the attributes Cr and Av-</a:t>
            </a:r>
            <a:r>
              <a:rPr lang="en-US" sz="1200" dirty="0" err="1"/>
              <a:t>bal</a:t>
            </a:r>
            <a:r>
              <a:rPr lang="en-US" sz="1200" dirty="0"/>
              <a:t> are of major importance and the attribute Services is of a medium importance. </a:t>
            </a:r>
            <a:endParaRPr lang="en-US" sz="1200" dirty="0" smtClean="0"/>
          </a:p>
          <a:p>
            <a:pPr marL="0" indent="0">
              <a:buNone/>
            </a:pPr>
            <a:r>
              <a:rPr lang="en-US" sz="1200" dirty="0" smtClean="0"/>
              <a:t>Using </a:t>
            </a:r>
            <a:r>
              <a:rPr lang="en-US" sz="1200" dirty="0"/>
              <a:t>your distance function compute the distance between the following 2 customers: c1</a:t>
            </a:r>
            <a:r>
              <a:rPr lang="en-US" sz="1200" b="1" dirty="0"/>
              <a:t>=(111111111, good, 7000, {S1,S2})</a:t>
            </a:r>
            <a:r>
              <a:rPr lang="en-US" sz="1200" dirty="0"/>
              <a:t> and </a:t>
            </a:r>
            <a:r>
              <a:rPr lang="en-US" sz="1200" b="1" dirty="0"/>
              <a:t>c2=(222222222, poor, 1000, {S2,S3,S4</a:t>
            </a:r>
            <a:r>
              <a:rPr lang="en-US" sz="1200" b="1" dirty="0" smtClean="0"/>
              <a:t>}</a:t>
            </a:r>
            <a:r>
              <a:rPr lang="en-US" sz="1200" dirty="0" smtClean="0"/>
              <a:t>)</a:t>
            </a:r>
            <a:endParaRPr lang="en-US" sz="1200" dirty="0"/>
          </a:p>
          <a:p>
            <a:pPr marL="0" indent="0">
              <a:buNone/>
            </a:pPr>
            <a:r>
              <a:rPr lang="en-US" sz="1200" b="1" dirty="0" smtClean="0"/>
              <a:t>Solution</a:t>
            </a:r>
            <a:r>
              <a:rPr lang="en-US" sz="1200" dirty="0" smtClean="0"/>
              <a:t>: We </a:t>
            </a:r>
            <a:r>
              <a:rPr lang="en-US" sz="1200" dirty="0"/>
              <a:t>convert </a:t>
            </a:r>
            <a:r>
              <a:rPr lang="en-US" sz="1200" dirty="0" err="1"/>
              <a:t>Avbal</a:t>
            </a:r>
            <a:r>
              <a:rPr lang="en-US" sz="1200" dirty="0"/>
              <a:t> into z-score; let </a:t>
            </a:r>
            <a:r>
              <a:rPr lang="en-US" sz="1200" dirty="0" err="1"/>
              <a:t>abl</a:t>
            </a:r>
            <a:r>
              <a:rPr lang="en-US" sz="1200" dirty="0"/>
              <a:t>  be an average balance,  then </a:t>
            </a:r>
          </a:p>
          <a:p>
            <a:pPr marL="0" indent="0">
              <a:buNone/>
            </a:pPr>
            <a:r>
              <a:rPr lang="en-US" sz="1200" dirty="0"/>
              <a:t>z-score(</a:t>
            </a:r>
            <a:r>
              <a:rPr lang="en-US" sz="1200" dirty="0" err="1"/>
              <a:t>abl</a:t>
            </a:r>
            <a:r>
              <a:rPr lang="en-US" sz="1200" dirty="0"/>
              <a:t>)= (abl-7000)/4000</a:t>
            </a:r>
          </a:p>
          <a:p>
            <a:pPr marL="0" indent="0">
              <a:buNone/>
            </a:pPr>
            <a:r>
              <a:rPr lang="en-US" sz="1200" dirty="0"/>
              <a:t>The distance between two average balances can then be computed using</a:t>
            </a:r>
          </a:p>
          <a:p>
            <a:pPr marL="0" indent="0">
              <a:buNone/>
            </a:pPr>
            <a:r>
              <a:rPr lang="en-US" sz="1200" dirty="0" err="1"/>
              <a:t>d</a:t>
            </a:r>
            <a:r>
              <a:rPr lang="en-US" sz="1200" baseline="-25000" dirty="0" err="1"/>
              <a:t>abl</a:t>
            </a:r>
            <a:r>
              <a:rPr lang="en-US" sz="1200" dirty="0"/>
              <a:t>(abl1,abl2)= |abl1-7000-abl2+7000|/4000=|abl1-abl2|/4000</a:t>
            </a:r>
          </a:p>
          <a:p>
            <a:pPr marL="0" indent="0">
              <a:buNone/>
            </a:pPr>
            <a:r>
              <a:rPr lang="en-US" sz="1200" dirty="0"/>
              <a:t>We convert the credit rating values ‘very good’, ‘good, ‘medium’, ‘poor’, and ‘very poor’ to: 0:4 using a function </a:t>
            </a:r>
            <a:r>
              <a:rPr lang="en-US" sz="1200" dirty="0">
                <a:sym typeface="Symbol"/>
              </a:rPr>
              <a:t></a:t>
            </a:r>
            <a:r>
              <a:rPr lang="en-US" sz="1200" dirty="0"/>
              <a:t>; </a:t>
            </a:r>
          </a:p>
          <a:p>
            <a:pPr marL="0" indent="0">
              <a:buNone/>
            </a:pPr>
            <a:r>
              <a:rPr lang="en-US" sz="1200" dirty="0"/>
              <a:t>And use the </a:t>
            </a:r>
            <a:r>
              <a:rPr lang="en-US" sz="1200" dirty="0" err="1"/>
              <a:t>Jaccard</a:t>
            </a:r>
            <a:r>
              <a:rPr lang="en-US" sz="1200" dirty="0"/>
              <a:t> distance function for the </a:t>
            </a:r>
            <a:r>
              <a:rPr lang="en-US" sz="1200" dirty="0" smtClean="0"/>
              <a:t>services:</a:t>
            </a:r>
            <a:r>
              <a:rPr lang="en-US" sz="1200" dirty="0"/>
              <a:t> </a:t>
            </a:r>
            <a:r>
              <a:rPr lang="en-US" sz="1200" dirty="0" err="1" smtClean="0"/>
              <a:t>d</a:t>
            </a:r>
            <a:r>
              <a:rPr lang="en-US" sz="1200" baseline="-25000" dirty="0" err="1" smtClean="0"/>
              <a:t>services</a:t>
            </a:r>
            <a:r>
              <a:rPr lang="en-US" sz="1200" dirty="0" smtClean="0"/>
              <a:t>(ser1,ser2</a:t>
            </a:r>
            <a:r>
              <a:rPr lang="en-US" sz="1200" dirty="0"/>
              <a:t>)= 1- (|ser1</a:t>
            </a:r>
            <a:r>
              <a:rPr lang="en-US" sz="1200" dirty="0">
                <a:sym typeface="Symbol"/>
              </a:rPr>
              <a:t></a:t>
            </a:r>
            <a:r>
              <a:rPr lang="en-US" sz="1200" dirty="0"/>
              <a:t>ser2|)/(|ser1</a:t>
            </a:r>
            <a:r>
              <a:rPr lang="en-US" sz="1200" dirty="0">
                <a:sym typeface="Symbol"/>
              </a:rPr>
              <a:t></a:t>
            </a:r>
            <a:r>
              <a:rPr lang="en-US" sz="1200" dirty="0"/>
              <a:t> ser2|)</a:t>
            </a:r>
          </a:p>
          <a:p>
            <a:pPr marL="0" indent="0">
              <a:buNone/>
            </a:pPr>
            <a:r>
              <a:rPr lang="en-US" sz="1200" dirty="0"/>
              <a:t> </a:t>
            </a:r>
          </a:p>
          <a:p>
            <a:pPr marL="0" indent="0">
              <a:buNone/>
            </a:pPr>
            <a:r>
              <a:rPr lang="en-US" sz="1200" dirty="0"/>
              <a:t>Putting this together distance between two customers </a:t>
            </a:r>
            <a:r>
              <a:rPr lang="en-US" sz="1200" dirty="0" smtClean="0"/>
              <a:t> u and v can </a:t>
            </a:r>
            <a:r>
              <a:rPr lang="en-US" sz="1200" dirty="0"/>
              <a:t>be computed as follows: </a:t>
            </a:r>
          </a:p>
          <a:p>
            <a:pPr marL="0" indent="0">
              <a:buNone/>
            </a:pPr>
            <a:r>
              <a:rPr lang="en-US" sz="1200" b="1" dirty="0"/>
              <a:t>d(</a:t>
            </a:r>
            <a:r>
              <a:rPr lang="en-US" sz="1200" b="1" dirty="0" err="1"/>
              <a:t>u,v</a:t>
            </a:r>
            <a:r>
              <a:rPr lang="en-US" sz="1200" b="1" dirty="0" smtClean="0"/>
              <a:t>)=(1* </a:t>
            </a:r>
            <a:r>
              <a:rPr lang="en-US" sz="1200" b="1" dirty="0"/>
              <a:t>|</a:t>
            </a:r>
            <a:r>
              <a:rPr lang="en-US" sz="1200" b="1" dirty="0">
                <a:sym typeface="Symbol"/>
              </a:rPr>
              <a:t></a:t>
            </a:r>
            <a:r>
              <a:rPr lang="en-US" sz="1200" b="1" dirty="0"/>
              <a:t>(</a:t>
            </a:r>
            <a:r>
              <a:rPr lang="en-US" sz="1200" b="1" dirty="0" err="1"/>
              <a:t>u.Cr</a:t>
            </a:r>
            <a:r>
              <a:rPr lang="en-US" sz="1200" b="1" dirty="0"/>
              <a:t>)- </a:t>
            </a:r>
            <a:r>
              <a:rPr lang="en-US" sz="1200" b="1" dirty="0">
                <a:sym typeface="Symbol"/>
              </a:rPr>
              <a:t></a:t>
            </a:r>
            <a:r>
              <a:rPr lang="en-US" sz="1200" b="1" dirty="0"/>
              <a:t>(</a:t>
            </a:r>
            <a:r>
              <a:rPr lang="en-US" sz="1200" b="1" dirty="0" err="1"/>
              <a:t>v.Cr</a:t>
            </a:r>
            <a:r>
              <a:rPr lang="en-US" sz="1200" b="1" dirty="0"/>
              <a:t>)|/4 </a:t>
            </a:r>
            <a:r>
              <a:rPr lang="en-US" sz="1200" b="1" dirty="0" smtClean="0"/>
              <a:t>+ 1* |</a:t>
            </a:r>
            <a:r>
              <a:rPr lang="en-US" sz="1200" b="1" dirty="0" err="1" smtClean="0"/>
              <a:t>u.Av-bal</a:t>
            </a:r>
            <a:r>
              <a:rPr lang="en-US" sz="1200" b="1" dirty="0" smtClean="0"/>
              <a:t> </a:t>
            </a:r>
            <a:r>
              <a:rPr lang="en-US" sz="1200" b="1" dirty="0"/>
              <a:t>- </a:t>
            </a:r>
            <a:r>
              <a:rPr lang="en-US" sz="1200" b="1" dirty="0" err="1" smtClean="0"/>
              <a:t>v.Av-bal</a:t>
            </a:r>
            <a:r>
              <a:rPr lang="en-US" sz="1200" b="1" dirty="0" smtClean="0"/>
              <a:t>|/4000) + </a:t>
            </a:r>
          </a:p>
          <a:p>
            <a:pPr marL="0" indent="0">
              <a:buNone/>
            </a:pPr>
            <a:r>
              <a:rPr lang="en-US" sz="1200" b="1" dirty="0"/>
              <a:t> </a:t>
            </a:r>
            <a:r>
              <a:rPr lang="en-US" sz="1200" b="1" dirty="0" smtClean="0"/>
              <a:t>              0.2</a:t>
            </a:r>
            <a:r>
              <a:rPr lang="en-US" sz="1200" b="1" dirty="0"/>
              <a:t>* (1-(|</a:t>
            </a:r>
            <a:r>
              <a:rPr lang="en-US" sz="1200" b="1" dirty="0" err="1"/>
              <a:t>u.Services</a:t>
            </a:r>
            <a:r>
              <a:rPr lang="en-US" sz="1200" b="1" dirty="0"/>
              <a:t> </a:t>
            </a:r>
            <a:r>
              <a:rPr lang="en-US" sz="1200" b="1" dirty="0">
                <a:sym typeface="Symbol"/>
              </a:rPr>
              <a:t></a:t>
            </a:r>
            <a:r>
              <a:rPr lang="en-US" sz="1200" b="1" dirty="0"/>
              <a:t> </a:t>
            </a:r>
            <a:r>
              <a:rPr lang="en-US" sz="1200" b="1" dirty="0" err="1" smtClean="0"/>
              <a:t>v.Services</a:t>
            </a:r>
            <a:r>
              <a:rPr lang="en-US" sz="1200" b="1" dirty="0"/>
              <a:t>|)/ (|</a:t>
            </a:r>
            <a:r>
              <a:rPr lang="en-US" sz="1200" b="1" dirty="0" err="1"/>
              <a:t>u.Services</a:t>
            </a:r>
            <a:r>
              <a:rPr lang="en-US" sz="1200" b="1" dirty="0"/>
              <a:t> </a:t>
            </a:r>
            <a:r>
              <a:rPr lang="en-US" sz="1200" b="1" dirty="0">
                <a:sym typeface="Symbol"/>
              </a:rPr>
              <a:t></a:t>
            </a:r>
            <a:r>
              <a:rPr lang="en-US" sz="1200" b="1" dirty="0"/>
              <a:t> v. Services|))/</a:t>
            </a:r>
            <a:r>
              <a:rPr lang="en-US" sz="1200" b="1" dirty="0" smtClean="0"/>
              <a:t>2.2)</a:t>
            </a:r>
            <a:endParaRPr lang="en-US" sz="1200" dirty="0"/>
          </a:p>
          <a:p>
            <a:pPr marL="0" indent="0">
              <a:buNone/>
            </a:pPr>
            <a:endParaRPr lang="en-US" sz="1200" b="1" dirty="0" smtClean="0"/>
          </a:p>
          <a:p>
            <a:pPr marL="0" indent="0">
              <a:buNone/>
            </a:pPr>
            <a:r>
              <a:rPr lang="en-US" sz="1200" dirty="0" smtClean="0"/>
              <a:t>For the 2 customer we receive</a:t>
            </a:r>
            <a:r>
              <a:rPr lang="en-US" sz="1200" b="1" dirty="0" smtClean="0"/>
              <a:t>: d(c1,c2</a:t>
            </a:r>
            <a:r>
              <a:rPr lang="en-US" sz="1200" b="1" dirty="0"/>
              <a:t>)= (2/4 + 1.5 +0.2*3/4)/2.2=2.15/2.2</a:t>
            </a:r>
            <a:r>
              <a:rPr lang="en-US" sz="1200" b="1" dirty="0">
                <a:sym typeface="Symbol"/>
              </a:rPr>
              <a:t></a:t>
            </a:r>
            <a:r>
              <a:rPr lang="en-US" sz="1200" b="1" dirty="0"/>
              <a:t>0.98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271584550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6988"/>
            <a:ext cx="8280400" cy="1268412"/>
          </a:xfrm>
        </p:spPr>
        <p:txBody>
          <a:bodyPr/>
          <a:lstStyle/>
          <a:p>
            <a:pPr algn="ctr"/>
            <a:r>
              <a:rPr lang="en-US" sz="4400" smtClean="0"/>
              <a:t>Goal of Clustering</a:t>
            </a: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" y="2286000"/>
            <a:ext cx="4872038" cy="365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1016000" y="5627688"/>
            <a:ext cx="2514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b="1">
                <a:latin typeface="Arial" charset="0"/>
              </a:rPr>
              <a:t>Original Points</a:t>
            </a:r>
          </a:p>
        </p:txBody>
      </p:sp>
      <p:pic>
        <p:nvPicPr>
          <p:cNvPr id="922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200" y="2362200"/>
            <a:ext cx="4872038" cy="365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2" name="Text Box 7"/>
          <p:cNvSpPr txBox="1">
            <a:spLocks noChangeArrowheads="1"/>
          </p:cNvSpPr>
          <p:nvPr/>
        </p:nvSpPr>
        <p:spPr bwMode="auto">
          <a:xfrm>
            <a:off x="1930400" y="6261100"/>
            <a:ext cx="4876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b="1">
                <a:latin typeface="Arial" charset="0"/>
              </a:rPr>
              <a:t>DBSCAN Result, Eps = 10, MinPts = 4</a:t>
            </a:r>
          </a:p>
        </p:txBody>
      </p:sp>
      <p:sp>
        <p:nvSpPr>
          <p:cNvPr id="9223" name="Text Box 5"/>
          <p:cNvSpPr txBox="1">
            <a:spLocks noChangeArrowheads="1"/>
          </p:cNvSpPr>
          <p:nvPr/>
        </p:nvSpPr>
        <p:spPr bwMode="auto">
          <a:xfrm>
            <a:off x="5054600" y="5619750"/>
            <a:ext cx="333216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b="1">
                <a:latin typeface="Arial" charset="0"/>
              </a:rPr>
              <a:t>Point types: </a:t>
            </a:r>
            <a:r>
              <a:rPr lang="en-US" sz="1800" b="1">
                <a:solidFill>
                  <a:schemeClr val="hlink"/>
                </a:solidFill>
                <a:latin typeface="Arial" charset="0"/>
              </a:rPr>
              <a:t>core</a:t>
            </a:r>
            <a:r>
              <a:rPr lang="en-US" sz="1800" b="1">
                <a:latin typeface="Arial" charset="0"/>
              </a:rPr>
              <a:t>, </a:t>
            </a:r>
            <a:r>
              <a:rPr lang="en-US" sz="1800" b="1">
                <a:solidFill>
                  <a:srgbClr val="003399"/>
                </a:solidFill>
                <a:latin typeface="Arial" charset="0"/>
              </a:rPr>
              <a:t>border</a:t>
            </a:r>
            <a:r>
              <a:rPr lang="en-US" sz="1800" b="1">
                <a:latin typeface="Arial" charset="0"/>
              </a:rPr>
              <a:t> and </a:t>
            </a:r>
            <a:r>
              <a:rPr lang="en-US" sz="1800" b="1">
                <a:solidFill>
                  <a:srgbClr val="FF0000"/>
                </a:solidFill>
                <a:latin typeface="Arial" charset="0"/>
              </a:rPr>
              <a:t>noise</a:t>
            </a:r>
          </a:p>
        </p:txBody>
      </p:sp>
      <p:sp>
        <p:nvSpPr>
          <p:cNvPr id="9224" name="TextBox 1"/>
          <p:cNvSpPr txBox="1">
            <a:spLocks noChangeArrowheads="1"/>
          </p:cNvSpPr>
          <p:nvPr/>
        </p:nvSpPr>
        <p:spPr bwMode="auto">
          <a:xfrm>
            <a:off x="1257300" y="1844675"/>
            <a:ext cx="12033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/>
              <a:t>Objects</a:t>
            </a:r>
          </a:p>
        </p:txBody>
      </p:sp>
      <p:sp>
        <p:nvSpPr>
          <p:cNvPr id="9225" name="TextBox 2"/>
          <p:cNvSpPr txBox="1">
            <a:spLocks noChangeArrowheads="1"/>
          </p:cNvSpPr>
          <p:nvPr/>
        </p:nvSpPr>
        <p:spPr bwMode="auto">
          <a:xfrm>
            <a:off x="3530600" y="1600200"/>
            <a:ext cx="153828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/>
              <a:t>K Clusters</a:t>
            </a:r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Outliers</a:t>
            </a:r>
          </a:p>
        </p:txBody>
      </p:sp>
      <p:cxnSp>
        <p:nvCxnSpPr>
          <p:cNvPr id="9226" name="Straight Arrow Connector 4"/>
          <p:cNvCxnSpPr>
            <a:cxnSpLocks noChangeShapeType="1"/>
            <a:stCxn id="9224" idx="3"/>
          </p:cNvCxnSpPr>
          <p:nvPr/>
        </p:nvCxnSpPr>
        <p:spPr bwMode="auto">
          <a:xfrm flipV="1">
            <a:off x="2460625" y="1844675"/>
            <a:ext cx="1196975" cy="2317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27" name="Straight Arrow Connector 6"/>
          <p:cNvCxnSpPr>
            <a:cxnSpLocks noChangeShapeType="1"/>
            <a:stCxn id="9224" idx="3"/>
          </p:cNvCxnSpPr>
          <p:nvPr/>
        </p:nvCxnSpPr>
        <p:spPr bwMode="auto">
          <a:xfrm>
            <a:off x="2460625" y="2076450"/>
            <a:ext cx="1196975" cy="5143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2C3971-C4E5-4896-9E62-8BE33C2B6ED9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081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86279411-7DCE-489F-8A4C-8E943F662754}" type="slidenum">
              <a:rPr lang="en-US" sz="1200" smtClean="0"/>
              <a:pPr eaLnBrk="1" hangingPunct="1"/>
              <a:t>25</a:t>
            </a:fld>
            <a:endParaRPr lang="en-US" sz="1200" smtClean="0"/>
          </a:p>
        </p:txBody>
      </p:sp>
      <p:sp>
        <p:nvSpPr>
          <p:cNvPr id="6147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Motivation: Why Clustering?</a:t>
            </a:r>
          </a:p>
        </p:txBody>
      </p:sp>
      <p:sp>
        <p:nvSpPr>
          <p:cNvPr id="6148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04800" y="1676400"/>
            <a:ext cx="8839200" cy="48006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b="1" dirty="0" smtClean="0">
                <a:solidFill>
                  <a:schemeClr val="folHlink"/>
                </a:solidFill>
              </a:rPr>
              <a:t>Problem:</a:t>
            </a:r>
            <a:r>
              <a:rPr lang="en-US" dirty="0" smtClean="0"/>
              <a:t> Identify (a small number of) groups of similar objects in a given (large) set of objects.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b="1" dirty="0" smtClean="0">
                <a:solidFill>
                  <a:schemeClr val="folHlink"/>
                </a:solidFill>
              </a:rPr>
              <a:t>Goals:</a:t>
            </a:r>
            <a:r>
              <a:rPr lang="en-US" dirty="0" smtClean="0">
                <a:solidFill>
                  <a:schemeClr val="folHlink"/>
                </a:solidFill>
              </a:rPr>
              <a:t> </a:t>
            </a:r>
          </a:p>
          <a:p>
            <a:pPr eaLnBrk="1" hangingPunct="1"/>
            <a:r>
              <a:rPr lang="en-US" dirty="0" smtClean="0"/>
              <a:t>Find representatives for homogeneous groups 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b="1" dirty="0" smtClean="0">
                <a:solidFill>
                  <a:schemeClr val="hlink"/>
                </a:solidFill>
                <a:sym typeface="Wingdings" pitchFamily="2" charset="2"/>
              </a:rPr>
              <a:t>Data Compression </a:t>
            </a:r>
          </a:p>
          <a:p>
            <a:pPr eaLnBrk="1" hangingPunct="1"/>
            <a:r>
              <a:rPr lang="en-US" dirty="0" smtClean="0">
                <a:sym typeface="Wingdings" pitchFamily="2" charset="2"/>
              </a:rPr>
              <a:t>Find “natural” clusters and describe their properties </a:t>
            </a:r>
            <a:r>
              <a:rPr lang="en-US" b="1" dirty="0" smtClean="0">
                <a:solidFill>
                  <a:schemeClr val="hlink"/>
                </a:solidFill>
                <a:sym typeface="Wingdings" pitchFamily="2" charset="2"/>
              </a:rPr>
              <a:t>”natural” Data Types</a:t>
            </a:r>
          </a:p>
          <a:p>
            <a:pPr eaLnBrk="1" hangingPunct="1"/>
            <a:r>
              <a:rPr lang="en-US" dirty="0" smtClean="0">
                <a:sym typeface="Wingdings" pitchFamily="2" charset="2"/>
              </a:rPr>
              <a:t>Find suitable and useful grouping </a:t>
            </a:r>
            <a:r>
              <a:rPr lang="en-US" b="1" dirty="0" smtClean="0">
                <a:solidFill>
                  <a:schemeClr val="hlink"/>
                </a:solidFill>
                <a:sym typeface="Wingdings" pitchFamily="2" charset="2"/>
              </a:rPr>
              <a:t>”useful” Data Classes</a:t>
            </a:r>
          </a:p>
          <a:p>
            <a:pPr eaLnBrk="1" hangingPunct="1"/>
            <a:r>
              <a:rPr lang="en-US" dirty="0" smtClean="0">
                <a:sym typeface="Wingdings" pitchFamily="2" charset="2"/>
              </a:rPr>
              <a:t>Find unusual data object </a:t>
            </a:r>
            <a:r>
              <a:rPr lang="en-US" b="1" dirty="0" smtClean="0">
                <a:solidFill>
                  <a:schemeClr val="hlink"/>
                </a:solidFill>
                <a:sym typeface="Wingdings" pitchFamily="2" charset="2"/>
              </a:rPr>
              <a:t>Outlier Detection</a:t>
            </a:r>
            <a:endParaRPr lang="en-US" b="1" dirty="0" smtClean="0">
              <a:solidFill>
                <a:schemeClr val="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6392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B7100AB7-5C41-4CB0-A82B-B6814A66371A}" type="slidenum">
              <a:rPr lang="en-US" sz="1200" smtClean="0"/>
              <a:pPr eaLnBrk="1" hangingPunct="1"/>
              <a:t>26</a:t>
            </a:fld>
            <a:endParaRPr lang="en-US" sz="1200" smtClean="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741363"/>
            <a:ext cx="8229600" cy="498475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sz="4000" smtClean="0"/>
              <a:t>Examples of Clustering Applications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458200" cy="50292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10000"/>
              </a:lnSpc>
            </a:pPr>
            <a:r>
              <a:rPr lang="en-US" sz="3600" u="sng" dirty="0" smtClean="0"/>
              <a:t>Plant/Animal Classification</a:t>
            </a:r>
            <a:endParaRPr lang="en-US" sz="3600" dirty="0" smtClean="0"/>
          </a:p>
          <a:p>
            <a:pPr eaLnBrk="1" hangingPunct="1">
              <a:lnSpc>
                <a:spcPct val="110000"/>
              </a:lnSpc>
            </a:pPr>
            <a:r>
              <a:rPr lang="en-US" sz="3600" u="sng" dirty="0" smtClean="0"/>
              <a:t>Cloth Sizes</a:t>
            </a:r>
            <a:endParaRPr lang="en-US" sz="3600" dirty="0" smtClean="0"/>
          </a:p>
          <a:p>
            <a:pPr eaLnBrk="1" hangingPunct="1">
              <a:lnSpc>
                <a:spcPct val="110000"/>
              </a:lnSpc>
            </a:pPr>
            <a:r>
              <a:rPr lang="en-US" sz="3600" u="sng" dirty="0" smtClean="0"/>
              <a:t>Fraud Detection</a:t>
            </a:r>
            <a:r>
              <a:rPr lang="en-US" sz="3600" dirty="0" smtClean="0"/>
              <a:t> (Find outlier)</a:t>
            </a:r>
          </a:p>
        </p:txBody>
      </p:sp>
    </p:spTree>
    <p:extLst>
      <p:ext uri="{BB962C8B-B14F-4D97-AF65-F5344CB8AC3E}">
        <p14:creationId xmlns:p14="http://schemas.microsoft.com/office/powerpoint/2010/main" val="2608321570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0D29B0C6-8E7E-414C-B248-B93B643D9362}" type="slidenum">
              <a:rPr lang="en-US" sz="1200" smtClean="0"/>
              <a:pPr eaLnBrk="1" hangingPunct="1"/>
              <a:t>27</a:t>
            </a:fld>
            <a:endParaRPr lang="en-US" sz="1200" smtClean="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1355725" y="685800"/>
            <a:ext cx="7580313" cy="554038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sz="3200" smtClean="0"/>
              <a:t>Requirements of Clustering in Data Mining 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600200"/>
            <a:ext cx="7924800" cy="48768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10000"/>
              </a:lnSpc>
            </a:pPr>
            <a:r>
              <a:rPr lang="en-US" sz="2400" dirty="0" smtClean="0"/>
              <a:t>Scalability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 dirty="0" smtClean="0"/>
              <a:t>Ability to deal with different types of attributes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 dirty="0" smtClean="0"/>
              <a:t>Discovery of clusters with arbitrary shape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 dirty="0" smtClean="0"/>
              <a:t>Minimal requirements for domain knowledge to determine input parameters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 dirty="0" smtClean="0"/>
              <a:t>Able to deal with noise and outliers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 dirty="0" smtClean="0"/>
              <a:t>Insensitive to order of input records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 dirty="0" smtClean="0"/>
              <a:t>High dimensionality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 dirty="0" smtClean="0"/>
              <a:t>Incorporation of user-specified constraints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 dirty="0" smtClean="0"/>
              <a:t>Interpretability and usability</a:t>
            </a:r>
          </a:p>
        </p:txBody>
      </p:sp>
    </p:spTree>
    <p:extLst>
      <p:ext uri="{BB962C8B-B14F-4D97-AF65-F5344CB8AC3E}">
        <p14:creationId xmlns:p14="http://schemas.microsoft.com/office/powerpoint/2010/main" val="2225719481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228BAC7F-F927-47CE-824F-B858266B9FD9}" type="slidenum">
              <a:rPr lang="en-US" sz="1200" smtClean="0"/>
              <a:pPr eaLnBrk="1" hangingPunct="1"/>
              <a:t>28</a:t>
            </a:fld>
            <a:endParaRPr lang="en-US" sz="1200" smtClean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1350963" y="457200"/>
            <a:ext cx="7031037" cy="609600"/>
          </a:xfrm>
        </p:spPr>
        <p:txBody>
          <a:bodyPr/>
          <a:lstStyle/>
          <a:p>
            <a:pPr eaLnBrk="1" hangingPunct="1"/>
            <a:r>
              <a:rPr lang="en-US" smtClean="0"/>
              <a:t>Data Structures for Clustering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 matrix</a:t>
            </a:r>
          </a:p>
          <a:p>
            <a:pPr lvl="1" eaLnBrk="1" hangingPunct="1"/>
            <a:r>
              <a:rPr lang="en-US" smtClean="0"/>
              <a:t>(n objects,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mtClean="0"/>
              <a:t>    p attributes)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(Dis)Similarity matrix</a:t>
            </a:r>
          </a:p>
          <a:p>
            <a:pPr lvl="1" eaLnBrk="1" hangingPunct="1"/>
            <a:r>
              <a:rPr lang="en-US" smtClean="0"/>
              <a:t>(nxn)</a:t>
            </a:r>
          </a:p>
        </p:txBody>
      </p:sp>
      <p:graphicFrame>
        <p:nvGraphicFramePr>
          <p:cNvPr id="29701" name="Object 4"/>
          <p:cNvGraphicFramePr>
            <a:graphicFrameLocks noChangeAspect="1"/>
          </p:cNvGraphicFramePr>
          <p:nvPr/>
        </p:nvGraphicFramePr>
        <p:xfrm>
          <a:off x="4419600" y="1752600"/>
          <a:ext cx="3124200" cy="2058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03" name="Equation" r:id="rId3" imgW="1778000" imgH="1244600" progId="Equation.3">
                  <p:embed/>
                </p:oleObj>
              </mc:Choice>
              <mc:Fallback>
                <p:oleObj name="Equation" r:id="rId3" imgW="1778000" imgH="1244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1752600"/>
                        <a:ext cx="3124200" cy="2058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2" name="Object 5"/>
          <p:cNvGraphicFramePr>
            <a:graphicFrameLocks noChangeAspect="1"/>
          </p:cNvGraphicFramePr>
          <p:nvPr/>
        </p:nvGraphicFramePr>
        <p:xfrm>
          <a:off x="4419600" y="4191000"/>
          <a:ext cx="3429000" cy="197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04" name="Equation" r:id="rId5" imgW="1828800" imgH="1143000" progId="Equation.3">
                  <p:embed/>
                </p:oleObj>
              </mc:Choice>
              <mc:Fallback>
                <p:oleObj name="Equation" r:id="rId5" imgW="1828800" imgH="11430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4191000"/>
                        <a:ext cx="3429000" cy="1970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08D60879-CB4A-41A2-BF72-192704FB98F4}" type="slidenum">
              <a:rPr lang="en-US" sz="1200" smtClean="0"/>
              <a:pPr eaLnBrk="1" hangingPunct="1"/>
              <a:t>29</a:t>
            </a:fld>
            <a:endParaRPr lang="en-US" sz="1200" smtClean="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457200"/>
            <a:ext cx="6324600" cy="10668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sz="3200" smtClean="0"/>
              <a:t>Major Clustering Approaches</a:t>
            </a:r>
            <a:endParaRPr lang="en-US" smtClean="0"/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8534400" cy="47244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30000"/>
              </a:lnSpc>
            </a:pPr>
            <a:r>
              <a:rPr lang="en-US" sz="2000" u="sng" dirty="0" smtClean="0">
                <a:solidFill>
                  <a:srgbClr val="CC0066"/>
                </a:solidFill>
              </a:rPr>
              <a:t>Partitioning algorithms/Representative-based/Prototype-based Clustering Algorithm</a:t>
            </a:r>
            <a:r>
              <a:rPr lang="en-US" sz="2000" dirty="0" smtClean="0"/>
              <a:t>: Construct various partitions and then evaluate them by some criterion or fitness function</a:t>
            </a:r>
          </a:p>
          <a:p>
            <a:pPr eaLnBrk="1" hangingPunct="1">
              <a:lnSpc>
                <a:spcPct val="130000"/>
              </a:lnSpc>
            </a:pPr>
            <a:r>
              <a:rPr lang="en-US" sz="2000" u="sng" dirty="0" smtClean="0">
                <a:solidFill>
                  <a:srgbClr val="C00000"/>
                </a:solidFill>
              </a:rPr>
              <a:t>Hierarchical algorithms</a:t>
            </a:r>
            <a:r>
              <a:rPr lang="en-US" sz="2000" dirty="0" smtClean="0"/>
              <a:t>: Create a hierarchical decomposition of the set of data (or objects) using some criterion</a:t>
            </a:r>
          </a:p>
          <a:p>
            <a:pPr eaLnBrk="1" hangingPunct="1">
              <a:lnSpc>
                <a:spcPct val="130000"/>
              </a:lnSpc>
            </a:pPr>
            <a:r>
              <a:rPr lang="en-US" sz="2000" u="sng" dirty="0" smtClean="0">
                <a:solidFill>
                  <a:srgbClr val="CC0066"/>
                </a:solidFill>
              </a:rPr>
              <a:t>Density-based</a:t>
            </a:r>
            <a:r>
              <a:rPr lang="en-US" sz="2000" dirty="0" smtClean="0"/>
              <a:t>: based on connectivity and density functions</a:t>
            </a:r>
          </a:p>
          <a:p>
            <a:pPr eaLnBrk="1" hangingPunct="1">
              <a:lnSpc>
                <a:spcPct val="130000"/>
              </a:lnSpc>
            </a:pPr>
            <a:r>
              <a:rPr lang="en-US" sz="2000" u="sng" dirty="0" smtClean="0"/>
              <a:t>Grid-based</a:t>
            </a:r>
            <a:r>
              <a:rPr lang="en-US" sz="2000" dirty="0" smtClean="0"/>
              <a:t>: based on a multiple-level granularity structure</a:t>
            </a:r>
            <a:endParaRPr lang="en-US" sz="2000" b="1" dirty="0" smtClean="0"/>
          </a:p>
          <a:p>
            <a:pPr eaLnBrk="1" hangingPunct="1">
              <a:lnSpc>
                <a:spcPct val="130000"/>
              </a:lnSpc>
            </a:pPr>
            <a:r>
              <a:rPr lang="en-US" sz="2000" u="sng" dirty="0" smtClean="0"/>
              <a:t>Model-based</a:t>
            </a:r>
            <a:r>
              <a:rPr lang="en-US" sz="2000" dirty="0" smtClean="0"/>
              <a:t>: A model is hypothesized for each of the clusters and the idea is to find the best fit of that model to the data </a:t>
            </a:r>
            <a:r>
              <a:rPr lang="en-US" sz="2000" dirty="0" err="1" smtClean="0"/>
              <a:t>distibution</a:t>
            </a:r>
            <a:endParaRPr lang="en-US" sz="2000" b="1" dirty="0" smtClean="0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6DA51957-03D6-4349-BD2A-3F949FC065AE}" type="slidenum">
              <a:rPr lang="en-US" sz="1200" smtClean="0"/>
              <a:pPr eaLnBrk="1" hangingPunct="1"/>
              <a:t>3</a:t>
            </a:fld>
            <a:endParaRPr lang="en-US" sz="1200" smtClean="0"/>
          </a:p>
        </p:txBody>
      </p:sp>
      <p:sp>
        <p:nvSpPr>
          <p:cNvPr id="5123" name="Rectangle 2050"/>
          <p:cNvSpPr>
            <a:spLocks noGrp="1" noChangeArrowheads="1"/>
          </p:cNvSpPr>
          <p:nvPr>
            <p:ph type="title"/>
          </p:nvPr>
        </p:nvSpPr>
        <p:spPr>
          <a:xfrm>
            <a:off x="1371600" y="685800"/>
            <a:ext cx="7297738" cy="782638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smtClean="0"/>
              <a:t>What is Cluster Analysis?</a:t>
            </a:r>
          </a:p>
        </p:txBody>
      </p:sp>
      <p:sp>
        <p:nvSpPr>
          <p:cNvPr id="5124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9144000" cy="52578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dirty="0" smtClean="0"/>
              <a:t>Cluster: a collection of data objects</a:t>
            </a:r>
          </a:p>
          <a:p>
            <a:pPr eaLnBrk="1" hangingPunct="1"/>
            <a:r>
              <a:rPr lang="en-US" dirty="0" smtClean="0">
                <a:solidFill>
                  <a:schemeClr val="hlink"/>
                </a:solidFill>
              </a:rPr>
              <a:t>Cluster analysis</a:t>
            </a:r>
            <a:r>
              <a:rPr lang="en-US" dirty="0" smtClean="0"/>
              <a:t>: Grouping a set of data objects into clusters such that the data objects are</a:t>
            </a:r>
          </a:p>
          <a:p>
            <a:pPr lvl="2" eaLnBrk="1" hangingPunct="1"/>
            <a:r>
              <a:rPr lang="en-US" dirty="0" smtClean="0"/>
              <a:t>similar to one another within the same cluster</a:t>
            </a:r>
          </a:p>
          <a:p>
            <a:pPr lvl="2" eaLnBrk="1" hangingPunct="1"/>
            <a:r>
              <a:rPr lang="en-US" dirty="0" smtClean="0"/>
              <a:t>dissimilar to the objects in other clusters</a:t>
            </a:r>
          </a:p>
          <a:p>
            <a:pPr eaLnBrk="1" hangingPunct="1">
              <a:lnSpc>
                <a:spcPct val="120000"/>
              </a:lnSpc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hlink"/>
                </a:solidFill>
              </a:rPr>
              <a:t>quality </a:t>
            </a:r>
            <a:r>
              <a:rPr lang="en-US" dirty="0" smtClean="0"/>
              <a:t>of a clustering result depends on both the distance measure used and on the clustering method employed, and algorithm parameters.</a:t>
            </a:r>
          </a:p>
          <a:p>
            <a:pPr eaLnBrk="1" hangingPunct="1"/>
            <a:r>
              <a:rPr lang="en-US" dirty="0" smtClean="0"/>
              <a:t>Clustering is </a:t>
            </a:r>
            <a:r>
              <a:rPr lang="en-US" dirty="0" smtClean="0">
                <a:solidFill>
                  <a:schemeClr val="hlink"/>
                </a:solidFill>
              </a:rPr>
              <a:t>unsupervised classification</a:t>
            </a:r>
            <a:r>
              <a:rPr lang="en-US" dirty="0" smtClean="0"/>
              <a:t>: no predefined classes and no classified training examples</a:t>
            </a: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90D82009-3AD8-40B6-8177-FB3234CCFD3E}" type="slidenum">
              <a:rPr lang="en-US" sz="1200" smtClean="0"/>
              <a:pPr eaLnBrk="1" hangingPunct="1"/>
              <a:t>30</a:t>
            </a:fld>
            <a:endParaRPr lang="en-US" sz="1200" smtClean="0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685800"/>
            <a:ext cx="8001000" cy="720725"/>
          </a:xfrm>
        </p:spPr>
        <p:txBody>
          <a:bodyPr/>
          <a:lstStyle/>
          <a:p>
            <a:pPr eaLnBrk="1" hangingPunct="1"/>
            <a:r>
              <a:rPr lang="en-US" i="1" smtClean="0"/>
              <a:t>Representative-Based</a:t>
            </a:r>
            <a:r>
              <a:rPr lang="en-US" smtClean="0"/>
              <a:t> Clustering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229600" cy="4713288"/>
          </a:xfrm>
        </p:spPr>
        <p:txBody>
          <a:bodyPr/>
          <a:lstStyle/>
          <a:p>
            <a:pPr marL="533400" indent="-533400" eaLnBrk="1" hangingPunct="1">
              <a:lnSpc>
                <a:spcPct val="90000"/>
              </a:lnSpc>
            </a:pPr>
            <a:r>
              <a:rPr lang="en-US" sz="2000" smtClean="0"/>
              <a:t>Aims at finding a set of objects among all objects (called </a:t>
            </a:r>
            <a:r>
              <a:rPr lang="en-US" sz="2000" b="1" smtClean="0"/>
              <a:t>representatives</a:t>
            </a:r>
            <a:r>
              <a:rPr lang="en-US" sz="2000" smtClean="0"/>
              <a:t>) in the data set that best represent the objects in the data set. </a:t>
            </a:r>
            <a:r>
              <a:rPr lang="en-US" sz="2000" smtClean="0">
                <a:sym typeface="Wingdings" pitchFamily="2" charset="2"/>
              </a:rPr>
              <a:t>Each representative corresponds to a cluster.</a:t>
            </a:r>
            <a:endParaRPr lang="en-US" sz="2000" b="1" smtClean="0"/>
          </a:p>
          <a:p>
            <a:pPr marL="533400" indent="-533400" eaLnBrk="1" hangingPunct="1">
              <a:lnSpc>
                <a:spcPct val="90000"/>
              </a:lnSpc>
            </a:pPr>
            <a:r>
              <a:rPr lang="en-US" sz="2000" smtClean="0"/>
              <a:t>The remaining objects in the data set are then clustered around these </a:t>
            </a:r>
            <a:r>
              <a:rPr lang="en-US" sz="2000" i="1" smtClean="0"/>
              <a:t>representatives</a:t>
            </a:r>
            <a:r>
              <a:rPr lang="en-US" sz="2000" smtClean="0"/>
              <a:t> by assigning objects to the cluster of the closest representative.  </a:t>
            </a:r>
          </a:p>
          <a:p>
            <a:pPr marL="533400" indent="-533400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000" smtClean="0"/>
          </a:p>
          <a:p>
            <a:pPr marL="533400" indent="-5334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smtClean="0">
                <a:solidFill>
                  <a:srgbClr val="FF3300"/>
                </a:solidFill>
              </a:rPr>
              <a:t>Remarks</a:t>
            </a:r>
            <a:r>
              <a:rPr lang="en-US" sz="2000" smtClean="0"/>
              <a:t>: </a:t>
            </a:r>
          </a:p>
          <a:p>
            <a:pPr marL="533400" indent="-5334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2000" smtClean="0"/>
              <a:t>The popular </a:t>
            </a:r>
            <a:r>
              <a:rPr lang="en-US" sz="2000" i="1" smtClean="0"/>
              <a:t>k-medoid algorithm</a:t>
            </a:r>
            <a:r>
              <a:rPr lang="en-US" sz="2000" smtClean="0"/>
              <a:t>, also called</a:t>
            </a:r>
            <a:r>
              <a:rPr lang="en-US" sz="2000" i="1" smtClean="0"/>
              <a:t> PAM</a:t>
            </a:r>
            <a:r>
              <a:rPr lang="en-US" sz="2000" smtClean="0"/>
              <a:t>, is a representative-based clustering algorithm; K-means also shares the characteristics of representative-based clustering, except that the representatives used by k-means not necessarily have to belong to the data set.</a:t>
            </a:r>
          </a:p>
          <a:p>
            <a:pPr marL="533400" indent="-5334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2000" smtClean="0"/>
              <a:t>If the representative do not need to belong to the dataset we call the algorithms prototype-based clustering. K-means is a </a:t>
            </a:r>
            <a:r>
              <a:rPr lang="en-US" sz="2000" b="1" smtClean="0">
                <a:solidFill>
                  <a:srgbClr val="CC0000"/>
                </a:solidFill>
              </a:rPr>
              <a:t>prototype-based </a:t>
            </a:r>
            <a:r>
              <a:rPr lang="en-US" sz="2000" smtClean="0"/>
              <a:t>clustering algorithm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B1A7419F-6DC5-455E-82BA-836715DCC880}" type="slidenum">
              <a:rPr lang="en-US" sz="1200" smtClean="0"/>
              <a:pPr eaLnBrk="1" hangingPunct="1"/>
              <a:t>31</a:t>
            </a:fld>
            <a:endParaRPr lang="en-US" sz="1200" smtClean="0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4213" y="0"/>
            <a:ext cx="7924800" cy="1143000"/>
          </a:xfrm>
        </p:spPr>
        <p:txBody>
          <a:bodyPr/>
          <a:lstStyle/>
          <a:p>
            <a:pPr eaLnBrk="1" hangingPunct="1"/>
            <a:r>
              <a:rPr lang="en-US" sz="2800" i="1" smtClean="0"/>
              <a:t>Representative-Based</a:t>
            </a:r>
            <a:r>
              <a:rPr lang="en-US" sz="2800" smtClean="0"/>
              <a:t> Clustering … (Continued)</a:t>
            </a:r>
          </a:p>
        </p:txBody>
      </p:sp>
      <p:sp>
        <p:nvSpPr>
          <p:cNvPr id="32772" name="AutoShape 3"/>
          <p:cNvSpPr>
            <a:spLocks noChangeAspect="1" noChangeArrowheads="1"/>
          </p:cNvSpPr>
          <p:nvPr/>
        </p:nvSpPr>
        <p:spPr bwMode="auto">
          <a:xfrm>
            <a:off x="1524000" y="2667000"/>
            <a:ext cx="4991100" cy="299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3" name="Oval 4"/>
          <p:cNvSpPr>
            <a:spLocks noChangeArrowheads="1"/>
          </p:cNvSpPr>
          <p:nvPr/>
        </p:nvSpPr>
        <p:spPr bwMode="auto">
          <a:xfrm>
            <a:off x="1981200" y="3429000"/>
            <a:ext cx="200025" cy="198438"/>
          </a:xfrm>
          <a:prstGeom prst="ellipse">
            <a:avLst/>
          </a:prstGeom>
          <a:solidFill>
            <a:schemeClr val="tx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774" name="Oval 5"/>
          <p:cNvSpPr>
            <a:spLocks noChangeArrowheads="1"/>
          </p:cNvSpPr>
          <p:nvPr/>
        </p:nvSpPr>
        <p:spPr bwMode="auto">
          <a:xfrm>
            <a:off x="2198688" y="3886200"/>
            <a:ext cx="200025" cy="200025"/>
          </a:xfrm>
          <a:prstGeom prst="ellipse">
            <a:avLst/>
          </a:prstGeom>
          <a:solidFill>
            <a:schemeClr val="tx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775" name="Oval 6"/>
          <p:cNvSpPr>
            <a:spLocks noChangeArrowheads="1"/>
          </p:cNvSpPr>
          <p:nvPr/>
        </p:nvSpPr>
        <p:spPr bwMode="auto">
          <a:xfrm>
            <a:off x="1981200" y="4419600"/>
            <a:ext cx="200025" cy="200025"/>
          </a:xfrm>
          <a:prstGeom prst="ellipse">
            <a:avLst/>
          </a:prstGeom>
          <a:solidFill>
            <a:schemeClr val="tx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776" name="Oval 7"/>
          <p:cNvSpPr>
            <a:spLocks noChangeArrowheads="1"/>
          </p:cNvSpPr>
          <p:nvPr/>
        </p:nvSpPr>
        <p:spPr bwMode="auto">
          <a:xfrm>
            <a:off x="2598738" y="3429000"/>
            <a:ext cx="200025" cy="198438"/>
          </a:xfrm>
          <a:prstGeom prst="ellipse">
            <a:avLst/>
          </a:prstGeom>
          <a:solidFill>
            <a:schemeClr val="tx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777" name="Oval 8"/>
          <p:cNvSpPr>
            <a:spLocks noChangeArrowheads="1"/>
          </p:cNvSpPr>
          <p:nvPr/>
        </p:nvSpPr>
        <p:spPr bwMode="auto">
          <a:xfrm>
            <a:off x="2438400" y="4495800"/>
            <a:ext cx="200025" cy="200025"/>
          </a:xfrm>
          <a:prstGeom prst="ellipse">
            <a:avLst/>
          </a:prstGeom>
          <a:solidFill>
            <a:schemeClr val="tx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778" name="Oval 9"/>
          <p:cNvSpPr>
            <a:spLocks noChangeArrowheads="1"/>
          </p:cNvSpPr>
          <p:nvPr/>
        </p:nvSpPr>
        <p:spPr bwMode="auto">
          <a:xfrm>
            <a:off x="3048000" y="3886200"/>
            <a:ext cx="200025" cy="2000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9" name="Oval 10"/>
          <p:cNvSpPr>
            <a:spLocks noChangeArrowheads="1"/>
          </p:cNvSpPr>
          <p:nvPr/>
        </p:nvSpPr>
        <p:spPr bwMode="auto">
          <a:xfrm>
            <a:off x="2598738" y="3962400"/>
            <a:ext cx="200025" cy="2000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0" name="Oval 11"/>
          <p:cNvSpPr>
            <a:spLocks noChangeArrowheads="1"/>
          </p:cNvSpPr>
          <p:nvPr/>
        </p:nvSpPr>
        <p:spPr bwMode="auto">
          <a:xfrm>
            <a:off x="4038600" y="3505200"/>
            <a:ext cx="200025" cy="198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1" name="Oval 12"/>
          <p:cNvSpPr>
            <a:spLocks noChangeArrowheads="1"/>
          </p:cNvSpPr>
          <p:nvPr/>
        </p:nvSpPr>
        <p:spPr bwMode="auto">
          <a:xfrm>
            <a:off x="4038600" y="4495800"/>
            <a:ext cx="200025" cy="2000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2" name="Oval 13"/>
          <p:cNvSpPr>
            <a:spLocks noChangeArrowheads="1"/>
          </p:cNvSpPr>
          <p:nvPr/>
        </p:nvSpPr>
        <p:spPr bwMode="auto">
          <a:xfrm>
            <a:off x="4495800" y="4191000"/>
            <a:ext cx="200025" cy="200025"/>
          </a:xfrm>
          <a:prstGeom prst="ellipse">
            <a:avLst/>
          </a:prstGeom>
          <a:solidFill>
            <a:schemeClr val="tx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783" name="Oval 14"/>
          <p:cNvSpPr>
            <a:spLocks noChangeArrowheads="1"/>
          </p:cNvSpPr>
          <p:nvPr/>
        </p:nvSpPr>
        <p:spPr bwMode="auto">
          <a:xfrm>
            <a:off x="4800600" y="3733800"/>
            <a:ext cx="198438" cy="198438"/>
          </a:xfrm>
          <a:prstGeom prst="ellipse">
            <a:avLst/>
          </a:prstGeom>
          <a:solidFill>
            <a:schemeClr val="tx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784" name="Oval 15"/>
          <p:cNvSpPr>
            <a:spLocks noChangeArrowheads="1"/>
          </p:cNvSpPr>
          <p:nvPr/>
        </p:nvSpPr>
        <p:spPr bwMode="auto">
          <a:xfrm>
            <a:off x="4343400" y="3810000"/>
            <a:ext cx="200025" cy="200025"/>
          </a:xfrm>
          <a:prstGeom prst="ellipse">
            <a:avLst/>
          </a:prstGeom>
          <a:solidFill>
            <a:schemeClr val="tx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785" name="Oval 16"/>
          <p:cNvSpPr>
            <a:spLocks noChangeArrowheads="1"/>
          </p:cNvSpPr>
          <p:nvPr/>
        </p:nvSpPr>
        <p:spPr bwMode="auto">
          <a:xfrm>
            <a:off x="5029200" y="4191000"/>
            <a:ext cx="198438" cy="200025"/>
          </a:xfrm>
          <a:prstGeom prst="ellipse">
            <a:avLst/>
          </a:prstGeom>
          <a:solidFill>
            <a:schemeClr val="tx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786" name="Oval 17"/>
          <p:cNvSpPr>
            <a:spLocks noChangeArrowheads="1"/>
          </p:cNvSpPr>
          <p:nvPr/>
        </p:nvSpPr>
        <p:spPr bwMode="auto">
          <a:xfrm>
            <a:off x="5105400" y="3505200"/>
            <a:ext cx="198438" cy="2000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7" name="Oval 18"/>
          <p:cNvSpPr>
            <a:spLocks noChangeArrowheads="1"/>
          </p:cNvSpPr>
          <p:nvPr/>
        </p:nvSpPr>
        <p:spPr bwMode="auto">
          <a:xfrm>
            <a:off x="3352800" y="3048000"/>
            <a:ext cx="198438" cy="2000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8" name="Oval 19"/>
          <p:cNvSpPr>
            <a:spLocks noChangeArrowheads="1"/>
          </p:cNvSpPr>
          <p:nvPr/>
        </p:nvSpPr>
        <p:spPr bwMode="auto">
          <a:xfrm>
            <a:off x="3505200" y="3352800"/>
            <a:ext cx="200025" cy="2000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9" name="Oval 20"/>
          <p:cNvSpPr>
            <a:spLocks noChangeArrowheads="1"/>
          </p:cNvSpPr>
          <p:nvPr/>
        </p:nvSpPr>
        <p:spPr bwMode="auto">
          <a:xfrm>
            <a:off x="3733800" y="2971800"/>
            <a:ext cx="198438" cy="2000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90" name="Oval 21"/>
          <p:cNvSpPr>
            <a:spLocks noChangeArrowheads="1"/>
          </p:cNvSpPr>
          <p:nvPr/>
        </p:nvSpPr>
        <p:spPr bwMode="auto">
          <a:xfrm>
            <a:off x="4419600" y="3276600"/>
            <a:ext cx="200025" cy="200025"/>
          </a:xfrm>
          <a:prstGeom prst="ellipse">
            <a:avLst/>
          </a:prstGeom>
          <a:solidFill>
            <a:schemeClr val="tx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791" name="Oval 22"/>
          <p:cNvSpPr>
            <a:spLocks noChangeArrowheads="1"/>
          </p:cNvSpPr>
          <p:nvPr/>
        </p:nvSpPr>
        <p:spPr bwMode="auto">
          <a:xfrm>
            <a:off x="3581400" y="3733800"/>
            <a:ext cx="198438" cy="2000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92" name="Oval 23"/>
          <p:cNvSpPr>
            <a:spLocks noChangeArrowheads="1"/>
          </p:cNvSpPr>
          <p:nvPr/>
        </p:nvSpPr>
        <p:spPr bwMode="auto">
          <a:xfrm>
            <a:off x="3733800" y="4648200"/>
            <a:ext cx="200025" cy="2000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93" name="Oval 24"/>
          <p:cNvSpPr>
            <a:spLocks noChangeArrowheads="1"/>
          </p:cNvSpPr>
          <p:nvPr/>
        </p:nvSpPr>
        <p:spPr bwMode="auto">
          <a:xfrm>
            <a:off x="3795713" y="3222625"/>
            <a:ext cx="200025" cy="2000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94" name="Line 25"/>
          <p:cNvSpPr>
            <a:spLocks noChangeShapeType="1"/>
          </p:cNvSpPr>
          <p:nvPr/>
        </p:nvSpPr>
        <p:spPr bwMode="auto">
          <a:xfrm flipV="1">
            <a:off x="1524000" y="2895600"/>
            <a:ext cx="0" cy="2438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95" name="Line 26"/>
          <p:cNvSpPr>
            <a:spLocks noChangeShapeType="1"/>
          </p:cNvSpPr>
          <p:nvPr/>
        </p:nvSpPr>
        <p:spPr bwMode="auto">
          <a:xfrm>
            <a:off x="1524000" y="5334000"/>
            <a:ext cx="5562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96" name="Text Box 27"/>
          <p:cNvSpPr txBox="1">
            <a:spLocks noChangeArrowheads="1"/>
          </p:cNvSpPr>
          <p:nvPr/>
        </p:nvSpPr>
        <p:spPr bwMode="auto">
          <a:xfrm>
            <a:off x="6400800" y="4953000"/>
            <a:ext cx="1295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>
                <a:latin typeface="Arial" charset="0"/>
                <a:cs typeface="Arial" charset="0"/>
              </a:rPr>
              <a:t>Attribute2</a:t>
            </a:r>
          </a:p>
        </p:txBody>
      </p:sp>
      <p:sp>
        <p:nvSpPr>
          <p:cNvPr id="32797" name="Text Box 28"/>
          <p:cNvSpPr txBox="1">
            <a:spLocks noChangeArrowheads="1"/>
          </p:cNvSpPr>
          <p:nvPr/>
        </p:nvSpPr>
        <p:spPr bwMode="auto">
          <a:xfrm>
            <a:off x="685800" y="2438400"/>
            <a:ext cx="1295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>
                <a:latin typeface="Arial" charset="0"/>
                <a:cs typeface="Arial" charset="0"/>
              </a:rPr>
              <a:t>Attribute1</a:t>
            </a:r>
          </a:p>
        </p:txBody>
      </p:sp>
      <p:sp>
        <p:nvSpPr>
          <p:cNvPr id="32798" name="Oval 29"/>
          <p:cNvSpPr>
            <a:spLocks noChangeArrowheads="1"/>
          </p:cNvSpPr>
          <p:nvPr/>
        </p:nvSpPr>
        <p:spPr bwMode="auto">
          <a:xfrm>
            <a:off x="3276600" y="3505200"/>
            <a:ext cx="200025" cy="200025"/>
          </a:xfrm>
          <a:prstGeom prst="ellipse">
            <a:avLst/>
          </a:prstGeom>
          <a:solidFill>
            <a:schemeClr val="tx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799" name="Oval 30"/>
          <p:cNvSpPr>
            <a:spLocks noChangeArrowheads="1"/>
          </p:cNvSpPr>
          <p:nvPr/>
        </p:nvSpPr>
        <p:spPr bwMode="auto">
          <a:xfrm>
            <a:off x="4267200" y="4800600"/>
            <a:ext cx="200025" cy="2000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00" name="Oval 31"/>
          <p:cNvSpPr>
            <a:spLocks noChangeArrowheads="1"/>
          </p:cNvSpPr>
          <p:nvPr/>
        </p:nvSpPr>
        <p:spPr bwMode="auto">
          <a:xfrm>
            <a:off x="3048000" y="3276600"/>
            <a:ext cx="200025" cy="2000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01" name="Oval 32"/>
          <p:cNvSpPr>
            <a:spLocks noChangeArrowheads="1"/>
          </p:cNvSpPr>
          <p:nvPr/>
        </p:nvSpPr>
        <p:spPr bwMode="auto">
          <a:xfrm>
            <a:off x="2847975" y="4648200"/>
            <a:ext cx="200025" cy="200025"/>
          </a:xfrm>
          <a:prstGeom prst="ellipse">
            <a:avLst/>
          </a:prstGeom>
          <a:solidFill>
            <a:schemeClr val="tx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802" name="Oval 33"/>
          <p:cNvSpPr>
            <a:spLocks noChangeArrowheads="1"/>
          </p:cNvSpPr>
          <p:nvPr/>
        </p:nvSpPr>
        <p:spPr bwMode="auto">
          <a:xfrm>
            <a:off x="1981200" y="4829175"/>
            <a:ext cx="200025" cy="200025"/>
          </a:xfrm>
          <a:prstGeom prst="ellipse">
            <a:avLst/>
          </a:prstGeom>
          <a:solidFill>
            <a:schemeClr val="tx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803" name="Oval 34"/>
          <p:cNvSpPr>
            <a:spLocks noChangeArrowheads="1"/>
          </p:cNvSpPr>
          <p:nvPr/>
        </p:nvSpPr>
        <p:spPr bwMode="auto">
          <a:xfrm>
            <a:off x="1828800" y="3962400"/>
            <a:ext cx="200025" cy="200025"/>
          </a:xfrm>
          <a:prstGeom prst="ellipse">
            <a:avLst/>
          </a:prstGeom>
          <a:solidFill>
            <a:schemeClr val="tx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804" name="Oval 35"/>
          <p:cNvSpPr>
            <a:spLocks noChangeArrowheads="1"/>
          </p:cNvSpPr>
          <p:nvPr/>
        </p:nvSpPr>
        <p:spPr bwMode="auto">
          <a:xfrm>
            <a:off x="3657600" y="4981575"/>
            <a:ext cx="200025" cy="200025"/>
          </a:xfrm>
          <a:prstGeom prst="ellipse">
            <a:avLst/>
          </a:prstGeom>
          <a:solidFill>
            <a:schemeClr val="tx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805" name="Oval 36"/>
          <p:cNvSpPr>
            <a:spLocks noChangeArrowheads="1"/>
          </p:cNvSpPr>
          <p:nvPr/>
        </p:nvSpPr>
        <p:spPr bwMode="auto">
          <a:xfrm>
            <a:off x="4143375" y="5057775"/>
            <a:ext cx="200025" cy="2000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06" name="Oval 37"/>
          <p:cNvSpPr>
            <a:spLocks noChangeArrowheads="1"/>
          </p:cNvSpPr>
          <p:nvPr/>
        </p:nvSpPr>
        <p:spPr bwMode="auto">
          <a:xfrm>
            <a:off x="3962400" y="4829175"/>
            <a:ext cx="200025" cy="200025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807" name="Oval 38"/>
          <p:cNvSpPr>
            <a:spLocks noChangeArrowheads="1"/>
          </p:cNvSpPr>
          <p:nvPr/>
        </p:nvSpPr>
        <p:spPr bwMode="auto">
          <a:xfrm>
            <a:off x="3886200" y="4724400"/>
            <a:ext cx="381000" cy="381000"/>
          </a:xfrm>
          <a:prstGeom prst="ellips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08" name="Oval 39"/>
          <p:cNvSpPr>
            <a:spLocks noChangeArrowheads="1"/>
          </p:cNvSpPr>
          <p:nvPr/>
        </p:nvSpPr>
        <p:spPr bwMode="auto">
          <a:xfrm>
            <a:off x="2133600" y="3810000"/>
            <a:ext cx="381000" cy="381000"/>
          </a:xfrm>
          <a:prstGeom prst="ellips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09" name="Oval 40"/>
          <p:cNvSpPr>
            <a:spLocks noChangeArrowheads="1"/>
          </p:cNvSpPr>
          <p:nvPr/>
        </p:nvSpPr>
        <p:spPr bwMode="auto">
          <a:xfrm>
            <a:off x="3429000" y="3276600"/>
            <a:ext cx="381000" cy="381000"/>
          </a:xfrm>
          <a:prstGeom prst="ellips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10" name="Oval 41"/>
          <p:cNvSpPr>
            <a:spLocks noChangeArrowheads="1"/>
          </p:cNvSpPr>
          <p:nvPr/>
        </p:nvSpPr>
        <p:spPr bwMode="auto">
          <a:xfrm>
            <a:off x="4724400" y="3657600"/>
            <a:ext cx="381000" cy="381000"/>
          </a:xfrm>
          <a:prstGeom prst="ellips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11" name="Text Box 42"/>
          <p:cNvSpPr txBox="1">
            <a:spLocks noChangeArrowheads="1"/>
          </p:cNvSpPr>
          <p:nvPr/>
        </p:nvSpPr>
        <p:spPr bwMode="auto">
          <a:xfrm>
            <a:off x="1524000" y="2895600"/>
            <a:ext cx="1219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>
                <a:latin typeface="Arial" charset="0"/>
                <a:cs typeface="Arial" charset="0"/>
              </a:rPr>
              <a:t>1</a:t>
            </a:r>
          </a:p>
        </p:txBody>
      </p:sp>
      <p:sp>
        <p:nvSpPr>
          <p:cNvPr id="32812" name="Text Box 43"/>
          <p:cNvSpPr txBox="1">
            <a:spLocks noChangeArrowheads="1"/>
          </p:cNvSpPr>
          <p:nvPr/>
        </p:nvSpPr>
        <p:spPr bwMode="auto">
          <a:xfrm>
            <a:off x="3048000" y="2362200"/>
            <a:ext cx="1219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>
                <a:latin typeface="Arial" charset="0"/>
                <a:cs typeface="Arial" charset="0"/>
              </a:rPr>
              <a:t>2</a:t>
            </a:r>
          </a:p>
        </p:txBody>
      </p:sp>
      <p:sp>
        <p:nvSpPr>
          <p:cNvPr id="32813" name="Text Box 44"/>
          <p:cNvSpPr txBox="1">
            <a:spLocks noChangeArrowheads="1"/>
          </p:cNvSpPr>
          <p:nvPr/>
        </p:nvSpPr>
        <p:spPr bwMode="auto">
          <a:xfrm>
            <a:off x="5638800" y="3595688"/>
            <a:ext cx="1219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>
                <a:latin typeface="Arial" charset="0"/>
                <a:cs typeface="Arial" charset="0"/>
              </a:rPr>
              <a:t>3</a:t>
            </a:r>
          </a:p>
        </p:txBody>
      </p:sp>
      <p:sp>
        <p:nvSpPr>
          <p:cNvPr id="32814" name="Text Box 45"/>
          <p:cNvSpPr txBox="1">
            <a:spLocks noChangeArrowheads="1"/>
          </p:cNvSpPr>
          <p:nvPr/>
        </p:nvSpPr>
        <p:spPr bwMode="auto">
          <a:xfrm>
            <a:off x="4572000" y="4967288"/>
            <a:ext cx="1219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>
                <a:latin typeface="Arial" charset="0"/>
                <a:cs typeface="Arial" charset="0"/>
              </a:rPr>
              <a:t>4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DC6D87FD-9E7C-4336-B7EE-006E313E9796}" type="slidenum">
              <a:rPr lang="en-US" sz="1200" smtClean="0"/>
              <a:pPr eaLnBrk="1" hangingPunct="1"/>
              <a:t>32</a:t>
            </a:fld>
            <a:endParaRPr lang="en-US" sz="1200" smtClean="0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27088" y="115888"/>
            <a:ext cx="7924800" cy="1143000"/>
          </a:xfrm>
        </p:spPr>
        <p:txBody>
          <a:bodyPr/>
          <a:lstStyle/>
          <a:p>
            <a:pPr eaLnBrk="1" hangingPunct="1"/>
            <a:r>
              <a:rPr lang="en-US" sz="2800" i="1" dirty="0" smtClean="0"/>
              <a:t>Representative-Based</a:t>
            </a:r>
            <a:r>
              <a:rPr lang="en-US" sz="2800" dirty="0" smtClean="0"/>
              <a:t> Clustering … (continued)</a:t>
            </a:r>
          </a:p>
        </p:txBody>
      </p:sp>
      <p:sp>
        <p:nvSpPr>
          <p:cNvPr id="33796" name="AutoShape 3"/>
          <p:cNvSpPr>
            <a:spLocks noChangeAspect="1" noChangeArrowheads="1"/>
          </p:cNvSpPr>
          <p:nvPr/>
        </p:nvSpPr>
        <p:spPr bwMode="auto">
          <a:xfrm>
            <a:off x="1524000" y="2667000"/>
            <a:ext cx="4991100" cy="299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797" name="Oval 4"/>
          <p:cNvSpPr>
            <a:spLocks noChangeArrowheads="1"/>
          </p:cNvSpPr>
          <p:nvPr/>
        </p:nvSpPr>
        <p:spPr bwMode="auto">
          <a:xfrm>
            <a:off x="1981200" y="3429000"/>
            <a:ext cx="200025" cy="198438"/>
          </a:xfrm>
          <a:prstGeom prst="ellipse">
            <a:avLst/>
          </a:prstGeom>
          <a:solidFill>
            <a:schemeClr val="tx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798" name="Oval 5"/>
          <p:cNvSpPr>
            <a:spLocks noChangeArrowheads="1"/>
          </p:cNvSpPr>
          <p:nvPr/>
        </p:nvSpPr>
        <p:spPr bwMode="auto">
          <a:xfrm>
            <a:off x="2198688" y="3886200"/>
            <a:ext cx="200025" cy="200025"/>
          </a:xfrm>
          <a:prstGeom prst="ellipse">
            <a:avLst/>
          </a:prstGeom>
          <a:solidFill>
            <a:schemeClr val="tx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799" name="Oval 6"/>
          <p:cNvSpPr>
            <a:spLocks noChangeArrowheads="1"/>
          </p:cNvSpPr>
          <p:nvPr/>
        </p:nvSpPr>
        <p:spPr bwMode="auto">
          <a:xfrm>
            <a:off x="1981200" y="4419600"/>
            <a:ext cx="200025" cy="200025"/>
          </a:xfrm>
          <a:prstGeom prst="ellipse">
            <a:avLst/>
          </a:prstGeom>
          <a:solidFill>
            <a:schemeClr val="tx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800" name="Oval 7"/>
          <p:cNvSpPr>
            <a:spLocks noChangeArrowheads="1"/>
          </p:cNvSpPr>
          <p:nvPr/>
        </p:nvSpPr>
        <p:spPr bwMode="auto">
          <a:xfrm>
            <a:off x="2598738" y="3429000"/>
            <a:ext cx="200025" cy="198438"/>
          </a:xfrm>
          <a:prstGeom prst="ellipse">
            <a:avLst/>
          </a:prstGeom>
          <a:solidFill>
            <a:schemeClr val="tx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801" name="Oval 8"/>
          <p:cNvSpPr>
            <a:spLocks noChangeArrowheads="1"/>
          </p:cNvSpPr>
          <p:nvPr/>
        </p:nvSpPr>
        <p:spPr bwMode="auto">
          <a:xfrm>
            <a:off x="2438400" y="4495800"/>
            <a:ext cx="200025" cy="200025"/>
          </a:xfrm>
          <a:prstGeom prst="ellipse">
            <a:avLst/>
          </a:prstGeom>
          <a:solidFill>
            <a:schemeClr val="tx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802" name="Oval 9"/>
          <p:cNvSpPr>
            <a:spLocks noChangeArrowheads="1"/>
          </p:cNvSpPr>
          <p:nvPr/>
        </p:nvSpPr>
        <p:spPr bwMode="auto">
          <a:xfrm>
            <a:off x="3048000" y="3886200"/>
            <a:ext cx="200025" cy="2000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3" name="Oval 10"/>
          <p:cNvSpPr>
            <a:spLocks noChangeArrowheads="1"/>
          </p:cNvSpPr>
          <p:nvPr/>
        </p:nvSpPr>
        <p:spPr bwMode="auto">
          <a:xfrm>
            <a:off x="2598738" y="3962400"/>
            <a:ext cx="200025" cy="2000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4" name="Oval 11"/>
          <p:cNvSpPr>
            <a:spLocks noChangeArrowheads="1"/>
          </p:cNvSpPr>
          <p:nvPr/>
        </p:nvSpPr>
        <p:spPr bwMode="auto">
          <a:xfrm>
            <a:off x="4038600" y="3505200"/>
            <a:ext cx="200025" cy="198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5" name="Oval 12"/>
          <p:cNvSpPr>
            <a:spLocks noChangeArrowheads="1"/>
          </p:cNvSpPr>
          <p:nvPr/>
        </p:nvSpPr>
        <p:spPr bwMode="auto">
          <a:xfrm>
            <a:off x="4038600" y="4495800"/>
            <a:ext cx="200025" cy="2000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6" name="Oval 13"/>
          <p:cNvSpPr>
            <a:spLocks noChangeArrowheads="1"/>
          </p:cNvSpPr>
          <p:nvPr/>
        </p:nvSpPr>
        <p:spPr bwMode="auto">
          <a:xfrm>
            <a:off x="4495800" y="4191000"/>
            <a:ext cx="200025" cy="200025"/>
          </a:xfrm>
          <a:prstGeom prst="ellipse">
            <a:avLst/>
          </a:prstGeom>
          <a:solidFill>
            <a:schemeClr val="tx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807" name="Oval 14"/>
          <p:cNvSpPr>
            <a:spLocks noChangeArrowheads="1"/>
          </p:cNvSpPr>
          <p:nvPr/>
        </p:nvSpPr>
        <p:spPr bwMode="auto">
          <a:xfrm>
            <a:off x="4800600" y="3733800"/>
            <a:ext cx="198438" cy="198438"/>
          </a:xfrm>
          <a:prstGeom prst="ellipse">
            <a:avLst/>
          </a:prstGeom>
          <a:solidFill>
            <a:schemeClr val="tx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808" name="Oval 15"/>
          <p:cNvSpPr>
            <a:spLocks noChangeArrowheads="1"/>
          </p:cNvSpPr>
          <p:nvPr/>
        </p:nvSpPr>
        <p:spPr bwMode="auto">
          <a:xfrm>
            <a:off x="4343400" y="3810000"/>
            <a:ext cx="200025" cy="200025"/>
          </a:xfrm>
          <a:prstGeom prst="ellipse">
            <a:avLst/>
          </a:prstGeom>
          <a:solidFill>
            <a:schemeClr val="tx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809" name="Oval 16"/>
          <p:cNvSpPr>
            <a:spLocks noChangeArrowheads="1"/>
          </p:cNvSpPr>
          <p:nvPr/>
        </p:nvSpPr>
        <p:spPr bwMode="auto">
          <a:xfrm>
            <a:off x="5029200" y="4191000"/>
            <a:ext cx="198438" cy="200025"/>
          </a:xfrm>
          <a:prstGeom prst="ellipse">
            <a:avLst/>
          </a:prstGeom>
          <a:solidFill>
            <a:schemeClr val="tx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810" name="Oval 17"/>
          <p:cNvSpPr>
            <a:spLocks noChangeArrowheads="1"/>
          </p:cNvSpPr>
          <p:nvPr/>
        </p:nvSpPr>
        <p:spPr bwMode="auto">
          <a:xfrm>
            <a:off x="5105400" y="3505200"/>
            <a:ext cx="198438" cy="2000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11" name="Oval 18"/>
          <p:cNvSpPr>
            <a:spLocks noChangeArrowheads="1"/>
          </p:cNvSpPr>
          <p:nvPr/>
        </p:nvSpPr>
        <p:spPr bwMode="auto">
          <a:xfrm>
            <a:off x="3352800" y="3048000"/>
            <a:ext cx="198438" cy="2000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12" name="Oval 19"/>
          <p:cNvSpPr>
            <a:spLocks noChangeArrowheads="1"/>
          </p:cNvSpPr>
          <p:nvPr/>
        </p:nvSpPr>
        <p:spPr bwMode="auto">
          <a:xfrm>
            <a:off x="3505200" y="3352800"/>
            <a:ext cx="200025" cy="2000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13" name="Oval 20"/>
          <p:cNvSpPr>
            <a:spLocks noChangeArrowheads="1"/>
          </p:cNvSpPr>
          <p:nvPr/>
        </p:nvSpPr>
        <p:spPr bwMode="auto">
          <a:xfrm>
            <a:off x="3733800" y="2971800"/>
            <a:ext cx="198438" cy="2000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14" name="Oval 21"/>
          <p:cNvSpPr>
            <a:spLocks noChangeArrowheads="1"/>
          </p:cNvSpPr>
          <p:nvPr/>
        </p:nvSpPr>
        <p:spPr bwMode="auto">
          <a:xfrm>
            <a:off x="4419600" y="3276600"/>
            <a:ext cx="200025" cy="200025"/>
          </a:xfrm>
          <a:prstGeom prst="ellipse">
            <a:avLst/>
          </a:prstGeom>
          <a:solidFill>
            <a:schemeClr val="tx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815" name="Oval 22"/>
          <p:cNvSpPr>
            <a:spLocks noChangeArrowheads="1"/>
          </p:cNvSpPr>
          <p:nvPr/>
        </p:nvSpPr>
        <p:spPr bwMode="auto">
          <a:xfrm>
            <a:off x="3581400" y="3733800"/>
            <a:ext cx="198438" cy="2000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16" name="Oval 23"/>
          <p:cNvSpPr>
            <a:spLocks noChangeArrowheads="1"/>
          </p:cNvSpPr>
          <p:nvPr/>
        </p:nvSpPr>
        <p:spPr bwMode="auto">
          <a:xfrm>
            <a:off x="3733800" y="4648200"/>
            <a:ext cx="200025" cy="2000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17" name="Oval 24"/>
          <p:cNvSpPr>
            <a:spLocks noChangeArrowheads="1"/>
          </p:cNvSpPr>
          <p:nvPr/>
        </p:nvSpPr>
        <p:spPr bwMode="auto">
          <a:xfrm>
            <a:off x="3795713" y="3222625"/>
            <a:ext cx="200025" cy="2000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18" name="Line 25"/>
          <p:cNvSpPr>
            <a:spLocks noChangeShapeType="1"/>
          </p:cNvSpPr>
          <p:nvPr/>
        </p:nvSpPr>
        <p:spPr bwMode="auto">
          <a:xfrm flipV="1">
            <a:off x="1524000" y="2895600"/>
            <a:ext cx="0" cy="2438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19" name="Line 26"/>
          <p:cNvSpPr>
            <a:spLocks noChangeShapeType="1"/>
          </p:cNvSpPr>
          <p:nvPr/>
        </p:nvSpPr>
        <p:spPr bwMode="auto">
          <a:xfrm>
            <a:off x="1524000" y="5334000"/>
            <a:ext cx="5562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20" name="Text Box 27"/>
          <p:cNvSpPr txBox="1">
            <a:spLocks noChangeArrowheads="1"/>
          </p:cNvSpPr>
          <p:nvPr/>
        </p:nvSpPr>
        <p:spPr bwMode="auto">
          <a:xfrm>
            <a:off x="6400800" y="4953000"/>
            <a:ext cx="1295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>
                <a:latin typeface="Arial" charset="0"/>
                <a:cs typeface="Arial" charset="0"/>
              </a:rPr>
              <a:t>Attribute2</a:t>
            </a:r>
          </a:p>
        </p:txBody>
      </p:sp>
      <p:sp>
        <p:nvSpPr>
          <p:cNvPr id="33821" name="Text Box 28"/>
          <p:cNvSpPr txBox="1">
            <a:spLocks noChangeArrowheads="1"/>
          </p:cNvSpPr>
          <p:nvPr/>
        </p:nvSpPr>
        <p:spPr bwMode="auto">
          <a:xfrm>
            <a:off x="685800" y="2438400"/>
            <a:ext cx="1295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>
                <a:latin typeface="Arial" charset="0"/>
                <a:cs typeface="Arial" charset="0"/>
              </a:rPr>
              <a:t>Attribute1</a:t>
            </a:r>
          </a:p>
        </p:txBody>
      </p:sp>
      <p:sp>
        <p:nvSpPr>
          <p:cNvPr id="33822" name="Oval 29"/>
          <p:cNvSpPr>
            <a:spLocks noChangeArrowheads="1"/>
          </p:cNvSpPr>
          <p:nvPr/>
        </p:nvSpPr>
        <p:spPr bwMode="auto">
          <a:xfrm>
            <a:off x="3276600" y="3505200"/>
            <a:ext cx="200025" cy="200025"/>
          </a:xfrm>
          <a:prstGeom prst="ellipse">
            <a:avLst/>
          </a:prstGeom>
          <a:solidFill>
            <a:schemeClr val="tx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823" name="Oval 30"/>
          <p:cNvSpPr>
            <a:spLocks noChangeArrowheads="1"/>
          </p:cNvSpPr>
          <p:nvPr/>
        </p:nvSpPr>
        <p:spPr bwMode="auto">
          <a:xfrm>
            <a:off x="4267200" y="4800600"/>
            <a:ext cx="200025" cy="2000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24" name="Oval 31"/>
          <p:cNvSpPr>
            <a:spLocks noChangeArrowheads="1"/>
          </p:cNvSpPr>
          <p:nvPr/>
        </p:nvSpPr>
        <p:spPr bwMode="auto">
          <a:xfrm>
            <a:off x="3048000" y="3276600"/>
            <a:ext cx="200025" cy="2000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25" name="Oval 32"/>
          <p:cNvSpPr>
            <a:spLocks noChangeArrowheads="1"/>
          </p:cNvSpPr>
          <p:nvPr/>
        </p:nvSpPr>
        <p:spPr bwMode="auto">
          <a:xfrm>
            <a:off x="2847975" y="4648200"/>
            <a:ext cx="200025" cy="200025"/>
          </a:xfrm>
          <a:prstGeom prst="ellipse">
            <a:avLst/>
          </a:prstGeom>
          <a:solidFill>
            <a:schemeClr val="tx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826" name="Oval 33"/>
          <p:cNvSpPr>
            <a:spLocks noChangeArrowheads="1"/>
          </p:cNvSpPr>
          <p:nvPr/>
        </p:nvSpPr>
        <p:spPr bwMode="auto">
          <a:xfrm>
            <a:off x="1981200" y="4829175"/>
            <a:ext cx="200025" cy="200025"/>
          </a:xfrm>
          <a:prstGeom prst="ellipse">
            <a:avLst/>
          </a:prstGeom>
          <a:solidFill>
            <a:schemeClr val="tx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827" name="Oval 34"/>
          <p:cNvSpPr>
            <a:spLocks noChangeArrowheads="1"/>
          </p:cNvSpPr>
          <p:nvPr/>
        </p:nvSpPr>
        <p:spPr bwMode="auto">
          <a:xfrm>
            <a:off x="1828800" y="3962400"/>
            <a:ext cx="200025" cy="200025"/>
          </a:xfrm>
          <a:prstGeom prst="ellipse">
            <a:avLst/>
          </a:prstGeom>
          <a:solidFill>
            <a:schemeClr val="tx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828" name="Oval 35"/>
          <p:cNvSpPr>
            <a:spLocks noChangeArrowheads="1"/>
          </p:cNvSpPr>
          <p:nvPr/>
        </p:nvSpPr>
        <p:spPr bwMode="auto">
          <a:xfrm>
            <a:off x="3962400" y="2895600"/>
            <a:ext cx="1600200" cy="16002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29" name="Oval 36"/>
          <p:cNvSpPr>
            <a:spLocks noChangeArrowheads="1"/>
          </p:cNvSpPr>
          <p:nvPr/>
        </p:nvSpPr>
        <p:spPr bwMode="auto">
          <a:xfrm>
            <a:off x="1524000" y="3276600"/>
            <a:ext cx="1828800" cy="18288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30" name="Oval 37"/>
          <p:cNvSpPr>
            <a:spLocks noChangeArrowheads="1"/>
          </p:cNvSpPr>
          <p:nvPr/>
        </p:nvSpPr>
        <p:spPr bwMode="auto">
          <a:xfrm>
            <a:off x="2895600" y="2743200"/>
            <a:ext cx="1219200" cy="12192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31" name="Oval 38"/>
          <p:cNvSpPr>
            <a:spLocks noChangeArrowheads="1"/>
          </p:cNvSpPr>
          <p:nvPr/>
        </p:nvSpPr>
        <p:spPr bwMode="auto">
          <a:xfrm>
            <a:off x="3657600" y="4981575"/>
            <a:ext cx="200025" cy="200025"/>
          </a:xfrm>
          <a:prstGeom prst="ellipse">
            <a:avLst/>
          </a:prstGeom>
          <a:solidFill>
            <a:schemeClr val="tx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832" name="Oval 39"/>
          <p:cNvSpPr>
            <a:spLocks noChangeArrowheads="1"/>
          </p:cNvSpPr>
          <p:nvPr/>
        </p:nvSpPr>
        <p:spPr bwMode="auto">
          <a:xfrm>
            <a:off x="4143375" y="5057775"/>
            <a:ext cx="200025" cy="2000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33" name="Oval 40"/>
          <p:cNvSpPr>
            <a:spLocks noChangeArrowheads="1"/>
          </p:cNvSpPr>
          <p:nvPr/>
        </p:nvSpPr>
        <p:spPr bwMode="auto">
          <a:xfrm>
            <a:off x="3962400" y="4829175"/>
            <a:ext cx="200025" cy="200025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834" name="Oval 41"/>
          <p:cNvSpPr>
            <a:spLocks noChangeArrowheads="1"/>
          </p:cNvSpPr>
          <p:nvPr/>
        </p:nvSpPr>
        <p:spPr bwMode="auto">
          <a:xfrm>
            <a:off x="3429000" y="4343400"/>
            <a:ext cx="1219200" cy="1219200"/>
          </a:xfrm>
          <a:prstGeom prst="ellips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35" name="Oval 42"/>
          <p:cNvSpPr>
            <a:spLocks noChangeArrowheads="1"/>
          </p:cNvSpPr>
          <p:nvPr/>
        </p:nvSpPr>
        <p:spPr bwMode="auto">
          <a:xfrm>
            <a:off x="3886200" y="4724400"/>
            <a:ext cx="381000" cy="381000"/>
          </a:xfrm>
          <a:prstGeom prst="ellips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36" name="Oval 43"/>
          <p:cNvSpPr>
            <a:spLocks noChangeArrowheads="1"/>
          </p:cNvSpPr>
          <p:nvPr/>
        </p:nvSpPr>
        <p:spPr bwMode="auto">
          <a:xfrm>
            <a:off x="2133600" y="3810000"/>
            <a:ext cx="381000" cy="381000"/>
          </a:xfrm>
          <a:prstGeom prst="ellips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37" name="Oval 44"/>
          <p:cNvSpPr>
            <a:spLocks noChangeArrowheads="1"/>
          </p:cNvSpPr>
          <p:nvPr/>
        </p:nvSpPr>
        <p:spPr bwMode="auto">
          <a:xfrm>
            <a:off x="3429000" y="3276600"/>
            <a:ext cx="381000" cy="381000"/>
          </a:xfrm>
          <a:prstGeom prst="ellips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38" name="Oval 45"/>
          <p:cNvSpPr>
            <a:spLocks noChangeArrowheads="1"/>
          </p:cNvSpPr>
          <p:nvPr/>
        </p:nvSpPr>
        <p:spPr bwMode="auto">
          <a:xfrm>
            <a:off x="4724400" y="3657600"/>
            <a:ext cx="381000" cy="381000"/>
          </a:xfrm>
          <a:prstGeom prst="ellips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39" name="Text Box 46"/>
          <p:cNvSpPr txBox="1">
            <a:spLocks noChangeArrowheads="1"/>
          </p:cNvSpPr>
          <p:nvPr/>
        </p:nvSpPr>
        <p:spPr bwMode="auto">
          <a:xfrm>
            <a:off x="1524000" y="2895600"/>
            <a:ext cx="1219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>
                <a:latin typeface="Arial" charset="0"/>
                <a:cs typeface="Arial" charset="0"/>
              </a:rPr>
              <a:t>1 </a:t>
            </a:r>
          </a:p>
        </p:txBody>
      </p:sp>
      <p:sp>
        <p:nvSpPr>
          <p:cNvPr id="33840" name="Text Box 47"/>
          <p:cNvSpPr txBox="1">
            <a:spLocks noChangeArrowheads="1"/>
          </p:cNvSpPr>
          <p:nvPr/>
        </p:nvSpPr>
        <p:spPr bwMode="auto">
          <a:xfrm>
            <a:off x="3048000" y="2362200"/>
            <a:ext cx="1219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>
                <a:latin typeface="Arial" charset="0"/>
                <a:cs typeface="Arial" charset="0"/>
              </a:rPr>
              <a:t>2</a:t>
            </a:r>
          </a:p>
        </p:txBody>
      </p:sp>
      <p:sp>
        <p:nvSpPr>
          <p:cNvPr id="33841" name="Text Box 48"/>
          <p:cNvSpPr txBox="1">
            <a:spLocks noChangeArrowheads="1"/>
          </p:cNvSpPr>
          <p:nvPr/>
        </p:nvSpPr>
        <p:spPr bwMode="auto">
          <a:xfrm>
            <a:off x="5638800" y="3595688"/>
            <a:ext cx="1219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>
                <a:latin typeface="Arial" charset="0"/>
                <a:cs typeface="Arial" charset="0"/>
              </a:rPr>
              <a:t>3</a:t>
            </a:r>
          </a:p>
        </p:txBody>
      </p:sp>
      <p:sp>
        <p:nvSpPr>
          <p:cNvPr id="33842" name="Text Box 49"/>
          <p:cNvSpPr txBox="1">
            <a:spLocks noChangeArrowheads="1"/>
          </p:cNvSpPr>
          <p:nvPr/>
        </p:nvSpPr>
        <p:spPr bwMode="auto">
          <a:xfrm>
            <a:off x="4572000" y="4967288"/>
            <a:ext cx="1219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>
                <a:latin typeface="Arial" charset="0"/>
                <a:cs typeface="Arial" charset="0"/>
              </a:rPr>
              <a:t>4</a:t>
            </a:r>
          </a:p>
        </p:txBody>
      </p:sp>
      <p:sp>
        <p:nvSpPr>
          <p:cNvPr id="33843" name="Text Box 50"/>
          <p:cNvSpPr txBox="1">
            <a:spLocks noChangeArrowheads="1"/>
          </p:cNvSpPr>
          <p:nvPr/>
        </p:nvSpPr>
        <p:spPr bwMode="auto">
          <a:xfrm>
            <a:off x="468313" y="5589588"/>
            <a:ext cx="8158003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zh-CN" sz="2200" b="1" dirty="0">
                <a:solidFill>
                  <a:srgbClr val="FF330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Objective of </a:t>
            </a:r>
            <a:r>
              <a:rPr lang="en-US" altLang="zh-CN" sz="2200" b="1" dirty="0" smtClean="0">
                <a:solidFill>
                  <a:srgbClr val="FF330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RBC</a:t>
            </a:r>
            <a:r>
              <a:rPr lang="en-US" altLang="zh-CN" sz="2200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: </a:t>
            </a:r>
            <a:r>
              <a:rPr lang="en-US" altLang="zh-CN" sz="22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Find a subset O</a:t>
            </a:r>
            <a:r>
              <a:rPr lang="en-US" altLang="zh-CN" sz="2200" baseline="-30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R</a:t>
            </a:r>
            <a:r>
              <a:rPr lang="en-US" altLang="zh-CN" sz="22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of O such that the clustering X </a:t>
            </a:r>
          </a:p>
          <a:p>
            <a:pPr eaLnBrk="1" hangingPunct="1"/>
            <a:r>
              <a:rPr lang="en-US" altLang="zh-CN" sz="22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obtained by using the objects in O</a:t>
            </a:r>
            <a:r>
              <a:rPr lang="en-US" altLang="zh-CN" sz="2200" baseline="-30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R</a:t>
            </a:r>
            <a:r>
              <a:rPr lang="en-US" altLang="zh-CN" sz="22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as representatives minimizes q(X);</a:t>
            </a:r>
          </a:p>
          <a:p>
            <a:pPr eaLnBrk="1" hangingPunct="1"/>
            <a:r>
              <a:rPr lang="en-US" altLang="zh-CN" sz="22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q is an objective/fitness function.</a:t>
            </a:r>
          </a:p>
          <a:p>
            <a:pPr eaLnBrk="1" hangingPunct="1"/>
            <a:endParaRPr lang="en-US" sz="2200" dirty="0">
              <a:latin typeface="Arial" charset="0"/>
              <a:ea typeface="SimSun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036C48CE-9D00-4E4F-88C8-144FB99355B8}" type="slidenum">
              <a:rPr lang="en-US" sz="1200" smtClean="0"/>
              <a:pPr eaLnBrk="1" hangingPunct="1"/>
              <a:t>33</a:t>
            </a:fld>
            <a:endParaRPr lang="en-US" sz="1200" smtClean="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685800"/>
            <a:ext cx="7391400" cy="7620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sz="3200" smtClean="0"/>
              <a:t>Partitioning Algorithms: Basic Concept</a:t>
            </a:r>
            <a:endParaRPr lang="en-US" sz="2800" b="1" smtClean="0"/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458200" cy="48006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10000"/>
              </a:lnSpc>
            </a:pPr>
            <a:r>
              <a:rPr lang="en-US" sz="2400" u="sng" dirty="0" smtClean="0"/>
              <a:t>Partitioning method:</a:t>
            </a:r>
            <a:r>
              <a:rPr lang="en-US" sz="2400" dirty="0" smtClean="0"/>
              <a:t> Construct a partition of a database </a:t>
            </a:r>
            <a:r>
              <a:rPr lang="en-US" sz="2400" b="1" i="1" dirty="0" smtClean="0"/>
              <a:t>D</a:t>
            </a:r>
            <a:r>
              <a:rPr lang="en-US" sz="2400" dirty="0" smtClean="0"/>
              <a:t> of </a:t>
            </a:r>
            <a:r>
              <a:rPr lang="en-US" sz="2400" b="1" i="1" dirty="0" smtClean="0"/>
              <a:t>n</a:t>
            </a:r>
            <a:r>
              <a:rPr lang="en-US" sz="2400" dirty="0" smtClean="0"/>
              <a:t> objects into a set of </a:t>
            </a:r>
            <a:r>
              <a:rPr lang="en-US" sz="2400" b="1" i="1" dirty="0" smtClean="0"/>
              <a:t>k</a:t>
            </a:r>
            <a:r>
              <a:rPr lang="en-US" sz="2400" dirty="0" smtClean="0"/>
              <a:t> clusters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 dirty="0" smtClean="0"/>
              <a:t>Given a </a:t>
            </a:r>
            <a:r>
              <a:rPr lang="en-US" sz="2400" i="1" dirty="0" smtClean="0"/>
              <a:t>k</a:t>
            </a:r>
            <a:r>
              <a:rPr lang="en-US" sz="2400" dirty="0" smtClean="0"/>
              <a:t>, find a partition of </a:t>
            </a:r>
            <a:r>
              <a:rPr lang="en-US" sz="2400" i="1" dirty="0" smtClean="0"/>
              <a:t>k clusters </a:t>
            </a:r>
            <a:r>
              <a:rPr lang="en-US" sz="2400" dirty="0" smtClean="0"/>
              <a:t>that optimizes the chosen partitioning criterion or fitness function.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400" dirty="0" smtClean="0"/>
              <a:t>Global optimal: exhaustively enumerate all partitions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400" dirty="0" smtClean="0"/>
              <a:t>Heuristic methods: </a:t>
            </a:r>
            <a:r>
              <a:rPr lang="en-US" sz="2400" i="1" dirty="0" smtClean="0"/>
              <a:t>k-means</a:t>
            </a:r>
            <a:r>
              <a:rPr lang="en-US" sz="2400" dirty="0" smtClean="0"/>
              <a:t> and </a:t>
            </a:r>
            <a:r>
              <a:rPr lang="en-US" sz="2400" i="1" dirty="0" smtClean="0"/>
              <a:t>k-</a:t>
            </a:r>
            <a:r>
              <a:rPr lang="en-US" sz="2400" i="1" dirty="0" err="1" smtClean="0"/>
              <a:t>medoids</a:t>
            </a:r>
            <a:r>
              <a:rPr lang="en-US" sz="2400" dirty="0" smtClean="0"/>
              <a:t> algorithms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400" i="1" u="sng" dirty="0" smtClean="0"/>
              <a:t>k-means</a:t>
            </a:r>
            <a:r>
              <a:rPr lang="en-US" sz="2400" dirty="0" smtClean="0"/>
              <a:t> (MacQueen’67): Each cluster is represented by the center of the cluster (prototype)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400" i="1" u="sng" dirty="0" smtClean="0"/>
              <a:t>k-</a:t>
            </a:r>
            <a:r>
              <a:rPr lang="en-US" sz="2400" i="1" u="sng" dirty="0" err="1" smtClean="0"/>
              <a:t>medoids</a:t>
            </a:r>
            <a:r>
              <a:rPr lang="en-US" sz="2400" dirty="0" smtClean="0"/>
              <a:t>  or PAM (Partition around </a:t>
            </a:r>
            <a:r>
              <a:rPr lang="en-US" sz="2400" dirty="0" err="1" smtClean="0"/>
              <a:t>medoids</a:t>
            </a:r>
            <a:r>
              <a:rPr lang="en-US" sz="2400" dirty="0" smtClean="0"/>
              <a:t>) (Kaufman &amp; Rousseeuw’87): Each cluster is represented by one of the objects in the cluster; truly representative-based.  </a:t>
            </a: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4BAF8A5C-A71C-44FF-AE3C-AC12128E2BFB}" type="slidenum">
              <a:rPr lang="en-US" sz="1200" smtClean="0"/>
              <a:pPr eaLnBrk="1" hangingPunct="1"/>
              <a:t>34</a:t>
            </a:fld>
            <a:endParaRPr lang="en-US" sz="1200" smtClean="0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1355725" y="796925"/>
            <a:ext cx="7296150" cy="650875"/>
          </a:xfrm>
        </p:spPr>
        <p:txBody>
          <a:bodyPr/>
          <a:lstStyle/>
          <a:p>
            <a:pPr eaLnBrk="1" hangingPunct="1"/>
            <a:r>
              <a:rPr lang="en-US" sz="3200" smtClean="0"/>
              <a:t>The </a:t>
            </a:r>
            <a:r>
              <a:rPr lang="en-US" sz="3200" i="1" smtClean="0"/>
              <a:t>K-Means</a:t>
            </a:r>
            <a:r>
              <a:rPr lang="en-US" sz="3200" smtClean="0"/>
              <a:t> Clustering Method</a:t>
            </a:r>
            <a:r>
              <a:rPr lang="en-US" sz="2400" b="1" smtClean="0"/>
              <a:t> </a:t>
            </a:r>
            <a:endParaRPr lang="en-US" sz="2800" smtClean="0"/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8825" y="1524000"/>
            <a:ext cx="7856538" cy="48815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Given </a:t>
            </a:r>
            <a:r>
              <a:rPr lang="en-US" i="1" smtClean="0"/>
              <a:t>k</a:t>
            </a:r>
            <a:r>
              <a:rPr lang="en-US" smtClean="0"/>
              <a:t>, the </a:t>
            </a:r>
            <a:r>
              <a:rPr lang="en-US" i="1" smtClean="0"/>
              <a:t>k-means</a:t>
            </a:r>
            <a:r>
              <a:rPr lang="en-US" smtClean="0"/>
              <a:t> algorithm is implemented in 4 steps:</a:t>
            </a:r>
          </a:p>
          <a:p>
            <a:pPr marL="971550" lvl="1" indent="-514350" eaLnBrk="1" hangingPunct="1">
              <a:lnSpc>
                <a:spcPct val="90000"/>
              </a:lnSpc>
              <a:buFont typeface="Tahoma" pitchFamily="34" charset="0"/>
              <a:buAutoNum type="arabicPeriod"/>
            </a:pPr>
            <a:r>
              <a:rPr lang="en-US" smtClean="0">
                <a:solidFill>
                  <a:srgbClr val="000000"/>
                </a:solidFill>
              </a:rPr>
              <a:t>Partition objects into </a:t>
            </a:r>
            <a:r>
              <a:rPr lang="en-US" i="1" smtClean="0">
                <a:solidFill>
                  <a:srgbClr val="000000"/>
                </a:solidFill>
              </a:rPr>
              <a:t>k</a:t>
            </a:r>
            <a:r>
              <a:rPr lang="en-US" smtClean="0">
                <a:solidFill>
                  <a:srgbClr val="000000"/>
                </a:solidFill>
              </a:rPr>
              <a:t> nonempty subsets</a:t>
            </a:r>
          </a:p>
          <a:p>
            <a:pPr marL="971550" lvl="1" indent="-514350" eaLnBrk="1" hangingPunct="1">
              <a:lnSpc>
                <a:spcPct val="90000"/>
              </a:lnSpc>
              <a:buFont typeface="Tahoma" pitchFamily="34" charset="0"/>
              <a:buAutoNum type="arabicPeriod"/>
            </a:pPr>
            <a:r>
              <a:rPr lang="en-US" smtClean="0">
                <a:solidFill>
                  <a:srgbClr val="000000"/>
                </a:solidFill>
              </a:rPr>
              <a:t>Compute seed points as the centroids of the clusters of the current partition.  The centroid is the center (mean point) of the cluster.</a:t>
            </a:r>
          </a:p>
          <a:p>
            <a:pPr marL="971550" lvl="1" indent="-514350" eaLnBrk="1" hangingPunct="1">
              <a:lnSpc>
                <a:spcPct val="90000"/>
              </a:lnSpc>
              <a:buFont typeface="Tahoma" pitchFamily="34" charset="0"/>
              <a:buAutoNum type="arabicPeriod"/>
            </a:pPr>
            <a:r>
              <a:rPr lang="en-US" smtClean="0">
                <a:solidFill>
                  <a:srgbClr val="000000"/>
                </a:solidFill>
              </a:rPr>
              <a:t>Assign each object to the cluster with the nearest seed point.  </a:t>
            </a:r>
          </a:p>
          <a:p>
            <a:pPr marL="971550" lvl="1" indent="-514350" eaLnBrk="1" hangingPunct="1">
              <a:lnSpc>
                <a:spcPct val="90000"/>
              </a:lnSpc>
              <a:buFont typeface="Tahoma" pitchFamily="34" charset="0"/>
              <a:buAutoNum type="arabicPeriod"/>
            </a:pPr>
            <a:r>
              <a:rPr lang="en-US" smtClean="0">
                <a:solidFill>
                  <a:srgbClr val="000000"/>
                </a:solidFill>
              </a:rPr>
              <a:t>Go back to Step 2, stop when no more new assignment.</a:t>
            </a:r>
          </a:p>
          <a:p>
            <a:pPr eaLnBrk="1" hangingPunct="1">
              <a:lnSpc>
                <a:spcPct val="90000"/>
              </a:lnSpc>
            </a:pPr>
            <a:endParaRPr lang="en-US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61DE0A4C-8B06-4C9B-BA08-45406BB7338D}" type="slidenum">
              <a:rPr lang="en-US" sz="1200" smtClean="0"/>
              <a:pPr eaLnBrk="1" hangingPunct="1"/>
              <a:t>35</a:t>
            </a:fld>
            <a:endParaRPr lang="en-US" sz="1200" smtClean="0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1355725" y="796925"/>
            <a:ext cx="7296150" cy="574675"/>
          </a:xfrm>
        </p:spPr>
        <p:txBody>
          <a:bodyPr/>
          <a:lstStyle/>
          <a:p>
            <a:pPr eaLnBrk="1" hangingPunct="1"/>
            <a:r>
              <a:rPr lang="en-US" sz="3200" smtClean="0"/>
              <a:t>The </a:t>
            </a:r>
            <a:r>
              <a:rPr lang="en-US" sz="3200" i="1" smtClean="0"/>
              <a:t>K-Means</a:t>
            </a:r>
            <a:r>
              <a:rPr lang="en-US" sz="3200" smtClean="0"/>
              <a:t> Clustering Method</a:t>
            </a:r>
            <a:r>
              <a:rPr lang="en-US" sz="2400" b="1" smtClean="0"/>
              <a:t> </a:t>
            </a:r>
            <a:endParaRPr lang="en-US" sz="2800" smtClean="0"/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153400" cy="5029200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rgbClr val="000000"/>
                </a:solidFill>
              </a:rPr>
              <a:t>Example</a:t>
            </a:r>
          </a:p>
        </p:txBody>
      </p:sp>
      <p:grpSp>
        <p:nvGrpSpPr>
          <p:cNvPr id="36869" name="Group 4"/>
          <p:cNvGrpSpPr>
            <a:grpSpLocks/>
          </p:cNvGrpSpPr>
          <p:nvPr/>
        </p:nvGrpSpPr>
        <p:grpSpPr bwMode="auto">
          <a:xfrm>
            <a:off x="1862951" y="2092569"/>
            <a:ext cx="2217697" cy="1987062"/>
            <a:chOff x="560" y="272"/>
            <a:chExt cx="2078" cy="1808"/>
          </a:xfrm>
        </p:grpSpPr>
        <p:graphicFrame>
          <p:nvGraphicFramePr>
            <p:cNvPr id="2" name="Object 5"/>
            <p:cNvGraphicFramePr>
              <a:graphicFrameLocks noChangeAspect="1"/>
            </p:cNvGraphicFramePr>
            <p:nvPr/>
          </p:nvGraphicFramePr>
          <p:xfrm>
            <a:off x="560" y="272"/>
            <a:ext cx="2078" cy="180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36886" name="Freeform 6"/>
            <p:cNvSpPr>
              <a:spLocks/>
            </p:cNvSpPr>
            <p:nvPr/>
          </p:nvSpPr>
          <p:spPr bwMode="auto">
            <a:xfrm>
              <a:off x="1008" y="557"/>
              <a:ext cx="852" cy="1260"/>
            </a:xfrm>
            <a:custGeom>
              <a:avLst/>
              <a:gdLst>
                <a:gd name="T0" fmla="*/ 518 w 852"/>
                <a:gd name="T1" fmla="*/ 280 h 1260"/>
                <a:gd name="T2" fmla="*/ 392 w 852"/>
                <a:gd name="T3" fmla="*/ 36 h 1260"/>
                <a:gd name="T4" fmla="*/ 237 w 852"/>
                <a:gd name="T5" fmla="*/ 21 h 1260"/>
                <a:gd name="T6" fmla="*/ 133 w 852"/>
                <a:gd name="T7" fmla="*/ 73 h 1260"/>
                <a:gd name="T8" fmla="*/ 0 w 852"/>
                <a:gd name="T9" fmla="*/ 369 h 1260"/>
                <a:gd name="T10" fmla="*/ 44 w 852"/>
                <a:gd name="T11" fmla="*/ 688 h 1260"/>
                <a:gd name="T12" fmla="*/ 362 w 852"/>
                <a:gd name="T13" fmla="*/ 1117 h 1260"/>
                <a:gd name="T14" fmla="*/ 429 w 852"/>
                <a:gd name="T15" fmla="*/ 1139 h 1260"/>
                <a:gd name="T16" fmla="*/ 451 w 852"/>
                <a:gd name="T17" fmla="*/ 1154 h 1260"/>
                <a:gd name="T18" fmla="*/ 525 w 852"/>
                <a:gd name="T19" fmla="*/ 1176 h 1260"/>
                <a:gd name="T20" fmla="*/ 622 w 852"/>
                <a:gd name="T21" fmla="*/ 1228 h 1260"/>
                <a:gd name="T22" fmla="*/ 792 w 852"/>
                <a:gd name="T23" fmla="*/ 1243 h 1260"/>
                <a:gd name="T24" fmla="*/ 785 w 852"/>
                <a:gd name="T25" fmla="*/ 1021 h 1260"/>
                <a:gd name="T26" fmla="*/ 748 w 852"/>
                <a:gd name="T27" fmla="*/ 954 h 1260"/>
                <a:gd name="T28" fmla="*/ 688 w 852"/>
                <a:gd name="T29" fmla="*/ 858 h 1260"/>
                <a:gd name="T30" fmla="*/ 622 w 852"/>
                <a:gd name="T31" fmla="*/ 762 h 1260"/>
                <a:gd name="T32" fmla="*/ 607 w 852"/>
                <a:gd name="T33" fmla="*/ 732 h 1260"/>
                <a:gd name="T34" fmla="*/ 592 w 852"/>
                <a:gd name="T35" fmla="*/ 710 h 1260"/>
                <a:gd name="T36" fmla="*/ 555 w 852"/>
                <a:gd name="T37" fmla="*/ 643 h 1260"/>
                <a:gd name="T38" fmla="*/ 540 w 852"/>
                <a:gd name="T39" fmla="*/ 621 h 1260"/>
                <a:gd name="T40" fmla="*/ 518 w 852"/>
                <a:gd name="T41" fmla="*/ 280 h 126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852"/>
                <a:gd name="T64" fmla="*/ 0 h 1260"/>
                <a:gd name="T65" fmla="*/ 852 w 852"/>
                <a:gd name="T66" fmla="*/ 1260 h 126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852" h="1260">
                  <a:moveTo>
                    <a:pt x="518" y="280"/>
                  </a:moveTo>
                  <a:cubicBezTo>
                    <a:pt x="509" y="187"/>
                    <a:pt x="497" y="69"/>
                    <a:pt x="392" y="36"/>
                  </a:cubicBezTo>
                  <a:cubicBezTo>
                    <a:pt x="339" y="0"/>
                    <a:pt x="309" y="15"/>
                    <a:pt x="237" y="21"/>
                  </a:cubicBezTo>
                  <a:cubicBezTo>
                    <a:pt x="194" y="31"/>
                    <a:pt x="168" y="45"/>
                    <a:pt x="133" y="73"/>
                  </a:cubicBezTo>
                  <a:cubicBezTo>
                    <a:pt x="84" y="168"/>
                    <a:pt x="20" y="262"/>
                    <a:pt x="0" y="369"/>
                  </a:cubicBezTo>
                  <a:cubicBezTo>
                    <a:pt x="5" y="481"/>
                    <a:pt x="3" y="584"/>
                    <a:pt x="44" y="688"/>
                  </a:cubicBezTo>
                  <a:cubicBezTo>
                    <a:pt x="78" y="870"/>
                    <a:pt x="173" y="1057"/>
                    <a:pt x="362" y="1117"/>
                  </a:cubicBezTo>
                  <a:cubicBezTo>
                    <a:pt x="415" y="1152"/>
                    <a:pt x="347" y="1112"/>
                    <a:pt x="429" y="1139"/>
                  </a:cubicBezTo>
                  <a:cubicBezTo>
                    <a:pt x="437" y="1142"/>
                    <a:pt x="443" y="1150"/>
                    <a:pt x="451" y="1154"/>
                  </a:cubicBezTo>
                  <a:cubicBezTo>
                    <a:pt x="473" y="1165"/>
                    <a:pt x="501" y="1168"/>
                    <a:pt x="525" y="1176"/>
                  </a:cubicBezTo>
                  <a:cubicBezTo>
                    <a:pt x="562" y="1201"/>
                    <a:pt x="581" y="1218"/>
                    <a:pt x="622" y="1228"/>
                  </a:cubicBezTo>
                  <a:cubicBezTo>
                    <a:pt x="684" y="1260"/>
                    <a:pt x="714" y="1249"/>
                    <a:pt x="792" y="1243"/>
                  </a:cubicBezTo>
                  <a:cubicBezTo>
                    <a:pt x="852" y="1183"/>
                    <a:pt x="819" y="1088"/>
                    <a:pt x="785" y="1021"/>
                  </a:cubicBezTo>
                  <a:cubicBezTo>
                    <a:pt x="770" y="992"/>
                    <a:pt x="773" y="979"/>
                    <a:pt x="748" y="954"/>
                  </a:cubicBezTo>
                  <a:cubicBezTo>
                    <a:pt x="735" y="917"/>
                    <a:pt x="711" y="888"/>
                    <a:pt x="688" y="858"/>
                  </a:cubicBezTo>
                  <a:cubicBezTo>
                    <a:pt x="676" y="821"/>
                    <a:pt x="643" y="795"/>
                    <a:pt x="622" y="762"/>
                  </a:cubicBezTo>
                  <a:cubicBezTo>
                    <a:pt x="616" y="753"/>
                    <a:pt x="613" y="742"/>
                    <a:pt x="607" y="732"/>
                  </a:cubicBezTo>
                  <a:cubicBezTo>
                    <a:pt x="603" y="724"/>
                    <a:pt x="597" y="717"/>
                    <a:pt x="592" y="710"/>
                  </a:cubicBezTo>
                  <a:cubicBezTo>
                    <a:pt x="580" y="671"/>
                    <a:pt x="589" y="694"/>
                    <a:pt x="555" y="643"/>
                  </a:cubicBezTo>
                  <a:cubicBezTo>
                    <a:pt x="550" y="636"/>
                    <a:pt x="540" y="621"/>
                    <a:pt x="540" y="621"/>
                  </a:cubicBezTo>
                  <a:cubicBezTo>
                    <a:pt x="519" y="510"/>
                    <a:pt x="518" y="392"/>
                    <a:pt x="518" y="280"/>
                  </a:cubicBez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6887" name="Freeform 7"/>
            <p:cNvSpPr>
              <a:spLocks/>
            </p:cNvSpPr>
            <p:nvPr/>
          </p:nvSpPr>
          <p:spPr bwMode="auto">
            <a:xfrm>
              <a:off x="1587" y="889"/>
              <a:ext cx="768" cy="630"/>
            </a:xfrm>
            <a:custGeom>
              <a:avLst/>
              <a:gdLst>
                <a:gd name="T0" fmla="*/ 183 w 768"/>
                <a:gd name="T1" fmla="*/ 67 h 630"/>
                <a:gd name="T2" fmla="*/ 72 w 768"/>
                <a:gd name="T3" fmla="*/ 74 h 630"/>
                <a:gd name="T4" fmla="*/ 5 w 768"/>
                <a:gd name="T5" fmla="*/ 170 h 630"/>
                <a:gd name="T6" fmla="*/ 13 w 768"/>
                <a:gd name="T7" fmla="*/ 311 h 630"/>
                <a:gd name="T8" fmla="*/ 57 w 768"/>
                <a:gd name="T9" fmla="*/ 356 h 630"/>
                <a:gd name="T10" fmla="*/ 109 w 768"/>
                <a:gd name="T11" fmla="*/ 415 h 630"/>
                <a:gd name="T12" fmla="*/ 235 w 768"/>
                <a:gd name="T13" fmla="*/ 548 h 630"/>
                <a:gd name="T14" fmla="*/ 257 w 768"/>
                <a:gd name="T15" fmla="*/ 570 h 630"/>
                <a:gd name="T16" fmla="*/ 331 w 768"/>
                <a:gd name="T17" fmla="*/ 593 h 630"/>
                <a:gd name="T18" fmla="*/ 450 w 768"/>
                <a:gd name="T19" fmla="*/ 630 h 630"/>
                <a:gd name="T20" fmla="*/ 598 w 768"/>
                <a:gd name="T21" fmla="*/ 607 h 630"/>
                <a:gd name="T22" fmla="*/ 657 w 768"/>
                <a:gd name="T23" fmla="*/ 585 h 630"/>
                <a:gd name="T24" fmla="*/ 687 w 768"/>
                <a:gd name="T25" fmla="*/ 533 h 630"/>
                <a:gd name="T26" fmla="*/ 717 w 768"/>
                <a:gd name="T27" fmla="*/ 474 h 630"/>
                <a:gd name="T28" fmla="*/ 724 w 768"/>
                <a:gd name="T29" fmla="*/ 437 h 630"/>
                <a:gd name="T30" fmla="*/ 739 w 768"/>
                <a:gd name="T31" fmla="*/ 415 h 630"/>
                <a:gd name="T32" fmla="*/ 768 w 768"/>
                <a:gd name="T33" fmla="*/ 296 h 630"/>
                <a:gd name="T34" fmla="*/ 761 w 768"/>
                <a:gd name="T35" fmla="*/ 178 h 630"/>
                <a:gd name="T36" fmla="*/ 724 w 768"/>
                <a:gd name="T37" fmla="*/ 111 h 630"/>
                <a:gd name="T38" fmla="*/ 465 w 768"/>
                <a:gd name="T39" fmla="*/ 0 h 630"/>
                <a:gd name="T40" fmla="*/ 205 w 768"/>
                <a:gd name="T41" fmla="*/ 30 h 630"/>
                <a:gd name="T42" fmla="*/ 183 w 768"/>
                <a:gd name="T43" fmla="*/ 67 h 63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768"/>
                <a:gd name="T67" fmla="*/ 0 h 630"/>
                <a:gd name="T68" fmla="*/ 768 w 768"/>
                <a:gd name="T69" fmla="*/ 630 h 63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768" h="630">
                  <a:moveTo>
                    <a:pt x="183" y="67"/>
                  </a:moveTo>
                  <a:cubicBezTo>
                    <a:pt x="146" y="41"/>
                    <a:pt x="112" y="61"/>
                    <a:pt x="72" y="74"/>
                  </a:cubicBezTo>
                  <a:cubicBezTo>
                    <a:pt x="13" y="114"/>
                    <a:pt x="28" y="107"/>
                    <a:pt x="5" y="170"/>
                  </a:cubicBezTo>
                  <a:cubicBezTo>
                    <a:pt x="8" y="217"/>
                    <a:pt x="0" y="266"/>
                    <a:pt x="13" y="311"/>
                  </a:cubicBezTo>
                  <a:cubicBezTo>
                    <a:pt x="19" y="331"/>
                    <a:pt x="45" y="339"/>
                    <a:pt x="57" y="356"/>
                  </a:cubicBezTo>
                  <a:cubicBezTo>
                    <a:pt x="92" y="407"/>
                    <a:pt x="72" y="390"/>
                    <a:pt x="109" y="415"/>
                  </a:cubicBezTo>
                  <a:cubicBezTo>
                    <a:pt x="145" y="467"/>
                    <a:pt x="187" y="508"/>
                    <a:pt x="235" y="548"/>
                  </a:cubicBezTo>
                  <a:cubicBezTo>
                    <a:pt x="243" y="555"/>
                    <a:pt x="248" y="565"/>
                    <a:pt x="257" y="570"/>
                  </a:cubicBezTo>
                  <a:cubicBezTo>
                    <a:pt x="283" y="584"/>
                    <a:pt x="305" y="583"/>
                    <a:pt x="331" y="593"/>
                  </a:cubicBezTo>
                  <a:cubicBezTo>
                    <a:pt x="371" y="608"/>
                    <a:pt x="408" y="621"/>
                    <a:pt x="450" y="630"/>
                  </a:cubicBezTo>
                  <a:cubicBezTo>
                    <a:pt x="498" y="625"/>
                    <a:pt x="551" y="623"/>
                    <a:pt x="598" y="607"/>
                  </a:cubicBezTo>
                  <a:cubicBezTo>
                    <a:pt x="618" y="600"/>
                    <a:pt x="657" y="585"/>
                    <a:pt x="657" y="585"/>
                  </a:cubicBezTo>
                  <a:cubicBezTo>
                    <a:pt x="675" y="536"/>
                    <a:pt x="651" y="594"/>
                    <a:pt x="687" y="533"/>
                  </a:cubicBezTo>
                  <a:cubicBezTo>
                    <a:pt x="698" y="514"/>
                    <a:pt x="717" y="474"/>
                    <a:pt x="717" y="474"/>
                  </a:cubicBezTo>
                  <a:cubicBezTo>
                    <a:pt x="719" y="462"/>
                    <a:pt x="720" y="449"/>
                    <a:pt x="724" y="437"/>
                  </a:cubicBezTo>
                  <a:cubicBezTo>
                    <a:pt x="727" y="429"/>
                    <a:pt x="736" y="423"/>
                    <a:pt x="739" y="415"/>
                  </a:cubicBezTo>
                  <a:cubicBezTo>
                    <a:pt x="750" y="382"/>
                    <a:pt x="760" y="332"/>
                    <a:pt x="768" y="296"/>
                  </a:cubicBezTo>
                  <a:cubicBezTo>
                    <a:pt x="766" y="257"/>
                    <a:pt x="766" y="217"/>
                    <a:pt x="761" y="178"/>
                  </a:cubicBezTo>
                  <a:cubicBezTo>
                    <a:pt x="754" y="127"/>
                    <a:pt x="750" y="142"/>
                    <a:pt x="724" y="111"/>
                  </a:cubicBezTo>
                  <a:cubicBezTo>
                    <a:pt x="653" y="27"/>
                    <a:pt x="566" y="24"/>
                    <a:pt x="465" y="0"/>
                  </a:cubicBezTo>
                  <a:cubicBezTo>
                    <a:pt x="370" y="4"/>
                    <a:pt x="294" y="6"/>
                    <a:pt x="205" y="30"/>
                  </a:cubicBezTo>
                  <a:cubicBezTo>
                    <a:pt x="154" y="63"/>
                    <a:pt x="144" y="53"/>
                    <a:pt x="183" y="67"/>
                  </a:cubicBez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4267201" y="2092325"/>
            <a:ext cx="3167063" cy="1987550"/>
            <a:chOff x="2688" y="1318"/>
            <a:chExt cx="1995" cy="1252"/>
          </a:xfrm>
        </p:grpSpPr>
        <p:grpSp>
          <p:nvGrpSpPr>
            <p:cNvPr id="36880" name="Group 9"/>
            <p:cNvGrpSpPr>
              <a:grpSpLocks/>
            </p:cNvGrpSpPr>
            <p:nvPr/>
          </p:nvGrpSpPr>
          <p:grpSpPr bwMode="auto">
            <a:xfrm>
              <a:off x="3286" y="1318"/>
              <a:ext cx="1397" cy="1252"/>
              <a:chOff x="3140" y="272"/>
              <a:chExt cx="2078" cy="1808"/>
            </a:xfrm>
          </p:grpSpPr>
          <p:graphicFrame>
            <p:nvGraphicFramePr>
              <p:cNvPr id="4" name="Object 10"/>
              <p:cNvGraphicFramePr>
                <a:graphicFrameLocks noChangeAspect="1"/>
              </p:cNvGraphicFramePr>
              <p:nvPr/>
            </p:nvGraphicFramePr>
            <p:xfrm>
              <a:off x="3140" y="272"/>
              <a:ext cx="2078" cy="1808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  <p:sp>
            <p:nvSpPr>
              <p:cNvPr id="36883" name="Freeform 11"/>
              <p:cNvSpPr>
                <a:spLocks/>
              </p:cNvSpPr>
              <p:nvPr/>
            </p:nvSpPr>
            <p:spPr bwMode="auto">
              <a:xfrm>
                <a:off x="3552" y="528"/>
                <a:ext cx="852" cy="1260"/>
              </a:xfrm>
              <a:custGeom>
                <a:avLst/>
                <a:gdLst>
                  <a:gd name="T0" fmla="*/ 518 w 852"/>
                  <a:gd name="T1" fmla="*/ 280 h 1260"/>
                  <a:gd name="T2" fmla="*/ 392 w 852"/>
                  <a:gd name="T3" fmla="*/ 36 h 1260"/>
                  <a:gd name="T4" fmla="*/ 237 w 852"/>
                  <a:gd name="T5" fmla="*/ 21 h 1260"/>
                  <a:gd name="T6" fmla="*/ 133 w 852"/>
                  <a:gd name="T7" fmla="*/ 73 h 1260"/>
                  <a:gd name="T8" fmla="*/ 0 w 852"/>
                  <a:gd name="T9" fmla="*/ 369 h 1260"/>
                  <a:gd name="T10" fmla="*/ 44 w 852"/>
                  <a:gd name="T11" fmla="*/ 688 h 1260"/>
                  <a:gd name="T12" fmla="*/ 362 w 852"/>
                  <a:gd name="T13" fmla="*/ 1117 h 1260"/>
                  <a:gd name="T14" fmla="*/ 429 w 852"/>
                  <a:gd name="T15" fmla="*/ 1139 h 1260"/>
                  <a:gd name="T16" fmla="*/ 451 w 852"/>
                  <a:gd name="T17" fmla="*/ 1154 h 1260"/>
                  <a:gd name="T18" fmla="*/ 525 w 852"/>
                  <a:gd name="T19" fmla="*/ 1176 h 1260"/>
                  <a:gd name="T20" fmla="*/ 622 w 852"/>
                  <a:gd name="T21" fmla="*/ 1228 h 1260"/>
                  <a:gd name="T22" fmla="*/ 792 w 852"/>
                  <a:gd name="T23" fmla="*/ 1243 h 1260"/>
                  <a:gd name="T24" fmla="*/ 785 w 852"/>
                  <a:gd name="T25" fmla="*/ 1021 h 1260"/>
                  <a:gd name="T26" fmla="*/ 748 w 852"/>
                  <a:gd name="T27" fmla="*/ 954 h 1260"/>
                  <a:gd name="T28" fmla="*/ 688 w 852"/>
                  <a:gd name="T29" fmla="*/ 858 h 1260"/>
                  <a:gd name="T30" fmla="*/ 622 w 852"/>
                  <a:gd name="T31" fmla="*/ 762 h 1260"/>
                  <a:gd name="T32" fmla="*/ 607 w 852"/>
                  <a:gd name="T33" fmla="*/ 732 h 1260"/>
                  <a:gd name="T34" fmla="*/ 592 w 852"/>
                  <a:gd name="T35" fmla="*/ 710 h 1260"/>
                  <a:gd name="T36" fmla="*/ 555 w 852"/>
                  <a:gd name="T37" fmla="*/ 643 h 1260"/>
                  <a:gd name="T38" fmla="*/ 540 w 852"/>
                  <a:gd name="T39" fmla="*/ 621 h 1260"/>
                  <a:gd name="T40" fmla="*/ 518 w 852"/>
                  <a:gd name="T41" fmla="*/ 280 h 126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852"/>
                  <a:gd name="T64" fmla="*/ 0 h 1260"/>
                  <a:gd name="T65" fmla="*/ 852 w 852"/>
                  <a:gd name="T66" fmla="*/ 1260 h 1260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852" h="1260">
                    <a:moveTo>
                      <a:pt x="518" y="280"/>
                    </a:moveTo>
                    <a:cubicBezTo>
                      <a:pt x="509" y="187"/>
                      <a:pt x="497" y="69"/>
                      <a:pt x="392" y="36"/>
                    </a:cubicBezTo>
                    <a:cubicBezTo>
                      <a:pt x="339" y="0"/>
                      <a:pt x="309" y="15"/>
                      <a:pt x="237" y="21"/>
                    </a:cubicBezTo>
                    <a:cubicBezTo>
                      <a:pt x="194" y="31"/>
                      <a:pt x="168" y="45"/>
                      <a:pt x="133" y="73"/>
                    </a:cubicBezTo>
                    <a:cubicBezTo>
                      <a:pt x="84" y="168"/>
                      <a:pt x="20" y="262"/>
                      <a:pt x="0" y="369"/>
                    </a:cubicBezTo>
                    <a:cubicBezTo>
                      <a:pt x="5" y="481"/>
                      <a:pt x="3" y="584"/>
                      <a:pt x="44" y="688"/>
                    </a:cubicBezTo>
                    <a:cubicBezTo>
                      <a:pt x="78" y="870"/>
                      <a:pt x="173" y="1057"/>
                      <a:pt x="362" y="1117"/>
                    </a:cubicBezTo>
                    <a:cubicBezTo>
                      <a:pt x="415" y="1152"/>
                      <a:pt x="347" y="1112"/>
                      <a:pt x="429" y="1139"/>
                    </a:cubicBezTo>
                    <a:cubicBezTo>
                      <a:pt x="437" y="1142"/>
                      <a:pt x="443" y="1150"/>
                      <a:pt x="451" y="1154"/>
                    </a:cubicBezTo>
                    <a:cubicBezTo>
                      <a:pt x="473" y="1165"/>
                      <a:pt x="501" y="1168"/>
                      <a:pt x="525" y="1176"/>
                    </a:cubicBezTo>
                    <a:cubicBezTo>
                      <a:pt x="562" y="1201"/>
                      <a:pt x="581" y="1218"/>
                      <a:pt x="622" y="1228"/>
                    </a:cubicBezTo>
                    <a:cubicBezTo>
                      <a:pt x="684" y="1260"/>
                      <a:pt x="714" y="1249"/>
                      <a:pt x="792" y="1243"/>
                    </a:cubicBezTo>
                    <a:cubicBezTo>
                      <a:pt x="852" y="1183"/>
                      <a:pt x="819" y="1088"/>
                      <a:pt x="785" y="1021"/>
                    </a:cubicBezTo>
                    <a:cubicBezTo>
                      <a:pt x="770" y="992"/>
                      <a:pt x="773" y="979"/>
                      <a:pt x="748" y="954"/>
                    </a:cubicBezTo>
                    <a:cubicBezTo>
                      <a:pt x="735" y="917"/>
                      <a:pt x="711" y="888"/>
                      <a:pt x="688" y="858"/>
                    </a:cubicBezTo>
                    <a:cubicBezTo>
                      <a:pt x="676" y="821"/>
                      <a:pt x="643" y="795"/>
                      <a:pt x="622" y="762"/>
                    </a:cubicBezTo>
                    <a:cubicBezTo>
                      <a:pt x="616" y="753"/>
                      <a:pt x="613" y="742"/>
                      <a:pt x="607" y="732"/>
                    </a:cubicBezTo>
                    <a:cubicBezTo>
                      <a:pt x="603" y="724"/>
                      <a:pt x="597" y="717"/>
                      <a:pt x="592" y="710"/>
                    </a:cubicBezTo>
                    <a:cubicBezTo>
                      <a:pt x="580" y="671"/>
                      <a:pt x="589" y="694"/>
                      <a:pt x="555" y="643"/>
                    </a:cubicBezTo>
                    <a:cubicBezTo>
                      <a:pt x="550" y="636"/>
                      <a:pt x="540" y="621"/>
                      <a:pt x="540" y="621"/>
                    </a:cubicBezTo>
                    <a:cubicBezTo>
                      <a:pt x="519" y="510"/>
                      <a:pt x="518" y="392"/>
                      <a:pt x="518" y="280"/>
                    </a:cubicBez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6884" name="Freeform 12"/>
              <p:cNvSpPr>
                <a:spLocks/>
              </p:cNvSpPr>
              <p:nvPr/>
            </p:nvSpPr>
            <p:spPr bwMode="auto">
              <a:xfrm>
                <a:off x="4176" y="912"/>
                <a:ext cx="768" cy="630"/>
              </a:xfrm>
              <a:custGeom>
                <a:avLst/>
                <a:gdLst>
                  <a:gd name="T0" fmla="*/ 183 w 768"/>
                  <a:gd name="T1" fmla="*/ 67 h 630"/>
                  <a:gd name="T2" fmla="*/ 72 w 768"/>
                  <a:gd name="T3" fmla="*/ 74 h 630"/>
                  <a:gd name="T4" fmla="*/ 5 w 768"/>
                  <a:gd name="T5" fmla="*/ 170 h 630"/>
                  <a:gd name="T6" fmla="*/ 13 w 768"/>
                  <a:gd name="T7" fmla="*/ 311 h 630"/>
                  <a:gd name="T8" fmla="*/ 57 w 768"/>
                  <a:gd name="T9" fmla="*/ 356 h 630"/>
                  <a:gd name="T10" fmla="*/ 109 w 768"/>
                  <a:gd name="T11" fmla="*/ 415 h 630"/>
                  <a:gd name="T12" fmla="*/ 235 w 768"/>
                  <a:gd name="T13" fmla="*/ 548 h 630"/>
                  <a:gd name="T14" fmla="*/ 257 w 768"/>
                  <a:gd name="T15" fmla="*/ 570 h 630"/>
                  <a:gd name="T16" fmla="*/ 331 w 768"/>
                  <a:gd name="T17" fmla="*/ 593 h 630"/>
                  <a:gd name="T18" fmla="*/ 450 w 768"/>
                  <a:gd name="T19" fmla="*/ 630 h 630"/>
                  <a:gd name="T20" fmla="*/ 598 w 768"/>
                  <a:gd name="T21" fmla="*/ 607 h 630"/>
                  <a:gd name="T22" fmla="*/ 657 w 768"/>
                  <a:gd name="T23" fmla="*/ 585 h 630"/>
                  <a:gd name="T24" fmla="*/ 687 w 768"/>
                  <a:gd name="T25" fmla="*/ 533 h 630"/>
                  <a:gd name="T26" fmla="*/ 717 w 768"/>
                  <a:gd name="T27" fmla="*/ 474 h 630"/>
                  <a:gd name="T28" fmla="*/ 724 w 768"/>
                  <a:gd name="T29" fmla="*/ 437 h 630"/>
                  <a:gd name="T30" fmla="*/ 739 w 768"/>
                  <a:gd name="T31" fmla="*/ 415 h 630"/>
                  <a:gd name="T32" fmla="*/ 768 w 768"/>
                  <a:gd name="T33" fmla="*/ 296 h 630"/>
                  <a:gd name="T34" fmla="*/ 761 w 768"/>
                  <a:gd name="T35" fmla="*/ 178 h 630"/>
                  <a:gd name="T36" fmla="*/ 724 w 768"/>
                  <a:gd name="T37" fmla="*/ 111 h 630"/>
                  <a:gd name="T38" fmla="*/ 465 w 768"/>
                  <a:gd name="T39" fmla="*/ 0 h 630"/>
                  <a:gd name="T40" fmla="*/ 205 w 768"/>
                  <a:gd name="T41" fmla="*/ 30 h 630"/>
                  <a:gd name="T42" fmla="*/ 183 w 768"/>
                  <a:gd name="T43" fmla="*/ 67 h 630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768"/>
                  <a:gd name="T67" fmla="*/ 0 h 630"/>
                  <a:gd name="T68" fmla="*/ 768 w 768"/>
                  <a:gd name="T69" fmla="*/ 630 h 630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768" h="630">
                    <a:moveTo>
                      <a:pt x="183" y="67"/>
                    </a:moveTo>
                    <a:cubicBezTo>
                      <a:pt x="146" y="41"/>
                      <a:pt x="112" y="61"/>
                      <a:pt x="72" y="74"/>
                    </a:cubicBezTo>
                    <a:cubicBezTo>
                      <a:pt x="13" y="114"/>
                      <a:pt x="28" y="107"/>
                      <a:pt x="5" y="170"/>
                    </a:cubicBezTo>
                    <a:cubicBezTo>
                      <a:pt x="8" y="217"/>
                      <a:pt x="0" y="266"/>
                      <a:pt x="13" y="311"/>
                    </a:cubicBezTo>
                    <a:cubicBezTo>
                      <a:pt x="19" y="331"/>
                      <a:pt x="45" y="339"/>
                      <a:pt x="57" y="356"/>
                    </a:cubicBezTo>
                    <a:cubicBezTo>
                      <a:pt x="92" y="407"/>
                      <a:pt x="72" y="390"/>
                      <a:pt x="109" y="415"/>
                    </a:cubicBezTo>
                    <a:cubicBezTo>
                      <a:pt x="145" y="467"/>
                      <a:pt x="187" y="508"/>
                      <a:pt x="235" y="548"/>
                    </a:cubicBezTo>
                    <a:cubicBezTo>
                      <a:pt x="243" y="555"/>
                      <a:pt x="248" y="565"/>
                      <a:pt x="257" y="570"/>
                    </a:cubicBezTo>
                    <a:cubicBezTo>
                      <a:pt x="283" y="584"/>
                      <a:pt x="305" y="583"/>
                      <a:pt x="331" y="593"/>
                    </a:cubicBezTo>
                    <a:cubicBezTo>
                      <a:pt x="371" y="608"/>
                      <a:pt x="408" y="621"/>
                      <a:pt x="450" y="630"/>
                    </a:cubicBezTo>
                    <a:cubicBezTo>
                      <a:pt x="498" y="625"/>
                      <a:pt x="551" y="623"/>
                      <a:pt x="598" y="607"/>
                    </a:cubicBezTo>
                    <a:cubicBezTo>
                      <a:pt x="618" y="600"/>
                      <a:pt x="657" y="585"/>
                      <a:pt x="657" y="585"/>
                    </a:cubicBezTo>
                    <a:cubicBezTo>
                      <a:pt x="675" y="536"/>
                      <a:pt x="651" y="594"/>
                      <a:pt x="687" y="533"/>
                    </a:cubicBezTo>
                    <a:cubicBezTo>
                      <a:pt x="698" y="514"/>
                      <a:pt x="717" y="474"/>
                      <a:pt x="717" y="474"/>
                    </a:cubicBezTo>
                    <a:cubicBezTo>
                      <a:pt x="719" y="462"/>
                      <a:pt x="720" y="449"/>
                      <a:pt x="724" y="437"/>
                    </a:cubicBezTo>
                    <a:cubicBezTo>
                      <a:pt x="727" y="429"/>
                      <a:pt x="736" y="423"/>
                      <a:pt x="739" y="415"/>
                    </a:cubicBezTo>
                    <a:cubicBezTo>
                      <a:pt x="750" y="382"/>
                      <a:pt x="760" y="332"/>
                      <a:pt x="768" y="296"/>
                    </a:cubicBezTo>
                    <a:cubicBezTo>
                      <a:pt x="766" y="257"/>
                      <a:pt x="766" y="217"/>
                      <a:pt x="761" y="178"/>
                    </a:cubicBezTo>
                    <a:cubicBezTo>
                      <a:pt x="754" y="127"/>
                      <a:pt x="750" y="142"/>
                      <a:pt x="724" y="111"/>
                    </a:cubicBezTo>
                    <a:cubicBezTo>
                      <a:pt x="653" y="27"/>
                      <a:pt x="566" y="24"/>
                      <a:pt x="465" y="0"/>
                    </a:cubicBezTo>
                    <a:cubicBezTo>
                      <a:pt x="370" y="4"/>
                      <a:pt x="294" y="6"/>
                      <a:pt x="205" y="30"/>
                    </a:cubicBezTo>
                    <a:cubicBezTo>
                      <a:pt x="154" y="63"/>
                      <a:pt x="144" y="53"/>
                      <a:pt x="183" y="67"/>
                    </a:cubicBez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36881" name="Line 13"/>
            <p:cNvSpPr>
              <a:spLocks noChangeShapeType="1"/>
            </p:cNvSpPr>
            <p:nvPr/>
          </p:nvSpPr>
          <p:spPr bwMode="auto">
            <a:xfrm>
              <a:off x="2688" y="192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14"/>
          <p:cNvGrpSpPr>
            <a:grpSpLocks/>
          </p:cNvGrpSpPr>
          <p:nvPr/>
        </p:nvGrpSpPr>
        <p:grpSpPr bwMode="auto">
          <a:xfrm>
            <a:off x="5308600" y="4191000"/>
            <a:ext cx="2184400" cy="2235200"/>
            <a:chOff x="3344" y="2640"/>
            <a:chExt cx="1376" cy="1408"/>
          </a:xfrm>
        </p:grpSpPr>
        <p:graphicFrame>
          <p:nvGraphicFramePr>
            <p:cNvPr id="7" name="Object 15"/>
            <p:cNvGraphicFramePr>
              <a:graphicFrameLocks noChangeAspect="1"/>
            </p:cNvGraphicFramePr>
            <p:nvPr/>
          </p:nvGraphicFramePr>
          <p:xfrm>
            <a:off x="3344" y="2864"/>
            <a:ext cx="1376" cy="118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36879" name="Line 16"/>
            <p:cNvSpPr>
              <a:spLocks noChangeShapeType="1"/>
            </p:cNvSpPr>
            <p:nvPr/>
          </p:nvSpPr>
          <p:spPr bwMode="auto">
            <a:xfrm>
              <a:off x="3984" y="264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17"/>
          <p:cNvGrpSpPr>
            <a:grpSpLocks/>
          </p:cNvGrpSpPr>
          <p:nvPr/>
        </p:nvGrpSpPr>
        <p:grpSpPr bwMode="auto">
          <a:xfrm>
            <a:off x="1938338" y="4529139"/>
            <a:ext cx="3167063" cy="1912938"/>
            <a:chOff x="1221" y="2853"/>
            <a:chExt cx="1995" cy="1205"/>
          </a:xfrm>
        </p:grpSpPr>
        <p:grpSp>
          <p:nvGrpSpPr>
            <p:cNvPr id="36873" name="Group 18"/>
            <p:cNvGrpSpPr>
              <a:grpSpLocks/>
            </p:cNvGrpSpPr>
            <p:nvPr/>
          </p:nvGrpSpPr>
          <p:grpSpPr bwMode="auto">
            <a:xfrm>
              <a:off x="1221" y="2853"/>
              <a:ext cx="1397" cy="1205"/>
              <a:chOff x="3140" y="2288"/>
              <a:chExt cx="2084" cy="1808"/>
            </a:xfrm>
          </p:grpSpPr>
          <p:graphicFrame>
            <p:nvGraphicFramePr>
              <p:cNvPr id="8" name="Object 19"/>
              <p:cNvGraphicFramePr>
                <a:graphicFrameLocks noChangeAspect="1"/>
              </p:cNvGraphicFramePr>
              <p:nvPr/>
            </p:nvGraphicFramePr>
            <p:xfrm>
              <a:off x="3140" y="2288"/>
              <a:ext cx="2084" cy="1808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5"/>
              </a:graphicData>
            </a:graphic>
          </p:graphicFrame>
          <p:sp>
            <p:nvSpPr>
              <p:cNvPr id="36876" name="Freeform 20"/>
              <p:cNvSpPr>
                <a:spLocks/>
              </p:cNvSpPr>
              <p:nvPr/>
            </p:nvSpPr>
            <p:spPr bwMode="auto">
              <a:xfrm>
                <a:off x="3638" y="2571"/>
                <a:ext cx="728" cy="896"/>
              </a:xfrm>
              <a:custGeom>
                <a:avLst/>
                <a:gdLst>
                  <a:gd name="T0" fmla="*/ 199 w 728"/>
                  <a:gd name="T1" fmla="*/ 7 h 896"/>
                  <a:gd name="T2" fmla="*/ 110 w 728"/>
                  <a:gd name="T3" fmla="*/ 96 h 896"/>
                  <a:gd name="T4" fmla="*/ 80 w 728"/>
                  <a:gd name="T5" fmla="*/ 140 h 896"/>
                  <a:gd name="T6" fmla="*/ 65 w 728"/>
                  <a:gd name="T7" fmla="*/ 162 h 896"/>
                  <a:gd name="T8" fmla="*/ 21 w 728"/>
                  <a:gd name="T9" fmla="*/ 303 h 896"/>
                  <a:gd name="T10" fmla="*/ 65 w 728"/>
                  <a:gd name="T11" fmla="*/ 703 h 896"/>
                  <a:gd name="T12" fmla="*/ 110 w 728"/>
                  <a:gd name="T13" fmla="*/ 763 h 896"/>
                  <a:gd name="T14" fmla="*/ 332 w 728"/>
                  <a:gd name="T15" fmla="*/ 896 h 896"/>
                  <a:gd name="T16" fmla="*/ 495 w 728"/>
                  <a:gd name="T17" fmla="*/ 851 h 896"/>
                  <a:gd name="T18" fmla="*/ 636 w 728"/>
                  <a:gd name="T19" fmla="*/ 711 h 896"/>
                  <a:gd name="T20" fmla="*/ 688 w 728"/>
                  <a:gd name="T21" fmla="*/ 607 h 896"/>
                  <a:gd name="T22" fmla="*/ 702 w 728"/>
                  <a:gd name="T23" fmla="*/ 563 h 896"/>
                  <a:gd name="T24" fmla="*/ 710 w 728"/>
                  <a:gd name="T25" fmla="*/ 540 h 896"/>
                  <a:gd name="T26" fmla="*/ 680 w 728"/>
                  <a:gd name="T27" fmla="*/ 296 h 896"/>
                  <a:gd name="T28" fmla="*/ 569 w 728"/>
                  <a:gd name="T29" fmla="*/ 133 h 896"/>
                  <a:gd name="T30" fmla="*/ 510 w 728"/>
                  <a:gd name="T31" fmla="*/ 88 h 896"/>
                  <a:gd name="T32" fmla="*/ 465 w 728"/>
                  <a:gd name="T33" fmla="*/ 59 h 896"/>
                  <a:gd name="T34" fmla="*/ 295 w 728"/>
                  <a:gd name="T35" fmla="*/ 0 h 896"/>
                  <a:gd name="T36" fmla="*/ 206 w 728"/>
                  <a:gd name="T37" fmla="*/ 7 h 896"/>
                  <a:gd name="T38" fmla="*/ 184 w 728"/>
                  <a:gd name="T39" fmla="*/ 14 h 896"/>
                  <a:gd name="T40" fmla="*/ 199 w 728"/>
                  <a:gd name="T41" fmla="*/ 7 h 89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728"/>
                  <a:gd name="T64" fmla="*/ 0 h 896"/>
                  <a:gd name="T65" fmla="*/ 728 w 728"/>
                  <a:gd name="T66" fmla="*/ 896 h 89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728" h="896">
                    <a:moveTo>
                      <a:pt x="199" y="7"/>
                    </a:moveTo>
                    <a:cubicBezTo>
                      <a:pt x="148" y="19"/>
                      <a:pt x="135" y="54"/>
                      <a:pt x="110" y="96"/>
                    </a:cubicBezTo>
                    <a:cubicBezTo>
                      <a:pt x="101" y="111"/>
                      <a:pt x="90" y="125"/>
                      <a:pt x="80" y="140"/>
                    </a:cubicBezTo>
                    <a:cubicBezTo>
                      <a:pt x="75" y="147"/>
                      <a:pt x="65" y="162"/>
                      <a:pt x="65" y="162"/>
                    </a:cubicBezTo>
                    <a:cubicBezTo>
                      <a:pt x="50" y="210"/>
                      <a:pt x="33" y="254"/>
                      <a:pt x="21" y="303"/>
                    </a:cubicBezTo>
                    <a:cubicBezTo>
                      <a:pt x="4" y="446"/>
                      <a:pt x="0" y="574"/>
                      <a:pt x="65" y="703"/>
                    </a:cubicBezTo>
                    <a:cubicBezTo>
                      <a:pt x="79" y="731"/>
                      <a:pt x="83" y="744"/>
                      <a:pt x="110" y="763"/>
                    </a:cubicBezTo>
                    <a:cubicBezTo>
                      <a:pt x="159" y="835"/>
                      <a:pt x="250" y="874"/>
                      <a:pt x="332" y="896"/>
                    </a:cubicBezTo>
                    <a:cubicBezTo>
                      <a:pt x="394" y="889"/>
                      <a:pt x="441" y="878"/>
                      <a:pt x="495" y="851"/>
                    </a:cubicBezTo>
                    <a:cubicBezTo>
                      <a:pt x="537" y="789"/>
                      <a:pt x="571" y="751"/>
                      <a:pt x="636" y="711"/>
                    </a:cubicBezTo>
                    <a:cubicBezTo>
                      <a:pt x="660" y="674"/>
                      <a:pt x="672" y="647"/>
                      <a:pt x="688" y="607"/>
                    </a:cubicBezTo>
                    <a:cubicBezTo>
                      <a:pt x="694" y="593"/>
                      <a:pt x="697" y="578"/>
                      <a:pt x="702" y="563"/>
                    </a:cubicBezTo>
                    <a:cubicBezTo>
                      <a:pt x="705" y="555"/>
                      <a:pt x="710" y="540"/>
                      <a:pt x="710" y="540"/>
                    </a:cubicBezTo>
                    <a:cubicBezTo>
                      <a:pt x="720" y="459"/>
                      <a:pt x="728" y="366"/>
                      <a:pt x="680" y="296"/>
                    </a:cubicBezTo>
                    <a:cubicBezTo>
                      <a:pt x="659" y="231"/>
                      <a:pt x="621" y="176"/>
                      <a:pt x="569" y="133"/>
                    </a:cubicBezTo>
                    <a:cubicBezTo>
                      <a:pt x="550" y="117"/>
                      <a:pt x="530" y="103"/>
                      <a:pt x="510" y="88"/>
                    </a:cubicBezTo>
                    <a:cubicBezTo>
                      <a:pt x="496" y="77"/>
                      <a:pt x="465" y="59"/>
                      <a:pt x="465" y="59"/>
                    </a:cubicBezTo>
                    <a:cubicBezTo>
                      <a:pt x="428" y="0"/>
                      <a:pt x="358" y="5"/>
                      <a:pt x="295" y="0"/>
                    </a:cubicBezTo>
                    <a:cubicBezTo>
                      <a:pt x="265" y="2"/>
                      <a:pt x="236" y="3"/>
                      <a:pt x="206" y="7"/>
                    </a:cubicBezTo>
                    <a:cubicBezTo>
                      <a:pt x="198" y="8"/>
                      <a:pt x="192" y="14"/>
                      <a:pt x="184" y="14"/>
                    </a:cubicBezTo>
                    <a:cubicBezTo>
                      <a:pt x="178" y="14"/>
                      <a:pt x="194" y="9"/>
                      <a:pt x="199" y="7"/>
                    </a:cubicBez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6877" name="Freeform 21"/>
              <p:cNvSpPr>
                <a:spLocks/>
              </p:cNvSpPr>
              <p:nvPr/>
            </p:nvSpPr>
            <p:spPr bwMode="auto">
              <a:xfrm>
                <a:off x="4090" y="2934"/>
                <a:ext cx="802" cy="889"/>
              </a:xfrm>
              <a:custGeom>
                <a:avLst/>
                <a:gdLst>
                  <a:gd name="T0" fmla="*/ 510 w 802"/>
                  <a:gd name="T1" fmla="*/ 44 h 889"/>
                  <a:gd name="T2" fmla="*/ 376 w 802"/>
                  <a:gd name="T3" fmla="*/ 177 h 889"/>
                  <a:gd name="T4" fmla="*/ 236 w 802"/>
                  <a:gd name="T5" fmla="*/ 296 h 889"/>
                  <a:gd name="T6" fmla="*/ 221 w 802"/>
                  <a:gd name="T7" fmla="*/ 318 h 889"/>
                  <a:gd name="T8" fmla="*/ 199 w 802"/>
                  <a:gd name="T9" fmla="*/ 333 h 889"/>
                  <a:gd name="T10" fmla="*/ 191 w 802"/>
                  <a:gd name="T11" fmla="*/ 355 h 889"/>
                  <a:gd name="T12" fmla="*/ 169 w 802"/>
                  <a:gd name="T13" fmla="*/ 385 h 889"/>
                  <a:gd name="T14" fmla="*/ 132 w 802"/>
                  <a:gd name="T15" fmla="*/ 496 h 889"/>
                  <a:gd name="T16" fmla="*/ 110 w 802"/>
                  <a:gd name="T17" fmla="*/ 518 h 889"/>
                  <a:gd name="T18" fmla="*/ 80 w 802"/>
                  <a:gd name="T19" fmla="*/ 562 h 889"/>
                  <a:gd name="T20" fmla="*/ 43 w 802"/>
                  <a:gd name="T21" fmla="*/ 629 h 889"/>
                  <a:gd name="T22" fmla="*/ 13 w 802"/>
                  <a:gd name="T23" fmla="*/ 703 h 889"/>
                  <a:gd name="T24" fmla="*/ 36 w 802"/>
                  <a:gd name="T25" fmla="*/ 844 h 889"/>
                  <a:gd name="T26" fmla="*/ 80 w 802"/>
                  <a:gd name="T27" fmla="*/ 874 h 889"/>
                  <a:gd name="T28" fmla="*/ 124 w 802"/>
                  <a:gd name="T29" fmla="*/ 888 h 889"/>
                  <a:gd name="T30" fmla="*/ 354 w 802"/>
                  <a:gd name="T31" fmla="*/ 874 h 889"/>
                  <a:gd name="T32" fmla="*/ 517 w 802"/>
                  <a:gd name="T33" fmla="*/ 822 h 889"/>
                  <a:gd name="T34" fmla="*/ 569 w 802"/>
                  <a:gd name="T35" fmla="*/ 792 h 889"/>
                  <a:gd name="T36" fmla="*/ 673 w 802"/>
                  <a:gd name="T37" fmla="*/ 651 h 889"/>
                  <a:gd name="T38" fmla="*/ 695 w 802"/>
                  <a:gd name="T39" fmla="*/ 600 h 889"/>
                  <a:gd name="T40" fmla="*/ 747 w 802"/>
                  <a:gd name="T41" fmla="*/ 533 h 889"/>
                  <a:gd name="T42" fmla="*/ 784 w 802"/>
                  <a:gd name="T43" fmla="*/ 451 h 889"/>
                  <a:gd name="T44" fmla="*/ 798 w 802"/>
                  <a:gd name="T45" fmla="*/ 385 h 889"/>
                  <a:gd name="T46" fmla="*/ 650 w 802"/>
                  <a:gd name="T47" fmla="*/ 0 h 889"/>
                  <a:gd name="T48" fmla="*/ 532 w 802"/>
                  <a:gd name="T49" fmla="*/ 22 h 889"/>
                  <a:gd name="T50" fmla="*/ 510 w 802"/>
                  <a:gd name="T51" fmla="*/ 44 h 889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802"/>
                  <a:gd name="T79" fmla="*/ 0 h 889"/>
                  <a:gd name="T80" fmla="*/ 802 w 802"/>
                  <a:gd name="T81" fmla="*/ 889 h 889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802" h="889">
                    <a:moveTo>
                      <a:pt x="510" y="44"/>
                    </a:moveTo>
                    <a:cubicBezTo>
                      <a:pt x="455" y="80"/>
                      <a:pt x="422" y="133"/>
                      <a:pt x="376" y="177"/>
                    </a:cubicBezTo>
                    <a:cubicBezTo>
                      <a:pt x="346" y="236"/>
                      <a:pt x="298" y="273"/>
                      <a:pt x="236" y="296"/>
                    </a:cubicBezTo>
                    <a:cubicBezTo>
                      <a:pt x="231" y="303"/>
                      <a:pt x="227" y="312"/>
                      <a:pt x="221" y="318"/>
                    </a:cubicBezTo>
                    <a:cubicBezTo>
                      <a:pt x="215" y="324"/>
                      <a:pt x="205" y="326"/>
                      <a:pt x="199" y="333"/>
                    </a:cubicBezTo>
                    <a:cubicBezTo>
                      <a:pt x="194" y="339"/>
                      <a:pt x="195" y="348"/>
                      <a:pt x="191" y="355"/>
                    </a:cubicBezTo>
                    <a:cubicBezTo>
                      <a:pt x="185" y="366"/>
                      <a:pt x="176" y="375"/>
                      <a:pt x="169" y="385"/>
                    </a:cubicBezTo>
                    <a:cubicBezTo>
                      <a:pt x="156" y="422"/>
                      <a:pt x="155" y="463"/>
                      <a:pt x="132" y="496"/>
                    </a:cubicBezTo>
                    <a:cubicBezTo>
                      <a:pt x="126" y="504"/>
                      <a:pt x="116" y="510"/>
                      <a:pt x="110" y="518"/>
                    </a:cubicBezTo>
                    <a:cubicBezTo>
                      <a:pt x="99" y="532"/>
                      <a:pt x="80" y="562"/>
                      <a:pt x="80" y="562"/>
                    </a:cubicBezTo>
                    <a:cubicBezTo>
                      <a:pt x="68" y="602"/>
                      <a:pt x="78" y="578"/>
                      <a:pt x="43" y="629"/>
                    </a:cubicBezTo>
                    <a:cubicBezTo>
                      <a:pt x="28" y="651"/>
                      <a:pt x="22" y="678"/>
                      <a:pt x="13" y="703"/>
                    </a:cubicBezTo>
                    <a:cubicBezTo>
                      <a:pt x="15" y="727"/>
                      <a:pt x="0" y="812"/>
                      <a:pt x="36" y="844"/>
                    </a:cubicBezTo>
                    <a:cubicBezTo>
                      <a:pt x="49" y="856"/>
                      <a:pt x="65" y="864"/>
                      <a:pt x="80" y="874"/>
                    </a:cubicBezTo>
                    <a:cubicBezTo>
                      <a:pt x="93" y="883"/>
                      <a:pt x="124" y="888"/>
                      <a:pt x="124" y="888"/>
                    </a:cubicBezTo>
                    <a:cubicBezTo>
                      <a:pt x="167" y="886"/>
                      <a:pt x="287" y="889"/>
                      <a:pt x="354" y="874"/>
                    </a:cubicBezTo>
                    <a:cubicBezTo>
                      <a:pt x="410" y="861"/>
                      <a:pt x="461" y="835"/>
                      <a:pt x="517" y="822"/>
                    </a:cubicBezTo>
                    <a:cubicBezTo>
                      <a:pt x="534" y="811"/>
                      <a:pt x="553" y="804"/>
                      <a:pt x="569" y="792"/>
                    </a:cubicBezTo>
                    <a:cubicBezTo>
                      <a:pt x="613" y="757"/>
                      <a:pt x="651" y="702"/>
                      <a:pt x="673" y="651"/>
                    </a:cubicBezTo>
                    <a:cubicBezTo>
                      <a:pt x="680" y="634"/>
                      <a:pt x="685" y="615"/>
                      <a:pt x="695" y="600"/>
                    </a:cubicBezTo>
                    <a:cubicBezTo>
                      <a:pt x="711" y="577"/>
                      <a:pt x="747" y="533"/>
                      <a:pt x="747" y="533"/>
                    </a:cubicBezTo>
                    <a:cubicBezTo>
                      <a:pt x="756" y="504"/>
                      <a:pt x="784" y="451"/>
                      <a:pt x="784" y="451"/>
                    </a:cubicBezTo>
                    <a:cubicBezTo>
                      <a:pt x="787" y="439"/>
                      <a:pt x="798" y="395"/>
                      <a:pt x="798" y="385"/>
                    </a:cubicBezTo>
                    <a:cubicBezTo>
                      <a:pt x="798" y="264"/>
                      <a:pt x="802" y="46"/>
                      <a:pt x="650" y="0"/>
                    </a:cubicBezTo>
                    <a:cubicBezTo>
                      <a:pt x="598" y="5"/>
                      <a:pt x="575" y="6"/>
                      <a:pt x="532" y="22"/>
                    </a:cubicBezTo>
                    <a:cubicBezTo>
                      <a:pt x="516" y="46"/>
                      <a:pt x="526" y="44"/>
                      <a:pt x="510" y="44"/>
                    </a:cubicBez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36874" name="Line 22"/>
            <p:cNvSpPr>
              <a:spLocks noChangeShapeType="1"/>
            </p:cNvSpPr>
            <p:nvPr/>
          </p:nvSpPr>
          <p:spPr bwMode="auto">
            <a:xfrm flipH="1">
              <a:off x="2784" y="326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5216A8F1-90FC-49F0-922B-2A233D7BF830}" type="slidenum">
              <a:rPr lang="en-US" sz="1200" smtClean="0"/>
              <a:pPr eaLnBrk="1" hangingPunct="1"/>
              <a:t>36</a:t>
            </a:fld>
            <a:endParaRPr lang="en-US" sz="1200" smtClean="0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dirty="0" smtClean="0"/>
              <a:t>More on K-means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447800"/>
            <a:ext cx="8839200" cy="5029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K-means minimizes the SSE function: 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dirty="0"/>
          </a:p>
          <a:p>
            <a:pPr marL="0" indent="0" eaLnBrk="1" hangingPunct="1">
              <a:lnSpc>
                <a:spcPct val="90000"/>
              </a:lnSpc>
              <a:buNone/>
            </a:pPr>
            <a:endParaRPr lang="en-US" dirty="0" smtClean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dirty="0" smtClean="0"/>
              <a:t>    where c</a:t>
            </a:r>
            <a:r>
              <a:rPr lang="en-US" baseline="-25000" dirty="0" smtClean="0"/>
              <a:t>i</a:t>
            </a:r>
            <a:r>
              <a:rPr lang="en-US" dirty="0" smtClean="0"/>
              <a:t> is the centroid of cluster C</a:t>
            </a:r>
            <a:r>
              <a:rPr lang="en-US" baseline="-25000" dirty="0" smtClean="0"/>
              <a:t>i</a:t>
            </a:r>
            <a:r>
              <a:rPr lang="en-US" dirty="0" smtClean="0"/>
              <a:t> and k is the 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dirty="0"/>
              <a:t> </a:t>
            </a:r>
            <a:r>
              <a:rPr lang="en-US" dirty="0" smtClean="0"/>
              <a:t>   number of clusters and </a:t>
            </a:r>
            <a:r>
              <a:rPr lang="en-US" dirty="0" err="1" smtClean="0"/>
              <a:t>dist</a:t>
            </a:r>
            <a:r>
              <a:rPr lang="en-US" dirty="0" smtClean="0"/>
              <a:t> is a distance function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Clustering Notations: Let O </a:t>
            </a:r>
            <a:r>
              <a:rPr lang="en-US" dirty="0"/>
              <a:t>be a dataset; then</a:t>
            </a:r>
          </a:p>
          <a:p>
            <a:pPr marL="400050" lvl="1" indent="0">
              <a:buNone/>
            </a:pPr>
            <a:r>
              <a:rPr lang="en-US" dirty="0"/>
              <a:t>X={C</a:t>
            </a:r>
            <a:r>
              <a:rPr lang="en-US" baseline="-25000" dirty="0"/>
              <a:t>1</a:t>
            </a:r>
            <a:r>
              <a:rPr lang="en-US" dirty="0"/>
              <a:t>,…,</a:t>
            </a:r>
            <a:r>
              <a:rPr lang="en-US" dirty="0" err="1"/>
              <a:t>C</a:t>
            </a:r>
            <a:r>
              <a:rPr lang="en-US" baseline="-25000" dirty="0" err="1"/>
              <a:t>k</a:t>
            </a:r>
            <a:r>
              <a:rPr lang="en-US" dirty="0"/>
              <a:t>} is a clustering of O with C</a:t>
            </a:r>
            <a:r>
              <a:rPr lang="en-US" baseline="-25000" dirty="0"/>
              <a:t>i</a:t>
            </a:r>
            <a:r>
              <a:rPr lang="en-US" dirty="0">
                <a:sym typeface="Symbol"/>
              </a:rPr>
              <a:t></a:t>
            </a:r>
            <a:r>
              <a:rPr lang="en-US" dirty="0"/>
              <a:t>O (for </a:t>
            </a:r>
            <a:r>
              <a:rPr lang="en-US" dirty="0" err="1"/>
              <a:t>i</a:t>
            </a:r>
            <a:r>
              <a:rPr lang="en-US" dirty="0"/>
              <a:t>=1,…,k), C</a:t>
            </a:r>
            <a:r>
              <a:rPr lang="en-US" baseline="-25000" dirty="0"/>
              <a:t>1</a:t>
            </a:r>
            <a:r>
              <a:rPr lang="en-US" dirty="0">
                <a:sym typeface="Symbol"/>
              </a:rPr>
              <a:t></a:t>
            </a:r>
            <a:r>
              <a:rPr lang="en-US" dirty="0"/>
              <a:t>…</a:t>
            </a:r>
            <a:r>
              <a:rPr lang="en-US" dirty="0">
                <a:sym typeface="Symbol"/>
              </a:rPr>
              <a:t></a:t>
            </a:r>
            <a:r>
              <a:rPr lang="en-US" dirty="0" err="1"/>
              <a:t>C</a:t>
            </a:r>
            <a:r>
              <a:rPr lang="en-US" baseline="-25000" dirty="0" err="1"/>
              <a:t>k</a:t>
            </a:r>
            <a:r>
              <a:rPr lang="en-US" dirty="0">
                <a:sym typeface="Symbol"/>
              </a:rPr>
              <a:t></a:t>
            </a:r>
            <a:r>
              <a:rPr lang="en-US" dirty="0"/>
              <a:t>O and </a:t>
            </a:r>
            <a:r>
              <a:rPr lang="en-US" dirty="0" err="1"/>
              <a:t>C</a:t>
            </a:r>
            <a:r>
              <a:rPr lang="en-US" baseline="-25000" dirty="0" err="1"/>
              <a:t>i</a:t>
            </a:r>
            <a:r>
              <a:rPr lang="en-US" dirty="0" err="1">
                <a:sym typeface="Symbol"/>
              </a:rPr>
              <a:t></a:t>
            </a:r>
            <a:r>
              <a:rPr lang="en-US" dirty="0" err="1"/>
              <a:t>C</a:t>
            </a:r>
            <a:r>
              <a:rPr lang="en-US" baseline="-25000" dirty="0" err="1"/>
              <a:t>j</a:t>
            </a:r>
            <a:r>
              <a:rPr lang="en-US" dirty="0"/>
              <a:t>=</a:t>
            </a:r>
            <a:r>
              <a:rPr lang="en-US" dirty="0">
                <a:sym typeface="Symbol"/>
              </a:rPr>
              <a:t></a:t>
            </a:r>
            <a:r>
              <a:rPr lang="en-US" dirty="0"/>
              <a:t> (for </a:t>
            </a:r>
            <a:r>
              <a:rPr lang="en-US" dirty="0" err="1"/>
              <a:t>i</a:t>
            </a:r>
            <a:r>
              <a:rPr lang="en-US" dirty="0">
                <a:sym typeface="Symbol"/>
              </a:rPr>
              <a:t></a:t>
            </a:r>
            <a:r>
              <a:rPr lang="en-US" dirty="0"/>
              <a:t> j</a:t>
            </a:r>
            <a:r>
              <a:rPr lang="en-US" dirty="0" smtClean="0"/>
              <a:t>)</a:t>
            </a:r>
            <a:endParaRPr lang="en-US" dirty="0"/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Demo r-</a:t>
            </a:r>
            <a:r>
              <a:rPr lang="en-US" dirty="0" err="1" smtClean="0"/>
              <a:t>clustering.r</a:t>
            </a: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Manual</a:t>
            </a:r>
            <a:r>
              <a:rPr lang="en-US" dirty="0"/>
              <a:t>: </a:t>
            </a:r>
            <a:r>
              <a:rPr lang="en-US" sz="1600" dirty="0">
                <a:hlinkClick r:id="rId3"/>
              </a:rPr>
              <a:t>http://</a:t>
            </a:r>
            <a:r>
              <a:rPr lang="en-US" sz="1600" dirty="0" smtClean="0">
                <a:hlinkClick r:id="rId3"/>
              </a:rPr>
              <a:t>stat.ethz.ch/R-manual/R-patched/library/stats/html/kmeans.html</a:t>
            </a:r>
            <a:r>
              <a:rPr lang="en-US" sz="1600" dirty="0" smtClean="0"/>
              <a:t> </a:t>
            </a: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hlinkClick r:id="rId4"/>
              </a:rPr>
              <a:t>http://</a:t>
            </a:r>
            <a:r>
              <a:rPr lang="en-US" sz="1600" dirty="0" smtClean="0">
                <a:hlinkClick r:id="rId4"/>
              </a:rPr>
              <a:t>www.rdatamining.com/examples/kmeans-clustering</a:t>
            </a:r>
            <a:r>
              <a:rPr lang="en-US" sz="1600" dirty="0" smtClean="0"/>
              <a:t> </a:t>
            </a:r>
            <a:r>
              <a:rPr lang="en-US" dirty="0" smtClean="0"/>
              <a:t>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dirty="0" smtClean="0"/>
          </a:p>
        </p:txBody>
      </p:sp>
      <p:graphicFrame>
        <p:nvGraphicFramePr>
          <p:cNvPr id="2" name="Object 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323383306"/>
              </p:ext>
            </p:extLst>
          </p:nvPr>
        </p:nvGraphicFramePr>
        <p:xfrm>
          <a:off x="1303338" y="1905000"/>
          <a:ext cx="3487737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38" name="Equation" r:id="rId5" imgW="1726920" imgH="457200" progId="Equation.3">
                  <p:embed/>
                </p:oleObj>
              </mc:Choice>
              <mc:Fallback>
                <p:oleObj name="Equation" r:id="rId5" imgW="1726920" imgH="457200" progId="Equation.3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3338" y="1905000"/>
                        <a:ext cx="3487737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Example: Empty Clusters </a:t>
            </a:r>
          </a:p>
        </p:txBody>
      </p:sp>
      <p:sp>
        <p:nvSpPr>
          <p:cNvPr id="3891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508D6F3B-0A28-42D6-AEDE-1AF26E6609BE}" type="slidenum">
              <a:rPr lang="en-US" sz="1200" smtClean="0"/>
              <a:pPr eaLnBrk="1" hangingPunct="1"/>
              <a:t>37</a:t>
            </a:fld>
            <a:endParaRPr lang="en-US" sz="1200" smtClean="0"/>
          </a:p>
        </p:txBody>
      </p:sp>
      <p:sp>
        <p:nvSpPr>
          <p:cNvPr id="38916" name="TextBox 4"/>
          <p:cNvSpPr txBox="1">
            <a:spLocks noChangeArrowheads="1"/>
          </p:cNvSpPr>
          <p:nvPr/>
        </p:nvSpPr>
        <p:spPr bwMode="auto">
          <a:xfrm>
            <a:off x="1447800" y="2743200"/>
            <a:ext cx="435927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>
                <a:solidFill>
                  <a:srgbClr val="00B050"/>
                </a:solidFill>
              </a:rPr>
              <a:t>X X                                  </a:t>
            </a:r>
            <a:r>
              <a:rPr lang="en-US">
                <a:solidFill>
                  <a:srgbClr val="00B0F0"/>
                </a:solidFill>
              </a:rPr>
              <a:t>X X</a:t>
            </a:r>
          </a:p>
          <a:p>
            <a:pPr eaLnBrk="1" hangingPunct="1"/>
            <a:r>
              <a:rPr lang="en-US"/>
              <a:t> </a:t>
            </a:r>
            <a:r>
              <a:rPr lang="en-US">
                <a:solidFill>
                  <a:srgbClr val="CC0000"/>
                </a:solidFill>
              </a:rPr>
              <a:t>X                                     X</a:t>
            </a:r>
          </a:p>
          <a:p>
            <a:pPr eaLnBrk="1" hangingPunct="1"/>
            <a:r>
              <a:rPr lang="en-US">
                <a:solidFill>
                  <a:srgbClr val="00B050"/>
                </a:solidFill>
              </a:rPr>
              <a:t>X X                                  </a:t>
            </a:r>
            <a:r>
              <a:rPr lang="en-US">
                <a:solidFill>
                  <a:srgbClr val="00B0F0"/>
                </a:solidFill>
              </a:rPr>
              <a:t>X X</a:t>
            </a:r>
          </a:p>
        </p:txBody>
      </p:sp>
      <p:sp>
        <p:nvSpPr>
          <p:cNvPr id="38917" name="TextBox 6"/>
          <p:cNvSpPr txBox="1">
            <a:spLocks noChangeArrowheads="1"/>
          </p:cNvSpPr>
          <p:nvPr/>
        </p:nvSpPr>
        <p:spPr bwMode="auto">
          <a:xfrm>
            <a:off x="228600" y="4724400"/>
            <a:ext cx="9075738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/>
              <a:t>We assume that the k-means initialization assigns the</a:t>
            </a:r>
          </a:p>
          <a:p>
            <a:pPr eaLnBrk="1" hangingPunct="1"/>
            <a:r>
              <a:rPr lang="en-US"/>
              <a:t>green, blue, and brown points to a single cluster; after</a:t>
            </a:r>
          </a:p>
          <a:p>
            <a:pPr eaLnBrk="1" hangingPunct="1"/>
            <a:r>
              <a:rPr lang="en-US"/>
              <a:t>centroids are computed and objects are reassigned,</a:t>
            </a:r>
          </a:p>
          <a:p>
            <a:pPr eaLnBrk="1" hangingPunct="1"/>
            <a:r>
              <a:rPr lang="en-US"/>
              <a:t>it can easily be seen that that the </a:t>
            </a:r>
            <a:r>
              <a:rPr lang="en-US">
                <a:solidFill>
                  <a:srgbClr val="C00000"/>
                </a:solidFill>
              </a:rPr>
              <a:t>brown</a:t>
            </a:r>
            <a:r>
              <a:rPr lang="en-US"/>
              <a:t> cluster becomes empty.</a:t>
            </a:r>
          </a:p>
        </p:txBody>
      </p:sp>
      <p:sp>
        <p:nvSpPr>
          <p:cNvPr id="38918" name="TextBox 5"/>
          <p:cNvSpPr txBox="1">
            <a:spLocks noChangeArrowheads="1"/>
          </p:cNvSpPr>
          <p:nvPr/>
        </p:nvSpPr>
        <p:spPr bwMode="auto">
          <a:xfrm>
            <a:off x="1676400" y="2057400"/>
            <a:ext cx="7588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/>
              <a:t>K=3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56B593C1-FF18-407B-8D5E-42D50E18056A}" type="slidenum">
              <a:rPr lang="en-US" sz="1200" smtClean="0"/>
              <a:pPr eaLnBrk="1" hangingPunct="1"/>
              <a:t>38</a:t>
            </a:fld>
            <a:endParaRPr lang="en-US" sz="1200" smtClean="0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1284288" y="741363"/>
            <a:ext cx="7439025" cy="630237"/>
          </a:xfrm>
        </p:spPr>
        <p:txBody>
          <a:bodyPr/>
          <a:lstStyle/>
          <a:p>
            <a:pPr eaLnBrk="1" hangingPunct="1"/>
            <a:r>
              <a:rPr lang="en-US" sz="3200" smtClean="0"/>
              <a:t>Comments on </a:t>
            </a:r>
            <a:r>
              <a:rPr lang="en-US" sz="3200" i="1" smtClean="0"/>
              <a:t>K-Means</a:t>
            </a:r>
            <a:endParaRPr lang="en-US" sz="2400" b="1" smtClean="0"/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524000"/>
            <a:ext cx="9296400" cy="51054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sz="1700" u="sng" dirty="0" smtClean="0"/>
              <a:t>Strength</a:t>
            </a:r>
            <a:r>
              <a:rPr lang="en-US" sz="1700" dirty="0" smtClean="0"/>
              <a:t> </a:t>
            </a:r>
          </a:p>
          <a:p>
            <a:pPr eaLnBrk="1" hangingPunct="1">
              <a:defRPr/>
            </a:pPr>
            <a:r>
              <a:rPr lang="en-US" sz="1700" i="1" dirty="0" smtClean="0"/>
              <a:t>Relatively efficient</a:t>
            </a:r>
            <a:r>
              <a:rPr lang="en-US" sz="1700" dirty="0" smtClean="0"/>
              <a:t>: </a:t>
            </a:r>
            <a:r>
              <a:rPr lang="en-US" sz="1700" i="1" dirty="0" smtClean="0"/>
              <a:t>O</a:t>
            </a:r>
            <a:r>
              <a:rPr lang="en-US" sz="1700" dirty="0" smtClean="0"/>
              <a:t>(</a:t>
            </a:r>
            <a:r>
              <a:rPr lang="en-US" sz="1700" i="1" dirty="0" smtClean="0"/>
              <a:t>t*k*n*d</a:t>
            </a:r>
            <a:r>
              <a:rPr lang="en-US" sz="1700" dirty="0" smtClean="0"/>
              <a:t>), where </a:t>
            </a:r>
            <a:r>
              <a:rPr lang="en-US" sz="1700" i="1" dirty="0" smtClean="0"/>
              <a:t>n</a:t>
            </a:r>
            <a:r>
              <a:rPr lang="en-US" sz="1700" dirty="0" smtClean="0"/>
              <a:t> is # objects, </a:t>
            </a:r>
            <a:r>
              <a:rPr lang="en-US" sz="1700" i="1" dirty="0" smtClean="0"/>
              <a:t>k</a:t>
            </a:r>
            <a:r>
              <a:rPr lang="en-US" sz="1700" dirty="0" smtClean="0"/>
              <a:t> is # clusters, and </a:t>
            </a:r>
            <a:r>
              <a:rPr lang="en-US" sz="1700" i="1" dirty="0" smtClean="0"/>
              <a:t>t  </a:t>
            </a:r>
            <a:r>
              <a:rPr lang="en-US" sz="1700" dirty="0" smtClean="0"/>
              <a:t>is # iterations, d is the # dimensions. Usually, d, </a:t>
            </a:r>
            <a:r>
              <a:rPr lang="en-US" sz="1700" i="1" dirty="0" smtClean="0"/>
              <a:t>k</a:t>
            </a:r>
            <a:r>
              <a:rPr lang="en-US" sz="1700" dirty="0" smtClean="0"/>
              <a:t>, </a:t>
            </a:r>
            <a:r>
              <a:rPr lang="en-US" sz="1700" i="1" dirty="0" smtClean="0"/>
              <a:t>t</a:t>
            </a:r>
            <a:r>
              <a:rPr lang="en-US" sz="1700" dirty="0" smtClean="0"/>
              <a:t> &lt;&lt; </a:t>
            </a:r>
            <a:r>
              <a:rPr lang="en-US" sz="1700" i="1" dirty="0" smtClean="0"/>
              <a:t>n</a:t>
            </a:r>
            <a:r>
              <a:rPr lang="en-US" sz="1700" dirty="0" smtClean="0"/>
              <a:t>; in this case, K-Mean’s runtime is O(n). </a:t>
            </a:r>
          </a:p>
          <a:p>
            <a:pPr eaLnBrk="1" hangingPunct="1">
              <a:defRPr/>
            </a:pPr>
            <a:r>
              <a:rPr lang="en-US" sz="1700" dirty="0" smtClean="0"/>
              <a:t>Storage only O(n</a:t>
            </a:r>
            <a:r>
              <a:rPr lang="en-US" sz="1700" dirty="0" smtClean="0">
                <a:latin typeface="+mj-lt"/>
              </a:rPr>
              <a:t>)</a:t>
            </a:r>
            <a:r>
              <a:rPr lang="en-US" sz="1700" dirty="0" smtClean="0">
                <a:latin typeface="+mj-lt"/>
                <a:cs typeface="Times New Roman"/>
              </a:rPr>
              <a:t>—in contrast to other representative-based algorithms, only computes distances between </a:t>
            </a:r>
            <a:r>
              <a:rPr lang="en-US" sz="1700" dirty="0" err="1" smtClean="0">
                <a:latin typeface="+mj-lt"/>
                <a:cs typeface="Times New Roman"/>
              </a:rPr>
              <a:t>centroids</a:t>
            </a:r>
            <a:r>
              <a:rPr lang="en-US" sz="1700" dirty="0" smtClean="0">
                <a:latin typeface="+mj-lt"/>
                <a:cs typeface="Times New Roman"/>
              </a:rPr>
              <a:t> and objects in the dataset, and not between objects in the dataset; therefore, the distance matrix does not need to be stored. </a:t>
            </a:r>
            <a:endParaRPr lang="en-US" sz="1700" dirty="0" smtClean="0">
              <a:latin typeface="+mj-lt"/>
            </a:endParaRPr>
          </a:p>
          <a:p>
            <a:pPr eaLnBrk="1" hangingPunct="1">
              <a:defRPr/>
            </a:pPr>
            <a:r>
              <a:rPr lang="en-US" sz="1700" dirty="0" smtClean="0"/>
              <a:t>Easy to use; well studied; we know what to expect </a:t>
            </a:r>
          </a:p>
          <a:p>
            <a:pPr eaLnBrk="1" hangingPunct="1">
              <a:defRPr/>
            </a:pPr>
            <a:r>
              <a:rPr lang="en-US" sz="1700" dirty="0" smtClean="0"/>
              <a:t>Finds l</a:t>
            </a:r>
            <a:r>
              <a:rPr lang="en-US" sz="1700" i="1" dirty="0" smtClean="0"/>
              <a:t>ocal minimum of the SSE fitness function</a:t>
            </a:r>
            <a:r>
              <a:rPr lang="en-US" sz="1700" dirty="0" smtClean="0"/>
              <a:t>. The </a:t>
            </a:r>
            <a:r>
              <a:rPr lang="en-US" sz="1700" i="1" dirty="0" smtClean="0"/>
              <a:t>global optimum</a:t>
            </a:r>
            <a:r>
              <a:rPr lang="en-US" sz="1700" dirty="0" smtClean="0"/>
              <a:t> may be found using techniques such as: </a:t>
            </a:r>
            <a:r>
              <a:rPr lang="en-US" sz="1700" i="1" dirty="0" smtClean="0"/>
              <a:t>deterministic annealing</a:t>
            </a:r>
            <a:r>
              <a:rPr lang="en-US" sz="1700" dirty="0" smtClean="0"/>
              <a:t>  and </a:t>
            </a:r>
            <a:r>
              <a:rPr lang="en-US" sz="1700" i="1" dirty="0" smtClean="0"/>
              <a:t>genetic algorithms</a:t>
            </a:r>
          </a:p>
          <a:p>
            <a:pPr eaLnBrk="1" hangingPunct="1">
              <a:defRPr/>
            </a:pPr>
            <a:r>
              <a:rPr lang="en-US" sz="1700" dirty="0" smtClean="0"/>
              <a:t>Implicitly uses a fitness function (finds a local minimum for SSE see later) --- does not waste time computing fitness values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1700" u="sng" dirty="0" smtClean="0"/>
              <a:t>Weakness</a:t>
            </a:r>
            <a:endParaRPr lang="en-US" sz="1700" dirty="0" smtClean="0"/>
          </a:p>
          <a:p>
            <a:pPr eaLnBrk="1" hangingPunct="1">
              <a:defRPr/>
            </a:pPr>
            <a:r>
              <a:rPr lang="en-US" sz="1700" dirty="0" smtClean="0"/>
              <a:t>Applicable only when </a:t>
            </a:r>
            <a:r>
              <a:rPr lang="en-US" sz="1700" i="1" dirty="0" smtClean="0"/>
              <a:t>mean</a:t>
            </a:r>
            <a:r>
              <a:rPr lang="en-US" sz="1700" dirty="0" smtClean="0"/>
              <a:t> is defined --- what about categorical data?</a:t>
            </a:r>
          </a:p>
          <a:p>
            <a:pPr eaLnBrk="1" hangingPunct="1">
              <a:defRPr/>
            </a:pPr>
            <a:r>
              <a:rPr lang="en-US" sz="1700" dirty="0" smtClean="0"/>
              <a:t>Need to specify </a:t>
            </a:r>
            <a:r>
              <a:rPr lang="en-US" sz="1700" i="1" dirty="0" smtClean="0"/>
              <a:t>k, </a:t>
            </a:r>
            <a:r>
              <a:rPr lang="en-US" sz="1700" dirty="0" smtClean="0"/>
              <a:t>the </a:t>
            </a:r>
            <a:r>
              <a:rPr lang="en-US" sz="1700" i="1" dirty="0" smtClean="0"/>
              <a:t>number</a:t>
            </a:r>
            <a:r>
              <a:rPr lang="en-US" sz="1700" dirty="0" smtClean="0"/>
              <a:t> of clusters, in advance</a:t>
            </a:r>
          </a:p>
          <a:p>
            <a:pPr eaLnBrk="1" hangingPunct="1">
              <a:defRPr/>
            </a:pPr>
            <a:r>
              <a:rPr lang="en-US" sz="1700" dirty="0" smtClean="0"/>
              <a:t>Sensitive to </a:t>
            </a:r>
            <a:r>
              <a:rPr lang="en-US" sz="1700" i="1" dirty="0" smtClean="0"/>
              <a:t>outliers; </a:t>
            </a:r>
            <a:r>
              <a:rPr lang="en-US" sz="1700" dirty="0" smtClean="0"/>
              <a:t>does not identify outliers</a:t>
            </a:r>
          </a:p>
          <a:p>
            <a:pPr eaLnBrk="1" hangingPunct="1">
              <a:defRPr/>
            </a:pPr>
            <a:r>
              <a:rPr lang="en-US" sz="1700" dirty="0" smtClean="0"/>
              <a:t>Not suitable to discover clusters with non-convex shapes</a:t>
            </a:r>
          </a:p>
          <a:p>
            <a:pPr eaLnBrk="1" hangingPunct="1">
              <a:defRPr/>
            </a:pPr>
            <a:r>
              <a:rPr lang="en-US" sz="1700" dirty="0" smtClean="0"/>
              <a:t>Sensitive to initialization; bad initialization might lead to bad results.</a:t>
            </a:r>
          </a:p>
          <a:p>
            <a:pPr lvl="1" eaLnBrk="1" hangingPunct="1">
              <a:defRPr/>
            </a:pPr>
            <a:endParaRPr lang="en-US" sz="18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1143000" y="304800"/>
            <a:ext cx="58160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http://stat.ethz.ch/R-manual/R-patched/library/stats/html/kmeans.html</a:t>
            </a: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5216A8F1-90FC-49F0-922B-2A233D7BF830}" type="slidenum">
              <a:rPr lang="en-US" sz="1200" smtClean="0"/>
              <a:pPr eaLnBrk="1" hangingPunct="1"/>
              <a:t>39</a:t>
            </a:fld>
            <a:endParaRPr lang="en-US" sz="1200" smtClean="0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Convex Shape Cluster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447800"/>
            <a:ext cx="8610600" cy="5029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Convex Shape: if we take two points belonging to a cluster then all the points on a direct line connecting these two points must also in the cluster.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Shape of K-means/K-mediods clusters are convex polygons</a:t>
            </a:r>
            <a:r>
              <a:rPr lang="en-US" smtClean="0">
                <a:sym typeface="Symbol" pitchFamily="18" charset="2"/>
              </a:rPr>
              <a:t></a:t>
            </a:r>
            <a:r>
              <a:rPr lang="en-US" smtClean="0"/>
              <a:t> Convex Shape.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Shapes of clusters of a representative-based clustering algorithm can be computed as a Voronoi diagram for the set of cluster representatives.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Voronoi cells are always convex, but there are convex shapes that a different from those of Voronoi cells.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12716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A94AF815-0587-4587-9E43-5B509508AB30}" type="slidenum">
              <a:rPr lang="en-US" sz="1200" smtClean="0"/>
              <a:pPr eaLnBrk="1" hangingPunct="1"/>
              <a:t>4</a:t>
            </a:fld>
            <a:endParaRPr lang="en-US" sz="1200" smtClean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1350963" y="457200"/>
            <a:ext cx="7031037" cy="609600"/>
          </a:xfrm>
        </p:spPr>
        <p:txBody>
          <a:bodyPr/>
          <a:lstStyle/>
          <a:p>
            <a:pPr eaLnBrk="1" hangingPunct="1"/>
            <a:r>
              <a:rPr lang="en-US" smtClean="0"/>
              <a:t>Data Structures for Clustering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 matrix</a:t>
            </a:r>
          </a:p>
          <a:p>
            <a:pPr lvl="1" eaLnBrk="1" hangingPunct="1"/>
            <a:r>
              <a:rPr lang="en-US" smtClean="0"/>
              <a:t>(n objects,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mtClean="0"/>
              <a:t>    p attributes)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(Dis)Similarity matrix</a:t>
            </a:r>
          </a:p>
          <a:p>
            <a:pPr lvl="1" eaLnBrk="1" hangingPunct="1"/>
            <a:r>
              <a:rPr lang="en-US" smtClean="0"/>
              <a:t>(nxn)</a:t>
            </a:r>
          </a:p>
        </p:txBody>
      </p:sp>
      <p:graphicFrame>
        <p:nvGraphicFramePr>
          <p:cNvPr id="10245" name="Object 4"/>
          <p:cNvGraphicFramePr>
            <a:graphicFrameLocks noChangeAspect="1"/>
          </p:cNvGraphicFramePr>
          <p:nvPr/>
        </p:nvGraphicFramePr>
        <p:xfrm>
          <a:off x="4419600" y="1752600"/>
          <a:ext cx="3124200" cy="2058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7" name="Equation" r:id="rId3" imgW="1778000" imgH="1244600" progId="Equation.3">
                  <p:embed/>
                </p:oleObj>
              </mc:Choice>
              <mc:Fallback>
                <p:oleObj name="Equation" r:id="rId3" imgW="1778000" imgH="1244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1752600"/>
                        <a:ext cx="3124200" cy="2058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6" name="Object 5"/>
          <p:cNvGraphicFramePr>
            <a:graphicFrameLocks noChangeAspect="1"/>
          </p:cNvGraphicFramePr>
          <p:nvPr/>
        </p:nvGraphicFramePr>
        <p:xfrm>
          <a:off x="4419600" y="4191000"/>
          <a:ext cx="3429000" cy="197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8" name="Equation" r:id="rId5" imgW="1828800" imgH="1143000" progId="Equation.3">
                  <p:embed/>
                </p:oleObj>
              </mc:Choice>
              <mc:Fallback>
                <p:oleObj name="Equation" r:id="rId5" imgW="1828800" imgH="11430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4191000"/>
                        <a:ext cx="3429000" cy="1970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C36EB126-DA34-40EC-A477-B0F87BBD4A21}" type="slidenum">
              <a:rPr lang="en-US" sz="1200" smtClean="0"/>
              <a:pPr eaLnBrk="1" hangingPunct="1"/>
              <a:t>40</a:t>
            </a:fld>
            <a:endParaRPr lang="en-US" sz="1200" smtClean="0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GB" smtClean="0"/>
              <a:t>Voronoi Diagram for a </a:t>
            </a:r>
            <a:br>
              <a:rPr lang="en-GB" smtClean="0"/>
            </a:br>
            <a:r>
              <a:rPr lang="en-GB" smtClean="0"/>
              <a:t>Representative-based Clustering</a:t>
            </a:r>
            <a:endParaRPr lang="en-US" smtClean="0"/>
          </a:p>
        </p:txBody>
      </p:sp>
      <p:sp>
        <p:nvSpPr>
          <p:cNvPr id="40964" name="Text Box 3"/>
          <p:cNvSpPr txBox="1">
            <a:spLocks noChangeArrowheads="1"/>
          </p:cNvSpPr>
          <p:nvPr/>
        </p:nvSpPr>
        <p:spPr bwMode="auto">
          <a:xfrm>
            <a:off x="5508625" y="1412875"/>
            <a:ext cx="2879725" cy="338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1800">
                <a:latin typeface="Arial" charset="0"/>
              </a:rPr>
              <a:t>Each cell contains one representatives, and every location within the cell is closer to that sample than to any other sample.</a:t>
            </a:r>
          </a:p>
          <a:p>
            <a:pPr eaLnBrk="1" hangingPunct="1">
              <a:spcBef>
                <a:spcPct val="100000"/>
              </a:spcBef>
            </a:pPr>
            <a:r>
              <a:rPr lang="en-GB" sz="1800">
                <a:latin typeface="Arial" charset="0"/>
              </a:rPr>
              <a:t>A </a:t>
            </a:r>
            <a:r>
              <a:rPr lang="en-GB" sz="1800" b="1">
                <a:latin typeface="Arial" charset="0"/>
              </a:rPr>
              <a:t>Voronoi diagram</a:t>
            </a:r>
            <a:r>
              <a:rPr lang="en-GB" sz="1800">
                <a:latin typeface="Arial" charset="0"/>
              </a:rPr>
              <a:t> divides the space into such cells.  </a:t>
            </a:r>
          </a:p>
          <a:p>
            <a:pPr eaLnBrk="1" hangingPunct="1">
              <a:spcBef>
                <a:spcPct val="100000"/>
              </a:spcBef>
            </a:pPr>
            <a:r>
              <a:rPr lang="en-GB" sz="1800">
                <a:latin typeface="Arial" charset="0"/>
              </a:rPr>
              <a:t>Voronoi cells define cluster boundary!</a:t>
            </a:r>
            <a:endParaRPr lang="en-US" sz="1800">
              <a:latin typeface="Arial" charset="0"/>
            </a:endParaRPr>
          </a:p>
        </p:txBody>
      </p:sp>
      <p:pic>
        <p:nvPicPr>
          <p:cNvPr id="40965" name="Picture 5" descr="noEdit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23875" y="1546225"/>
            <a:ext cx="4824413" cy="2408238"/>
          </a:xfrm>
          <a:noFill/>
          <a:ln w="12700">
            <a:solidFill>
              <a:srgbClr val="000000"/>
            </a:solidFill>
            <a:miter lim="800000"/>
            <a:headEnd/>
            <a:tailEnd/>
          </a:ln>
        </p:spPr>
      </p:pic>
      <p:sp>
        <p:nvSpPr>
          <p:cNvPr id="40966" name="Text Box 6"/>
          <p:cNvSpPr txBox="1">
            <a:spLocks noChangeArrowheads="1"/>
          </p:cNvSpPr>
          <p:nvPr/>
        </p:nvSpPr>
        <p:spPr bwMode="auto">
          <a:xfrm>
            <a:off x="898525" y="4883150"/>
            <a:ext cx="53101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2000"/>
              <a:t>Cluster Representative (e.g. medoid/centroid)</a:t>
            </a:r>
          </a:p>
        </p:txBody>
      </p:sp>
      <p:sp>
        <p:nvSpPr>
          <p:cNvPr id="40967" name="Line 7"/>
          <p:cNvSpPr>
            <a:spLocks noChangeShapeType="1"/>
          </p:cNvSpPr>
          <p:nvPr/>
        </p:nvSpPr>
        <p:spPr bwMode="auto">
          <a:xfrm flipV="1">
            <a:off x="1676400" y="3657600"/>
            <a:ext cx="914400" cy="1371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F9CE2946-050F-40FA-ACF6-F07E8578C7C1}" type="slidenum">
              <a:rPr lang="en-US" sz="1200" smtClean="0"/>
              <a:pPr eaLnBrk="1" hangingPunct="1"/>
              <a:t>41</a:t>
            </a:fld>
            <a:endParaRPr lang="en-US" sz="1200" smtClean="0"/>
          </a:p>
        </p:txBody>
      </p:sp>
      <p:sp>
        <p:nvSpPr>
          <p:cNvPr id="43011" name="Rectangle 4"/>
          <p:cNvSpPr>
            <a:spLocks noGrp="1" noChangeArrowheads="1"/>
          </p:cNvSpPr>
          <p:nvPr>
            <p:ph type="title"/>
          </p:nvPr>
        </p:nvSpPr>
        <p:spPr>
          <a:xfrm>
            <a:off x="990600" y="762000"/>
            <a:ext cx="7793038" cy="609600"/>
          </a:xfrm>
        </p:spPr>
        <p:txBody>
          <a:bodyPr/>
          <a:lstStyle/>
          <a:p>
            <a:pPr eaLnBrk="1" hangingPunct="1"/>
            <a:r>
              <a:rPr lang="en-US" sz="3200" smtClean="0"/>
              <a:t>Pseudo Code PAM Algorithm</a:t>
            </a:r>
          </a:p>
        </p:txBody>
      </p:sp>
      <p:sp>
        <p:nvSpPr>
          <p:cNvPr id="43012" name="Rectangle 6"/>
          <p:cNvSpPr>
            <a:spLocks noChangeArrowheads="1"/>
          </p:cNvSpPr>
          <p:nvPr/>
        </p:nvSpPr>
        <p:spPr bwMode="auto">
          <a:xfrm>
            <a:off x="152400" y="1752600"/>
            <a:ext cx="8763000" cy="364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457200" indent="-457200">
              <a:buFontTx/>
              <a:buAutoNum type="arabicPeriod"/>
            </a:pPr>
            <a:r>
              <a:rPr lang="en-US" sz="2200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Add the dataset medoid to curr. Create an initial set of k representatives curr by greedily adding points to curr that increase q(X) the least.</a:t>
            </a:r>
          </a:p>
          <a:p>
            <a:pPr marL="457200" indent="-457200">
              <a:buFontTx/>
              <a:buAutoNum type="arabicPeriod"/>
            </a:pPr>
            <a:r>
              <a:rPr lang="en-US" sz="2200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WHILE NOT DONE DO</a:t>
            </a:r>
          </a:p>
          <a:p>
            <a:pPr marL="1371600" lvl="2" indent="-457200">
              <a:buFontTx/>
              <a:buAutoNum type="arabicPeriod"/>
            </a:pPr>
            <a:r>
              <a:rPr lang="en-US" sz="2200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Create new solutions S by replacing a single representative in curr by a single non-representative.</a:t>
            </a:r>
          </a:p>
          <a:p>
            <a:pPr marL="1371600" lvl="2" indent="-457200">
              <a:buFontTx/>
              <a:buAutoNum type="arabicPeriod"/>
            </a:pPr>
            <a:r>
              <a:rPr lang="en-US" sz="2200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Determine the element s in S for which q(s) is minimal (if there is more than one minimal element, randomly pick one).</a:t>
            </a:r>
          </a:p>
          <a:p>
            <a:pPr marL="1371600" lvl="2" indent="-457200">
              <a:buFontTx/>
              <a:buAutoNum type="arabicPeriod"/>
            </a:pPr>
            <a:r>
              <a:rPr lang="en-US" sz="2200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IF q(s)&lt;q(curr) THEN curr:=s</a:t>
            </a:r>
          </a:p>
          <a:p>
            <a:pPr marL="1371600" lvl="2" indent="-457200"/>
            <a:r>
              <a:rPr lang="en-US" sz="2200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      ELSE terminate and return curr as the solution for this run.</a:t>
            </a:r>
          </a:p>
          <a:p>
            <a:pPr marL="914400" lvl="1" indent="-457200">
              <a:spcBef>
                <a:spcPct val="50000"/>
              </a:spcBef>
              <a:buFontTx/>
              <a:buAutoNum type="arabicPeriod"/>
            </a:pPr>
            <a:endParaRPr lang="en-US" sz="22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43013" name="Text Box 7"/>
          <p:cNvSpPr txBox="1">
            <a:spLocks noChangeArrowheads="1"/>
          </p:cNvSpPr>
          <p:nvPr/>
        </p:nvSpPr>
        <p:spPr bwMode="auto">
          <a:xfrm>
            <a:off x="304800" y="5159375"/>
            <a:ext cx="8353425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i="1"/>
              <a:t>curr:</a:t>
            </a:r>
            <a:r>
              <a:rPr lang="en-US"/>
              <a:t> current set of cluster representatives</a:t>
            </a:r>
          </a:p>
          <a:p>
            <a:pPr eaLnBrk="1" hangingPunct="1"/>
            <a:r>
              <a:rPr lang="en-US"/>
              <a:t>Remark: commonly SSE is used as the fitness function q;</a:t>
            </a:r>
          </a:p>
          <a:p>
            <a:pPr eaLnBrk="1" hangingPunct="1"/>
            <a:r>
              <a:rPr lang="en-US"/>
              <a:t>PAM was developed by Kaufman and Rousseeuw, 1987</a:t>
            </a:r>
          </a:p>
          <a:p>
            <a:pPr eaLnBrk="1" hangingPunct="1"/>
            <a:r>
              <a:rPr lang="en-US"/>
              <a:t>also called </a:t>
            </a:r>
            <a:r>
              <a:rPr lang="en-US" i="1"/>
              <a:t>k-medoids (</a:t>
            </a:r>
            <a:r>
              <a:rPr lang="en-US" i="1">
                <a:hlinkClick r:id="rId2"/>
              </a:rPr>
              <a:t>http://en.wikipedia.org/wiki/Medoid</a:t>
            </a:r>
            <a:r>
              <a:rPr lang="en-US" i="1"/>
              <a:t> )</a:t>
            </a:r>
          </a:p>
          <a:p>
            <a:pPr eaLnBrk="1" hangingPunct="1"/>
            <a:endParaRPr lang="en-US" i="1"/>
          </a:p>
        </p:txBody>
      </p:sp>
      <p:sp>
        <p:nvSpPr>
          <p:cNvPr id="2" name="TextBox 1"/>
          <p:cNvSpPr txBox="1"/>
          <p:nvPr/>
        </p:nvSpPr>
        <p:spPr>
          <a:xfrm>
            <a:off x="3810000" y="0"/>
            <a:ext cx="7873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Covered!!</a:t>
            </a:r>
            <a:endParaRPr lang="en-US" sz="1100" dirty="0"/>
          </a:p>
        </p:txBody>
      </p:sp>
      <p:sp>
        <p:nvSpPr>
          <p:cNvPr id="3" name="TextBox 2"/>
          <p:cNvSpPr txBox="1"/>
          <p:nvPr/>
        </p:nvSpPr>
        <p:spPr>
          <a:xfrm>
            <a:off x="1447800" y="267788"/>
            <a:ext cx="66447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Reading Material: </a:t>
            </a:r>
            <a:r>
              <a:rPr lang="en-US" sz="2000" dirty="0">
                <a:hlinkClick r:id="rId3"/>
              </a:rPr>
              <a:t>http://</a:t>
            </a:r>
            <a:r>
              <a:rPr lang="en-US" sz="2000" dirty="0" smtClean="0">
                <a:hlinkClick r:id="rId3"/>
              </a:rPr>
              <a:t>en.wikipedia.org/wiki/K-medoids</a:t>
            </a:r>
            <a:endParaRPr lang="en-US" sz="2000" dirty="0" smtClean="0"/>
          </a:p>
          <a:p>
            <a:r>
              <a:rPr lang="en-US" sz="2000" dirty="0" smtClean="0"/>
              <a:t> 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A2669968-D83F-4ECE-B688-DD7F6F0E7DAB}" type="slidenum">
              <a:rPr lang="en-US" sz="1200" smtClean="0"/>
              <a:pPr eaLnBrk="1" hangingPunct="1"/>
              <a:t>42</a:t>
            </a:fld>
            <a:endParaRPr lang="en-US" sz="1200" smtClean="0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PAM’s Fitness Function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752600"/>
            <a:ext cx="8915400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 smtClean="0"/>
              <a:t>Most common measure to evaluate a clustering X is the Sum of Squared Error (SSE)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For each point, the error is the distance to the nearest cluster / representative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To get SSE, we square these errors and sum them.</a:t>
            </a:r>
          </a:p>
          <a:p>
            <a:pPr lvl="1" eaLnBrk="1" hangingPunct="1">
              <a:lnSpc>
                <a:spcPct val="90000"/>
              </a:lnSpc>
            </a:pPr>
            <a:endParaRPr lang="en-US" sz="2400" dirty="0" smtClean="0"/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400" dirty="0" smtClean="0"/>
          </a:p>
          <a:p>
            <a:pPr lvl="1" eaLnBrk="1" hangingPunct="1">
              <a:lnSpc>
                <a:spcPct val="90000"/>
              </a:lnSpc>
            </a:pPr>
            <a:endParaRPr lang="en-US" sz="24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2400" i="1" dirty="0" smtClean="0"/>
              <a:t>x </a:t>
            </a:r>
            <a:r>
              <a:rPr lang="en-US" sz="2400" dirty="0" smtClean="0"/>
              <a:t>is a data point in cluster </a:t>
            </a:r>
            <a:r>
              <a:rPr lang="en-US" sz="2400" i="1" dirty="0" smtClean="0"/>
              <a:t>C</a:t>
            </a:r>
            <a:r>
              <a:rPr lang="en-US" sz="2400" baseline="-25000" dirty="0" smtClean="0"/>
              <a:t>i </a:t>
            </a:r>
            <a:r>
              <a:rPr lang="en-US" sz="2400" dirty="0" smtClean="0"/>
              <a:t>and </a:t>
            </a:r>
            <a:r>
              <a:rPr lang="en-US" sz="2400" i="1" dirty="0" smtClean="0"/>
              <a:t>m</a:t>
            </a:r>
            <a:r>
              <a:rPr lang="en-US" sz="2400" i="1" baseline="-25000" dirty="0" smtClean="0"/>
              <a:t>i</a:t>
            </a:r>
            <a:r>
              <a:rPr lang="en-US" sz="2400" dirty="0" smtClean="0"/>
              <a:t> is the representative point for cluster </a:t>
            </a:r>
            <a:r>
              <a:rPr lang="en-US" sz="2400" i="1" dirty="0" smtClean="0"/>
              <a:t>C</a:t>
            </a:r>
            <a:r>
              <a:rPr lang="en-US" sz="2400" baseline="-25000" dirty="0" smtClean="0"/>
              <a:t>i</a:t>
            </a:r>
            <a:r>
              <a:rPr lang="en-US" sz="2400" dirty="0" smtClean="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The MSE-error computes the average value the squared value takes instead</a:t>
            </a:r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</p:txBody>
      </p:sp>
      <p:graphicFrame>
        <p:nvGraphicFramePr>
          <p:cNvPr id="41989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1295400" y="3810000"/>
          <a:ext cx="5334000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41" name="Equation" r:id="rId3" imgW="2641600" imgH="457200" progId="Equation.3">
                  <p:embed/>
                </p:oleObj>
              </mc:Choice>
              <mc:Fallback>
                <p:oleObj name="Equation" r:id="rId3" imgW="264160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810000"/>
                        <a:ext cx="5334000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DB76A806-375C-411C-A253-9E06241F2358}" type="slidenum">
              <a:rPr lang="en-US" sz="1200" smtClean="0"/>
              <a:pPr eaLnBrk="1" hangingPunct="1"/>
              <a:t>43</a:t>
            </a:fld>
            <a:endParaRPr lang="en-US" sz="1200" smtClean="0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Example PAM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524000"/>
            <a:ext cx="8991600" cy="5029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/>
              <a:t>Distance Matrix: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/>
              <a:t>0 2 4 5 6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/>
              <a:t>   0 2 3 3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/>
              <a:t>      0 5 5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/>
              <a:t>         0 2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/>
              <a:t>            0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/>
              <a:t>Example: Run PAM with k=3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/>
              <a:t>Current set of representatives: R={3,4,5} clusters {1,2,3} {4}{5}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/>
              <a:t>Fitness: 2**2+4**2=20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/>
              <a:t>Create new solutions replacing 3 or 4 or 5 by 1 or 2 (6 new solutions)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/>
              <a:t>e.g.: R6={2,3,4} clusters {1,2} {3} {4,5}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/>
              <a:t>Fitness: 2**2+2**2=8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/>
              <a:t>R6 becomes new set of representatives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/>
              <a:t>6 new solutions will be created and the process continues until there is no more improvement; in this particular case it will terminate with R6.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8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/>
              <a:t>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PAM’s Complexity 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>
          <a:xfrm>
            <a:off x="381000" y="1981200"/>
            <a:ext cx="8382000" cy="4495800"/>
          </a:xfrm>
        </p:spPr>
        <p:txBody>
          <a:bodyPr/>
          <a:lstStyle/>
          <a:p>
            <a:r>
              <a:rPr lang="en-US" smtClean="0"/>
              <a:t>Runtime: t*[(n-k)*k]* [(n-k)*k] ≈O(n</a:t>
            </a:r>
            <a:r>
              <a:rPr lang="en-US" baseline="30000" smtClean="0"/>
              <a:t>2 </a:t>
            </a:r>
            <a:r>
              <a:rPr lang="en-US" smtClean="0"/>
              <a:t>) where n is the number of objects, k is the number of clusters, and t is the number of iterations </a:t>
            </a:r>
          </a:p>
          <a:p>
            <a:r>
              <a:rPr lang="en-US" smtClean="0"/>
              <a:t>Storage: O(n</a:t>
            </a:r>
            <a:r>
              <a:rPr lang="en-US" baseline="30000" smtClean="0"/>
              <a:t>2 </a:t>
            </a:r>
            <a:r>
              <a:rPr lang="en-US" smtClean="0"/>
              <a:t>) assuming that the distance matrix is stored</a:t>
            </a:r>
          </a:p>
          <a:p>
            <a:r>
              <a:rPr lang="en-US" smtClean="0"/>
              <a:t>If the distance function is not stored the runtime becomes (distances have to be computed (O(d)) and cannot be look up (O(1))): </a:t>
            </a:r>
          </a:p>
          <a:p>
            <a:pPr>
              <a:buFont typeface="Wingdings" pitchFamily="2" charset="2"/>
              <a:buNone/>
            </a:pPr>
            <a:r>
              <a:rPr lang="en-US" smtClean="0"/>
              <a:t>   t*[(n-k)*k]* [(n-k)*k*d]</a:t>
            </a:r>
          </a:p>
          <a:p>
            <a:r>
              <a:rPr lang="en-US" smtClean="0"/>
              <a:t>Incremental implementations are usually faster! </a:t>
            </a:r>
          </a:p>
          <a:p>
            <a:pPr>
              <a:buFont typeface="Wingdings" pitchFamily="2" charset="2"/>
              <a:buNone/>
            </a:pPr>
            <a:endParaRPr lang="en-US" smtClean="0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7F506C9D-D9EF-4F1E-8089-0B603E2492E2}" type="slidenum">
              <a:rPr lang="en-US" sz="1200" smtClean="0"/>
              <a:pPr eaLnBrk="1" hangingPunct="1"/>
              <a:t>44</a:t>
            </a:fld>
            <a:endParaRPr lang="en-US" sz="1200" smtClean="0"/>
          </a:p>
        </p:txBody>
      </p:sp>
      <p:cxnSp>
        <p:nvCxnSpPr>
          <p:cNvPr id="45061" name="Straight Connector 2"/>
          <p:cNvCxnSpPr>
            <a:cxnSpLocks noChangeShapeType="1"/>
          </p:cNvCxnSpPr>
          <p:nvPr/>
        </p:nvCxnSpPr>
        <p:spPr bwMode="auto">
          <a:xfrm flipV="1">
            <a:off x="3276600" y="1447800"/>
            <a:ext cx="2514600" cy="762000"/>
          </a:xfrm>
          <a:prstGeom prst="line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</p:cxnSp>
      <p:sp>
        <p:nvSpPr>
          <p:cNvPr id="45062" name="TextBox 3"/>
          <p:cNvSpPr txBox="1">
            <a:spLocks noChangeArrowheads="1"/>
          </p:cNvSpPr>
          <p:nvPr/>
        </p:nvSpPr>
        <p:spPr bwMode="auto">
          <a:xfrm>
            <a:off x="5730875" y="1150938"/>
            <a:ext cx="10271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/>
              <a:t>Cluster </a:t>
            </a:r>
          </a:p>
          <a:p>
            <a:pPr eaLnBrk="1" hangingPunct="1"/>
            <a:r>
              <a:rPr lang="en-US" sz="1400"/>
              <a:t>generation</a:t>
            </a:r>
          </a:p>
        </p:txBody>
      </p:sp>
      <p:cxnSp>
        <p:nvCxnSpPr>
          <p:cNvPr id="45063" name="Straight Connector 5"/>
          <p:cNvCxnSpPr>
            <a:cxnSpLocks noChangeShapeType="1"/>
          </p:cNvCxnSpPr>
          <p:nvPr/>
        </p:nvCxnSpPr>
        <p:spPr bwMode="auto">
          <a:xfrm flipV="1">
            <a:off x="5316538" y="1412875"/>
            <a:ext cx="2074862" cy="720725"/>
          </a:xfrm>
          <a:prstGeom prst="line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</p:cxnSp>
      <p:sp>
        <p:nvSpPr>
          <p:cNvPr id="45064" name="TextBox 6"/>
          <p:cNvSpPr txBox="1">
            <a:spLocks noChangeArrowheads="1"/>
          </p:cNvSpPr>
          <p:nvPr/>
        </p:nvSpPr>
        <p:spPr bwMode="auto">
          <a:xfrm>
            <a:off x="6757988" y="996950"/>
            <a:ext cx="25415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/>
              <a:t>Number of clusterings formed</a:t>
            </a:r>
          </a:p>
          <a:p>
            <a:pPr eaLnBrk="1" hangingPunct="1"/>
            <a:r>
              <a:rPr lang="en-US" sz="1400"/>
              <a:t>in one iteration</a:t>
            </a:r>
          </a:p>
        </p:txBody>
      </p:sp>
      <p:sp>
        <p:nvSpPr>
          <p:cNvPr id="45065" name="TextBox 7"/>
          <p:cNvSpPr txBox="1">
            <a:spLocks noChangeArrowheads="1"/>
          </p:cNvSpPr>
          <p:nvPr/>
        </p:nvSpPr>
        <p:spPr bwMode="auto">
          <a:xfrm>
            <a:off x="1371600" y="1447800"/>
            <a:ext cx="18113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/>
              <a:t>Number of iterations</a:t>
            </a:r>
          </a:p>
        </p:txBody>
      </p:sp>
      <p:cxnSp>
        <p:nvCxnSpPr>
          <p:cNvPr id="45066" name="Straight Connector 9"/>
          <p:cNvCxnSpPr>
            <a:cxnSpLocks noChangeShapeType="1"/>
            <a:stCxn id="45065" idx="2"/>
          </p:cNvCxnSpPr>
          <p:nvPr/>
        </p:nvCxnSpPr>
        <p:spPr bwMode="auto">
          <a:xfrm>
            <a:off x="2276475" y="1755775"/>
            <a:ext cx="85725" cy="377825"/>
          </a:xfrm>
          <a:prstGeom prst="line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</p:cxnSp>
      <p:sp>
        <p:nvSpPr>
          <p:cNvPr id="11" name="TextBox 10"/>
          <p:cNvSpPr txBox="1"/>
          <p:nvPr/>
        </p:nvSpPr>
        <p:spPr>
          <a:xfrm>
            <a:off x="3810000" y="0"/>
            <a:ext cx="11528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Briefly covered </a:t>
            </a:r>
            <a:endParaRPr 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Covariance and Correlation 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>
          <a:xfrm>
            <a:off x="838200" y="1371600"/>
            <a:ext cx="8077200" cy="5029200"/>
          </a:xfrm>
        </p:spPr>
        <p:txBody>
          <a:bodyPr/>
          <a:lstStyle/>
          <a:p>
            <a:r>
              <a:rPr lang="en-US" sz="1600" dirty="0" smtClean="0">
                <a:hlinkClick r:id="rId2"/>
              </a:rPr>
              <a:t>http://en.wikipedia.org/wiki/Correlation</a:t>
            </a:r>
            <a:endParaRPr lang="en-US" sz="1600" dirty="0" smtClean="0"/>
          </a:p>
          <a:p>
            <a:r>
              <a:rPr lang="en-US" sz="1600" dirty="0">
                <a:hlinkClick r:id="rId3"/>
              </a:rPr>
              <a:t>https://</a:t>
            </a:r>
            <a:r>
              <a:rPr lang="en-US" sz="1600" dirty="0" smtClean="0">
                <a:hlinkClick r:id="rId3"/>
              </a:rPr>
              <a:t>en.wikipedia.org/wiki/Estimation_of_covariance_matrices</a:t>
            </a:r>
            <a:r>
              <a:rPr lang="en-US" sz="1600" dirty="0" smtClean="0"/>
              <a:t> </a:t>
            </a:r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BD28564B-F741-4340-976C-675B9F9182DD}" type="slidenum">
              <a:rPr lang="en-US" sz="1200" smtClean="0"/>
              <a:pPr eaLnBrk="1" hangingPunct="1"/>
              <a:t>45</a:t>
            </a:fld>
            <a:endParaRPr lang="en-US" sz="1200" smtClean="0"/>
          </a:p>
        </p:txBody>
      </p:sp>
      <p:pic>
        <p:nvPicPr>
          <p:cNvPr id="47109" name="Picture 4" descr="Cov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429000"/>
            <a:ext cx="61912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10" name="Picture 5" descr="cov-comp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4343400"/>
            <a:ext cx="3962400" cy="92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11" name="Picture 8" descr="f1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590800"/>
            <a:ext cx="6313488" cy="74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7112" name="Straight Connector 8"/>
          <p:cNvCxnSpPr>
            <a:cxnSpLocks noChangeShapeType="1"/>
          </p:cNvCxnSpPr>
          <p:nvPr/>
        </p:nvCxnSpPr>
        <p:spPr bwMode="auto">
          <a:xfrm rot="10800000">
            <a:off x="838200" y="4800600"/>
            <a:ext cx="1905000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13" name="Straight Connector 10"/>
          <p:cNvCxnSpPr>
            <a:cxnSpLocks noChangeShapeType="1"/>
          </p:cNvCxnSpPr>
          <p:nvPr/>
        </p:nvCxnSpPr>
        <p:spPr bwMode="auto">
          <a:xfrm rot="5400000" flipH="1" flipV="1">
            <a:off x="-77787" y="3886200"/>
            <a:ext cx="1830388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14" name="Straight Arrow Connector 12"/>
          <p:cNvCxnSpPr>
            <a:cxnSpLocks noChangeShapeType="1"/>
          </p:cNvCxnSpPr>
          <p:nvPr/>
        </p:nvCxnSpPr>
        <p:spPr bwMode="auto">
          <a:xfrm flipV="1">
            <a:off x="838200" y="2965450"/>
            <a:ext cx="990600" cy="63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115" name="TextBox 17"/>
          <p:cNvSpPr txBox="1">
            <a:spLocks noChangeArrowheads="1"/>
          </p:cNvSpPr>
          <p:nvPr/>
        </p:nvSpPr>
        <p:spPr bwMode="auto">
          <a:xfrm>
            <a:off x="1143000" y="4495800"/>
            <a:ext cx="10477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600"/>
              <a:t>estimates</a:t>
            </a:r>
          </a:p>
        </p:txBody>
      </p:sp>
      <p:pic>
        <p:nvPicPr>
          <p:cNvPr id="47116" name="Picture 19" descr="var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5410200"/>
            <a:ext cx="38862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04800" y="5638800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DB76A806-375C-411C-A253-9E06241F2358}" type="slidenum">
              <a:rPr lang="en-US" sz="1200" smtClean="0"/>
              <a:pPr eaLnBrk="1" hangingPunct="1"/>
              <a:t>46</a:t>
            </a:fld>
            <a:endParaRPr lang="en-US" sz="1200" smtClean="0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Correlation and Covariance Matrix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524000"/>
            <a:ext cx="8991600" cy="5029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/>
              <a:t>Covariance Matrix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/>
              <a:t>A1  A2   A3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/>
              <a:t>  1    2    -1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/>
              <a:t>   </a:t>
            </a:r>
            <a:r>
              <a:rPr lang="en-US" sz="1800" dirty="0"/>
              <a:t> </a:t>
            </a:r>
            <a:r>
              <a:rPr lang="en-US" sz="1800" dirty="0" smtClean="0"/>
              <a:t>    4     1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       4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800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/>
              <a:t>Correlation(A1,A2)= 2/</a:t>
            </a:r>
            <a:r>
              <a:rPr lang="en-US" sz="1800" dirty="0" err="1" smtClean="0"/>
              <a:t>sqrt</a:t>
            </a:r>
            <a:r>
              <a:rPr lang="en-US" sz="1800" dirty="0" smtClean="0"/>
              <a:t>(1)*</a:t>
            </a:r>
            <a:r>
              <a:rPr lang="en-US" sz="1800" dirty="0" err="1" smtClean="0"/>
              <a:t>sqrt</a:t>
            </a:r>
            <a:r>
              <a:rPr lang="en-US" sz="1800" dirty="0" smtClean="0"/>
              <a:t>(4)= 1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/>
              <a:t>Correlation(A1,A3)=-1/</a:t>
            </a:r>
            <a:r>
              <a:rPr lang="en-US" sz="1800" dirty="0" err="1" smtClean="0"/>
              <a:t>sqrt</a:t>
            </a:r>
            <a:r>
              <a:rPr lang="en-US" sz="1800" dirty="0" smtClean="0"/>
              <a:t>(1)*</a:t>
            </a:r>
            <a:r>
              <a:rPr lang="en-US" sz="1800" dirty="0" err="1" smtClean="0"/>
              <a:t>sqrt</a:t>
            </a:r>
            <a:r>
              <a:rPr lang="en-US" sz="1800" dirty="0" smtClean="0"/>
              <a:t>(4)=-0.5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/>
              <a:t>Correlation (A2,A3)=1/</a:t>
            </a:r>
            <a:r>
              <a:rPr lang="en-US" sz="1800" dirty="0" err="1" smtClean="0"/>
              <a:t>sqrt</a:t>
            </a:r>
            <a:r>
              <a:rPr lang="en-US" sz="1800" dirty="0" smtClean="0"/>
              <a:t>(4)*</a:t>
            </a:r>
            <a:r>
              <a:rPr lang="en-US" sz="1800" dirty="0" err="1" smtClean="0"/>
              <a:t>sqrt</a:t>
            </a:r>
            <a:r>
              <a:rPr lang="en-US" sz="1800" dirty="0" smtClean="0"/>
              <a:t>(4)=0.25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/>
              <a:t>Variance(A1)=1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/>
              <a:t>Variance(A2)=Variance(A3)=4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1676885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3A37721D-6DB7-4356-BD43-C8A2EF16347B}" type="slidenum">
              <a:rPr lang="en-US" sz="1200" smtClean="0"/>
              <a:pPr eaLnBrk="1" hangingPunct="1"/>
              <a:t>5</a:t>
            </a:fld>
            <a:endParaRPr lang="en-US" sz="1200" smtClean="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533400"/>
            <a:ext cx="6705600" cy="8382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sz="3200" dirty="0" smtClean="0"/>
              <a:t>Similarity Assessment Framework 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8458200" cy="47244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The goal of similarity assessment is the definition of distance functions for object </a:t>
            </a:r>
            <a:r>
              <a:rPr lang="en-US" sz="2400" dirty="0" err="1" smtClean="0"/>
              <a:t>u,v</a:t>
            </a:r>
            <a:r>
              <a:rPr lang="en-US" sz="2400" dirty="0" err="1" smtClean="0">
                <a:sym typeface="Symbol"/>
              </a:rPr>
              <a:t>T</a:t>
            </a:r>
            <a:r>
              <a:rPr lang="en-US" dirty="0" smtClean="0"/>
              <a:t> </a:t>
            </a:r>
            <a:r>
              <a:rPr lang="en-US" b="1" i="1" dirty="0" smtClean="0">
                <a:latin typeface="Times New Roman" pitchFamily="18" charset="0"/>
              </a:rPr>
              <a:t>d</a:t>
            </a:r>
            <a:r>
              <a:rPr lang="en-US" b="1" baseline="-25000" dirty="0" smtClean="0"/>
              <a:t> </a:t>
            </a:r>
            <a:r>
              <a:rPr lang="en-US" b="1" dirty="0" smtClean="0"/>
              <a:t>(u</a:t>
            </a:r>
            <a:r>
              <a:rPr lang="en-US" b="1" i="1" dirty="0" smtClean="0"/>
              <a:t>, v</a:t>
            </a:r>
            <a:r>
              <a:rPr lang="en-US" b="1" dirty="0" smtClean="0"/>
              <a:t>)</a:t>
            </a:r>
            <a:r>
              <a:rPr lang="en-US" dirty="0" smtClean="0"/>
              <a:t> </a:t>
            </a:r>
            <a:r>
              <a:rPr lang="en-US" sz="2400" dirty="0" smtClean="0"/>
              <a:t>that belong to the same type T; d: T</a:t>
            </a:r>
            <a:r>
              <a:rPr lang="en-US" sz="2400" dirty="0" smtClean="0">
                <a:sym typeface="Symbol"/>
              </a:rPr>
              <a:t>T</a:t>
            </a:r>
            <a:r>
              <a:rPr lang="en-US" sz="2400" dirty="0" smtClean="0">
                <a:sym typeface="Wingdings" panose="05000000000000000000" pitchFamily="2" charset="2"/>
              </a:rPr>
              <a:t></a:t>
            </a:r>
            <a:r>
              <a:rPr lang="en-US" sz="2400" dirty="0" smtClean="0">
                <a:sym typeface="Symbol"/>
              </a:rPr>
              <a:t>[0,)</a:t>
            </a: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Useful </a:t>
            </a:r>
            <a:r>
              <a:rPr lang="en-US" sz="2400" dirty="0"/>
              <a:t>Distance Functions: </a:t>
            </a:r>
            <a:r>
              <a:rPr lang="en-US" sz="1600" dirty="0">
                <a:hlinkClick r:id="rId3"/>
              </a:rPr>
              <a:t>http://</a:t>
            </a:r>
            <a:r>
              <a:rPr lang="en-US" sz="1600" dirty="0" smtClean="0">
                <a:hlinkClick r:id="rId3"/>
              </a:rPr>
              <a:t>en.wikipedia.org/wiki/Distance</a:t>
            </a:r>
            <a:r>
              <a:rPr lang="en-US" sz="1600" dirty="0" smtClean="0"/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err="1" smtClean="0"/>
              <a:t>Jaccard</a:t>
            </a:r>
            <a:r>
              <a:rPr lang="en-US" sz="2400" dirty="0" smtClean="0"/>
              <a:t>: </a:t>
            </a:r>
            <a:r>
              <a:rPr lang="en-US" sz="1600" dirty="0" smtClean="0">
                <a:hlinkClick r:id="rId4"/>
              </a:rPr>
              <a:t>http://en.wikipedia.org/wiki/Jaccard_index</a:t>
            </a:r>
            <a:endParaRPr lang="en-US" sz="1600" dirty="0" smtClean="0"/>
          </a:p>
          <a:p>
            <a:pPr marL="0" indent="0" eaLnBrk="1" hangingPunct="1">
              <a:spcBef>
                <a:spcPts val="0"/>
              </a:spcBef>
            </a:pPr>
            <a:r>
              <a:rPr lang="en-US" sz="2400" dirty="0">
                <a:sym typeface="Symbol" pitchFamily="18" charset="2"/>
              </a:rPr>
              <a:t>Other: </a:t>
            </a:r>
            <a:r>
              <a:rPr lang="en-US" sz="1600" dirty="0">
                <a:sym typeface="Symbol" pitchFamily="18" charset="2"/>
                <a:hlinkClick r:id="rId5"/>
              </a:rPr>
              <a:t>http://</a:t>
            </a:r>
            <a:r>
              <a:rPr lang="en-US" sz="1600" dirty="0" smtClean="0">
                <a:sym typeface="Symbol" pitchFamily="18" charset="2"/>
                <a:hlinkClick r:id="rId5"/>
              </a:rPr>
              <a:t>www.quora.com/Graph-Theory/What-is-the-standard-measurement-for-the-distance-between-two-groups-of-nodes-e-g-cliques</a:t>
            </a:r>
            <a:r>
              <a:rPr lang="en-US" sz="1600" dirty="0" smtClean="0">
                <a:sym typeface="Symbol" pitchFamily="18" charset="2"/>
              </a:rPr>
              <a:t> , </a:t>
            </a:r>
            <a:r>
              <a:rPr lang="en-US" sz="1600" dirty="0" smtClean="0">
                <a:sym typeface="Symbol" pitchFamily="18" charset="2"/>
                <a:hlinkClick r:id="rId6"/>
              </a:rPr>
              <a:t>http</a:t>
            </a:r>
            <a:r>
              <a:rPr lang="en-US" sz="1600" dirty="0">
                <a:sym typeface="Symbol" pitchFamily="18" charset="2"/>
                <a:hlinkClick r:id="rId6"/>
              </a:rPr>
              <a:t>://</a:t>
            </a:r>
            <a:r>
              <a:rPr lang="en-US" sz="1600" dirty="0" smtClean="0">
                <a:sym typeface="Symbol" pitchFamily="18" charset="2"/>
                <a:hlinkClick r:id="rId6"/>
              </a:rPr>
              <a:t>crpit.com/confpapers/CRPITV137Wang.pdf</a:t>
            </a:r>
            <a:r>
              <a:rPr lang="en-US" sz="1600" dirty="0" smtClean="0">
                <a:sym typeface="Symbol" pitchFamily="18" charset="2"/>
              </a:rPr>
              <a:t> , </a:t>
            </a:r>
            <a:r>
              <a:rPr lang="en-US" sz="1600" dirty="0">
                <a:sym typeface="Symbol" pitchFamily="18" charset="2"/>
                <a:hlinkClick r:id="rId7"/>
              </a:rPr>
              <a:t>http://</a:t>
            </a:r>
            <a:r>
              <a:rPr lang="en-US" sz="1600" dirty="0" smtClean="0">
                <a:sym typeface="Symbol" pitchFamily="18" charset="2"/>
                <a:hlinkClick r:id="rId7"/>
              </a:rPr>
              <a:t>en.wikipedia.org/wiki/Fr%C3%A9chet_distance</a:t>
            </a:r>
            <a:r>
              <a:rPr lang="en-US" sz="1600" dirty="0">
                <a:sym typeface="Symbol" pitchFamily="18" charset="2"/>
              </a:rPr>
              <a:t>, </a:t>
            </a:r>
            <a:r>
              <a:rPr lang="en-US" sz="1600" dirty="0">
                <a:sym typeface="Symbol" pitchFamily="18" charset="2"/>
                <a:hlinkClick r:id="rId8"/>
              </a:rPr>
              <a:t>http://</a:t>
            </a:r>
            <a:r>
              <a:rPr lang="en-US" sz="1600" dirty="0" smtClean="0">
                <a:sym typeface="Symbol" pitchFamily="18" charset="2"/>
                <a:hlinkClick r:id="rId8"/>
              </a:rPr>
              <a:t>en.wikipedia.org/wiki/Hausdorff_distance</a:t>
            </a:r>
            <a:r>
              <a:rPr lang="en-US" sz="1600" dirty="0">
                <a:sym typeface="Symbol" pitchFamily="18" charset="2"/>
              </a:rPr>
              <a:t>, </a:t>
            </a:r>
            <a:r>
              <a:rPr lang="en-US" sz="1600" dirty="0">
                <a:sym typeface="Symbol" pitchFamily="18" charset="2"/>
                <a:hlinkClick r:id="rId9"/>
              </a:rPr>
              <a:t>http://</a:t>
            </a:r>
            <a:r>
              <a:rPr lang="en-US" sz="1600" dirty="0" smtClean="0">
                <a:sym typeface="Symbol" pitchFamily="18" charset="2"/>
                <a:hlinkClick r:id="rId9"/>
              </a:rPr>
              <a:t>www.google.com/patents/US7299245</a:t>
            </a:r>
            <a:r>
              <a:rPr lang="en-US" sz="1600" dirty="0" smtClean="0">
                <a:sym typeface="Symbol" pitchFamily="18" charset="2"/>
              </a:rPr>
              <a:t>  </a:t>
            </a: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3A37721D-6DB7-4356-BD43-C8A2EF16347B}" type="slidenum">
              <a:rPr lang="en-US" sz="1200" smtClean="0"/>
              <a:pPr eaLnBrk="1" hangingPunct="1"/>
              <a:t>6</a:t>
            </a:fld>
            <a:endParaRPr lang="en-US" sz="1200" smtClean="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533400"/>
            <a:ext cx="6705600" cy="8382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sz="3200" dirty="0" smtClean="0"/>
              <a:t>Similarity Assessment Framework 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8458200" cy="47244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Dissimilarity/Similarity metric: Similarity is expressed in terms of a normalized distance function d, which is typically metric; typically: </a:t>
            </a:r>
            <a:r>
              <a:rPr lang="en-US" b="1" i="1" dirty="0" smtClean="0">
                <a:latin typeface="Symbol" pitchFamily="18" charset="2"/>
              </a:rPr>
              <a:t>d</a:t>
            </a:r>
            <a:r>
              <a:rPr lang="en-US" b="1" baseline="-25000" dirty="0" smtClean="0"/>
              <a:t> </a:t>
            </a:r>
            <a:r>
              <a:rPr lang="en-US" b="1" dirty="0" smtClean="0"/>
              <a:t>(</a:t>
            </a:r>
            <a:r>
              <a:rPr lang="en-US" b="1" dirty="0" err="1" smtClean="0"/>
              <a:t>o</a:t>
            </a:r>
            <a:r>
              <a:rPr lang="en-US" b="1" i="1" baseline="-25000" dirty="0" err="1" smtClean="0"/>
              <a:t>i</a:t>
            </a:r>
            <a:r>
              <a:rPr lang="en-US" b="1" i="1" dirty="0" smtClean="0"/>
              <a:t>, </a:t>
            </a:r>
            <a:r>
              <a:rPr lang="en-US" b="1" i="1" dirty="0" err="1" smtClean="0"/>
              <a:t>o</a:t>
            </a:r>
            <a:r>
              <a:rPr lang="en-US" b="1" i="1" baseline="-25000" dirty="0" err="1" smtClean="0"/>
              <a:t>j</a:t>
            </a:r>
            <a:r>
              <a:rPr lang="en-US" b="1" dirty="0" smtClean="0"/>
              <a:t>)</a:t>
            </a:r>
            <a:r>
              <a:rPr lang="en-US" dirty="0" smtClean="0"/>
              <a:t>  = 1 - </a:t>
            </a:r>
            <a:r>
              <a:rPr lang="en-US" b="1" i="1" dirty="0" smtClean="0">
                <a:latin typeface="Times New Roman" pitchFamily="18" charset="0"/>
              </a:rPr>
              <a:t>d</a:t>
            </a:r>
            <a:r>
              <a:rPr lang="en-US" b="1" baseline="-25000" dirty="0" smtClean="0"/>
              <a:t> </a:t>
            </a:r>
            <a:r>
              <a:rPr lang="en-US" b="1" dirty="0" smtClean="0"/>
              <a:t>(</a:t>
            </a:r>
            <a:r>
              <a:rPr lang="en-US" b="1" dirty="0" err="1" smtClean="0"/>
              <a:t>o</a:t>
            </a:r>
            <a:r>
              <a:rPr lang="en-US" b="1" i="1" baseline="-25000" dirty="0" err="1" smtClean="0"/>
              <a:t>i</a:t>
            </a:r>
            <a:r>
              <a:rPr lang="en-US" b="1" i="1" dirty="0" smtClean="0"/>
              <a:t>, </a:t>
            </a:r>
            <a:r>
              <a:rPr lang="en-US" b="1" i="1" dirty="0" err="1" smtClean="0"/>
              <a:t>o</a:t>
            </a:r>
            <a:r>
              <a:rPr lang="en-US" b="1" i="1" baseline="-25000" dirty="0" err="1" smtClean="0"/>
              <a:t>j</a:t>
            </a:r>
            <a:r>
              <a:rPr lang="en-US" b="1" dirty="0" smtClean="0"/>
              <a:t>)</a:t>
            </a:r>
            <a:r>
              <a:rPr lang="en-US" dirty="0" smtClean="0"/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The definitions of similarity functions are usually very different for interval-scaled, </a:t>
            </a:r>
            <a:r>
              <a:rPr lang="en-US" sz="2400" dirty="0" err="1" smtClean="0"/>
              <a:t>boolean</a:t>
            </a:r>
            <a:r>
              <a:rPr lang="en-US" sz="2400" dirty="0" smtClean="0"/>
              <a:t>, categorical, ordinal and ratio-scaled variables.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Weights should be associated with different variables based on applications and data semantics.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sym typeface="Symbol" pitchFamily="18" charset="2"/>
              </a:rPr>
              <a:t>Variables need to be normalized to “even their influence”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sym typeface="Symbol" pitchFamily="18" charset="2"/>
              </a:rPr>
              <a:t>It is hard to define “similar enough” or “good enough”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sym typeface="Symbol" pitchFamily="18" charset="2"/>
              </a:rPr>
              <a:t> the answer is typically highly subjective.</a:t>
            </a:r>
          </a:p>
        </p:txBody>
      </p:sp>
    </p:spTree>
    <p:extLst>
      <p:ext uri="{BB962C8B-B14F-4D97-AF65-F5344CB8AC3E}">
        <p14:creationId xmlns:p14="http://schemas.microsoft.com/office/powerpoint/2010/main" val="384256610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9DADA591-E492-4AB7-993D-FFB71311F6BA}" type="slidenum">
              <a:rPr lang="en-US" sz="1200" smtClean="0"/>
              <a:pPr eaLnBrk="1" hangingPunct="1"/>
              <a:t>7</a:t>
            </a:fld>
            <a:endParaRPr lang="en-US" sz="1200" smtClean="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533400"/>
            <a:ext cx="7210425" cy="8382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sz="3200" smtClean="0"/>
              <a:t>Challenges in Obtaining </a:t>
            </a:r>
            <a:br>
              <a:rPr lang="en-US" sz="3200" smtClean="0"/>
            </a:br>
            <a:r>
              <a:rPr lang="en-US" sz="3200" smtClean="0"/>
              <a:t>Object Similarity Measures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600200"/>
            <a:ext cx="7924800" cy="48768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40000"/>
              </a:lnSpc>
            </a:pPr>
            <a:r>
              <a:rPr lang="en-US" sz="2400" smtClean="0">
                <a:solidFill>
                  <a:schemeClr val="hlink"/>
                </a:solidFill>
              </a:rPr>
              <a:t>Many Types</a:t>
            </a:r>
            <a:r>
              <a:rPr lang="en-US" sz="2400" smtClean="0"/>
              <a:t> of Variables</a:t>
            </a:r>
          </a:p>
          <a:p>
            <a:pPr lvl="1" eaLnBrk="1" hangingPunct="1">
              <a:lnSpc>
                <a:spcPct val="105000"/>
              </a:lnSpc>
            </a:pPr>
            <a:r>
              <a:rPr lang="en-US" sz="2400" smtClean="0"/>
              <a:t>Interval-scaled variables</a:t>
            </a:r>
          </a:p>
          <a:p>
            <a:pPr lvl="1" eaLnBrk="1" hangingPunct="1">
              <a:lnSpc>
                <a:spcPct val="105000"/>
              </a:lnSpc>
            </a:pPr>
            <a:r>
              <a:rPr lang="en-US" sz="2400" smtClean="0"/>
              <a:t>Binary variables and nominal variables</a:t>
            </a:r>
          </a:p>
          <a:p>
            <a:pPr lvl="1" eaLnBrk="1" hangingPunct="1">
              <a:lnSpc>
                <a:spcPct val="105000"/>
              </a:lnSpc>
            </a:pPr>
            <a:r>
              <a:rPr lang="en-US" sz="2400" smtClean="0"/>
              <a:t>Ordinal variables</a:t>
            </a:r>
          </a:p>
          <a:p>
            <a:pPr lvl="1" eaLnBrk="1" hangingPunct="1">
              <a:lnSpc>
                <a:spcPct val="105000"/>
              </a:lnSpc>
            </a:pPr>
            <a:r>
              <a:rPr lang="en-US" sz="2400" smtClean="0"/>
              <a:t>Ratio-scaled variables</a:t>
            </a:r>
          </a:p>
          <a:p>
            <a:pPr eaLnBrk="1" hangingPunct="1">
              <a:lnSpc>
                <a:spcPct val="140000"/>
              </a:lnSpc>
            </a:pPr>
            <a:r>
              <a:rPr lang="en-US" sz="2400" smtClean="0"/>
              <a:t>Objects are characterized by variables belonging to different types (</a:t>
            </a:r>
            <a:r>
              <a:rPr lang="en-US" sz="2400" smtClean="0">
                <a:solidFill>
                  <a:schemeClr val="hlink"/>
                </a:solidFill>
              </a:rPr>
              <a:t>mixture</a:t>
            </a:r>
            <a:r>
              <a:rPr lang="en-US" sz="2400" smtClean="0"/>
              <a:t> of variables)</a:t>
            </a: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3E85524D-29A1-4B8B-A461-D7308E02070F}" type="slidenum">
              <a:rPr lang="en-US" sz="1200" smtClean="0"/>
              <a:pPr eaLnBrk="1" hangingPunct="1"/>
              <a:t>8</a:t>
            </a:fld>
            <a:endParaRPr lang="en-US" sz="1200" smtClean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Case Study: Patient Similarity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91440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The following relation is given (with 10000 tuples):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>
                <a:solidFill>
                  <a:schemeClr val="folHlink"/>
                </a:solidFill>
                <a:latin typeface="Verdana" pitchFamily="34" charset="0"/>
              </a:rPr>
              <a:t>Patient(ssn, weight, height, cancer-sev, eye-color, age)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Attribute Domains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400" smtClean="0"/>
              <a:t>ssn: 9 digits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400" smtClean="0"/>
              <a:t>weight between 30 and 650; m</a:t>
            </a:r>
            <a:r>
              <a:rPr lang="en-US" sz="2400" baseline="-25000" smtClean="0"/>
              <a:t>weight</a:t>
            </a:r>
            <a:r>
              <a:rPr lang="en-US" sz="2400" smtClean="0"/>
              <a:t>=158 s</a:t>
            </a:r>
            <a:r>
              <a:rPr lang="en-US" sz="2400" baseline="-25000" smtClean="0"/>
              <a:t>weight</a:t>
            </a:r>
            <a:r>
              <a:rPr lang="en-US" sz="2400" smtClean="0"/>
              <a:t>=24.20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400" smtClean="0"/>
              <a:t>height between 0.30 and 2.20 in meters; m</a:t>
            </a:r>
            <a:r>
              <a:rPr lang="en-US" sz="2400" baseline="-25000" smtClean="0"/>
              <a:t>height</a:t>
            </a:r>
            <a:r>
              <a:rPr lang="en-US" sz="2400" smtClean="0"/>
              <a:t>=1.52 s</a:t>
            </a:r>
            <a:r>
              <a:rPr lang="en-US" sz="2400" baseline="-25000" smtClean="0"/>
              <a:t>height</a:t>
            </a:r>
            <a:r>
              <a:rPr lang="en-US" sz="2400" smtClean="0"/>
              <a:t>=19.2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400" smtClean="0"/>
              <a:t>cancer-sev: 4=serious 3=quite_serious 2=medium 1=minor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400" smtClean="0"/>
              <a:t>eye-color: {brown, blue, green, grey}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400" smtClean="0"/>
              <a:t>age: between 3 and 100; m</a:t>
            </a:r>
            <a:r>
              <a:rPr lang="en-US" sz="2400" baseline="-25000" smtClean="0"/>
              <a:t>age</a:t>
            </a:r>
            <a:r>
              <a:rPr lang="en-US" sz="2400" smtClean="0"/>
              <a:t>=45 s</a:t>
            </a:r>
            <a:r>
              <a:rPr lang="en-US" sz="2400" baseline="-25000" smtClean="0"/>
              <a:t>age</a:t>
            </a:r>
            <a:r>
              <a:rPr lang="en-US" sz="2400" smtClean="0"/>
              <a:t>=13.2</a:t>
            </a:r>
          </a:p>
          <a:p>
            <a:pPr lvl="1" eaLnBrk="1" hangingPunct="1">
              <a:lnSpc>
                <a:spcPct val="85000"/>
              </a:lnSpc>
              <a:buFont typeface="Wingdings" pitchFamily="2" charset="2"/>
              <a:buNone/>
            </a:pPr>
            <a:endParaRPr lang="en-US" sz="2400" smtClean="0"/>
          </a:p>
          <a:p>
            <a:pPr eaLnBrk="1" hangingPunct="1">
              <a:lnSpc>
                <a:spcPct val="75000"/>
              </a:lnSpc>
              <a:buFont typeface="Wingdings" pitchFamily="2" charset="2"/>
              <a:buNone/>
            </a:pPr>
            <a:r>
              <a:rPr lang="en-US" sz="2400" b="1" smtClean="0">
                <a:solidFill>
                  <a:schemeClr val="hlink"/>
                </a:solidFill>
              </a:rPr>
              <a:t>Task</a:t>
            </a:r>
            <a:r>
              <a:rPr lang="en-US" sz="2400" smtClean="0"/>
              <a:t>: </a:t>
            </a:r>
            <a:r>
              <a:rPr lang="en-US" sz="2400" b="1" smtClean="0"/>
              <a:t>Define Patient Similarity</a:t>
            </a:r>
          </a:p>
          <a:p>
            <a:pPr lvl="1" eaLnBrk="1" hangingPunct="1">
              <a:lnSpc>
                <a:spcPct val="90000"/>
              </a:lnSpc>
            </a:pPr>
            <a:endParaRPr lang="en-US" sz="2400" b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E5E852A6-78E7-4F71-81D4-DFB19FE89318}" type="slidenum">
              <a:rPr lang="en-US" sz="1200" smtClean="0"/>
              <a:pPr eaLnBrk="1" hangingPunct="1"/>
              <a:t>9</a:t>
            </a:fld>
            <a:endParaRPr lang="en-US" sz="1200" smtClean="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81000"/>
            <a:ext cx="8001000" cy="858838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sz="3200" smtClean="0"/>
              <a:t>Generating a Global Similarity Measure from Single Variable Similarity Measures 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305800" cy="4648200"/>
          </a:xfrm>
          <a:noFill/>
        </p:spPr>
        <p:txBody>
          <a:bodyPr lIns="92075" tIns="46038" rIns="92075" bIns="46038"/>
          <a:lstStyle/>
          <a:p>
            <a:pPr marL="457200" indent="-457200" eaLnBrk="1" hangingPunct="1">
              <a:buFont typeface="Wingdings" pitchFamily="2" charset="2"/>
              <a:buNone/>
            </a:pPr>
            <a:r>
              <a:rPr lang="en-US" dirty="0" smtClean="0"/>
              <a:t>Assumption: A database may contain up to six types of variables: symmetric binary, asymmetric binary, nominal, ordinal, interval and ratio.</a:t>
            </a:r>
          </a:p>
          <a:p>
            <a:pPr marL="457200" indent="-457200" eaLnBrk="1" hangingPunct="1">
              <a:buSzPct val="95000"/>
              <a:buFont typeface="Wingdings" pitchFamily="2" charset="2"/>
              <a:buAutoNum type="arabicPeriod"/>
            </a:pPr>
            <a:r>
              <a:rPr lang="en-US" dirty="0" smtClean="0"/>
              <a:t>Standardize/Normalize variables and associate similarity measure </a:t>
            </a:r>
            <a:r>
              <a:rPr lang="en-US" b="1" dirty="0" smtClean="0">
                <a:solidFill>
                  <a:srgbClr val="CC0000"/>
                </a:solidFill>
                <a:latin typeface="Symbol" pitchFamily="18" charset="2"/>
              </a:rPr>
              <a:t>d</a:t>
            </a:r>
            <a:r>
              <a:rPr lang="en-US" b="1" baseline="-25000" dirty="0" smtClean="0">
                <a:solidFill>
                  <a:srgbClr val="CC0000"/>
                </a:solidFill>
              </a:rPr>
              <a:t>i</a:t>
            </a:r>
            <a:r>
              <a:rPr lang="en-US" dirty="0" smtClean="0"/>
              <a:t> with the standardized </a:t>
            </a:r>
            <a:r>
              <a:rPr lang="en-US" dirty="0" err="1" smtClean="0"/>
              <a:t>i-th</a:t>
            </a:r>
            <a:r>
              <a:rPr lang="en-US" dirty="0" smtClean="0"/>
              <a:t> variable and determine weight </a:t>
            </a:r>
            <a:r>
              <a:rPr lang="en-US" dirty="0" err="1" smtClean="0"/>
              <a:t>w</a:t>
            </a:r>
            <a:r>
              <a:rPr lang="en-US" baseline="-25000" dirty="0" err="1" smtClean="0"/>
              <a:t>i</a:t>
            </a:r>
            <a:r>
              <a:rPr lang="en-US" dirty="0" smtClean="0"/>
              <a:t> of the </a:t>
            </a:r>
            <a:r>
              <a:rPr lang="en-US" dirty="0" err="1" smtClean="0"/>
              <a:t>i-th</a:t>
            </a:r>
            <a:r>
              <a:rPr lang="en-US" dirty="0" smtClean="0"/>
              <a:t> variable.</a:t>
            </a:r>
          </a:p>
          <a:p>
            <a:pPr marL="457200" indent="-457200" eaLnBrk="1" hangingPunct="1">
              <a:buSzPct val="95000"/>
              <a:buFont typeface="Wingdings" pitchFamily="2" charset="2"/>
              <a:buAutoNum type="arabicPeriod"/>
            </a:pPr>
            <a:r>
              <a:rPr lang="en-US" dirty="0" smtClean="0"/>
              <a:t>Create the following global (dis)similarity measure </a:t>
            </a:r>
            <a:r>
              <a:rPr lang="en-US" b="1" dirty="0" smtClean="0">
                <a:solidFill>
                  <a:srgbClr val="CC0000"/>
                </a:solidFill>
                <a:latin typeface="Symbol" pitchFamily="18" charset="2"/>
              </a:rPr>
              <a:t>d</a:t>
            </a:r>
            <a:r>
              <a:rPr lang="en-US" dirty="0" smtClean="0"/>
              <a:t>:</a:t>
            </a:r>
          </a:p>
          <a:p>
            <a:pPr marL="457200" indent="-457200" eaLnBrk="1" hangingPunct="1"/>
            <a:endParaRPr lang="en-US" dirty="0" smtClean="0"/>
          </a:p>
          <a:p>
            <a:pPr marL="457200" indent="-457200" eaLnBrk="1" hangingPunct="1"/>
            <a:endParaRPr lang="en-US" dirty="0" smtClean="0"/>
          </a:p>
        </p:txBody>
      </p:sp>
      <p:graphicFrame>
        <p:nvGraphicFramePr>
          <p:cNvPr id="14341" name="Object 4"/>
          <p:cNvGraphicFramePr>
            <a:graphicFrameLocks noChangeAspect="1"/>
          </p:cNvGraphicFramePr>
          <p:nvPr/>
        </p:nvGraphicFramePr>
        <p:xfrm>
          <a:off x="3082925" y="5461000"/>
          <a:ext cx="4841875" cy="139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2" name="Equation" r:id="rId3" imgW="2133600" imgH="736600" progId="Equation.3">
                  <p:embed/>
                </p:oleObj>
              </mc:Choice>
              <mc:Fallback>
                <p:oleObj name="Equation" r:id="rId3" imgW="2133600" imgH="736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2925" y="5461000"/>
                        <a:ext cx="4841875" cy="139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7900</TotalTime>
  <Words>3355</Words>
  <Application>Microsoft Office PowerPoint</Application>
  <PresentationFormat>On-screen Show (4:3)</PresentationFormat>
  <Paragraphs>444</Paragraphs>
  <Slides>46</Slides>
  <Notes>10</Notes>
  <HiddenSlides>1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8" baseType="lpstr">
      <vt:lpstr>Blends</vt:lpstr>
      <vt:lpstr>Equation</vt:lpstr>
      <vt:lpstr>2018 Teaching of COSC 4335</vt:lpstr>
      <vt:lpstr>Illustrating Clustering</vt:lpstr>
      <vt:lpstr>What is Cluster Analysis?</vt:lpstr>
      <vt:lpstr>Data Structures for Clustering</vt:lpstr>
      <vt:lpstr>Similarity Assessment Framework </vt:lpstr>
      <vt:lpstr>Similarity Assessment Framework </vt:lpstr>
      <vt:lpstr>Challenges in Obtaining  Object Similarity Measures</vt:lpstr>
      <vt:lpstr>Case Study: Patient Similarity</vt:lpstr>
      <vt:lpstr>Generating a Global Similarity Measure from Single Variable Similarity Measures </vt:lpstr>
      <vt:lpstr>A Methodology to Obtain a Similarity Matrix</vt:lpstr>
      <vt:lpstr>Standardization --- Z-scores</vt:lpstr>
      <vt:lpstr>Normalization in [0,1]</vt:lpstr>
      <vt:lpstr>Similarity Between Objects</vt:lpstr>
      <vt:lpstr>Similarity Between Objects (Cont.)</vt:lpstr>
      <vt:lpstr>Similarity with respect to  a Set of Binary Variables</vt:lpstr>
      <vt:lpstr>Example </vt:lpstr>
      <vt:lpstr>Nominal Variables</vt:lpstr>
      <vt:lpstr>Ordinal Variables</vt:lpstr>
      <vt:lpstr>Continuous Variables (Interval or Ratio)</vt:lpstr>
      <vt:lpstr>Ratio-Scaled Variables</vt:lpstr>
      <vt:lpstr>Case Study --- Normalization</vt:lpstr>
      <vt:lpstr>Case Study --- Weight Selection  and Distance Measure Selection</vt:lpstr>
      <vt:lpstr>Another Example of Creating a Distance Function </vt:lpstr>
      <vt:lpstr>Goal of Clustering</vt:lpstr>
      <vt:lpstr>Motivation: Why Clustering?</vt:lpstr>
      <vt:lpstr>Examples of Clustering Applications</vt:lpstr>
      <vt:lpstr>Requirements of Clustering in Data Mining </vt:lpstr>
      <vt:lpstr>Data Structures for Clustering</vt:lpstr>
      <vt:lpstr>Major Clustering Approaches</vt:lpstr>
      <vt:lpstr>Representative-Based Clustering</vt:lpstr>
      <vt:lpstr>Representative-Based Clustering … (Continued)</vt:lpstr>
      <vt:lpstr>Representative-Based Clustering … (continued)</vt:lpstr>
      <vt:lpstr>Partitioning Algorithms: Basic Concept</vt:lpstr>
      <vt:lpstr>The K-Means Clustering Method </vt:lpstr>
      <vt:lpstr>The K-Means Clustering Method </vt:lpstr>
      <vt:lpstr>More on K-means</vt:lpstr>
      <vt:lpstr>Example: Empty Clusters </vt:lpstr>
      <vt:lpstr>Comments on K-Means</vt:lpstr>
      <vt:lpstr>Convex Shape Cluster</vt:lpstr>
      <vt:lpstr>Voronoi Diagram for a  Representative-based Clustering</vt:lpstr>
      <vt:lpstr>Pseudo Code PAM Algorithm</vt:lpstr>
      <vt:lpstr>PAM’s Fitness Function</vt:lpstr>
      <vt:lpstr>Example PAM</vt:lpstr>
      <vt:lpstr>PAM’s Complexity </vt:lpstr>
      <vt:lpstr>Covariance and Correlation </vt:lpstr>
      <vt:lpstr>Correlation and Covariance Matrix</vt:lpstr>
    </vt:vector>
  </TitlesOfParts>
  <Company>S.F.U.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Jiawei Han</dc:creator>
  <cp:lastModifiedBy>Christoph Eick</cp:lastModifiedBy>
  <cp:revision>400</cp:revision>
  <cp:lastPrinted>1999-09-10T20:38:56Z</cp:lastPrinted>
  <dcterms:created xsi:type="dcterms:W3CDTF">1998-06-19T04:38:52Z</dcterms:created>
  <dcterms:modified xsi:type="dcterms:W3CDTF">2018-09-17T14:08:05Z</dcterms:modified>
</cp:coreProperties>
</file>