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641" r:id="rId2"/>
    <p:sldId id="662" r:id="rId3"/>
    <p:sldId id="660" r:id="rId4"/>
    <p:sldId id="612" r:id="rId5"/>
    <p:sldId id="658" r:id="rId6"/>
    <p:sldId id="659" r:id="rId7"/>
    <p:sldId id="645" r:id="rId8"/>
    <p:sldId id="656" r:id="rId9"/>
    <p:sldId id="613" r:id="rId10"/>
    <p:sldId id="614" r:id="rId11"/>
    <p:sldId id="615" r:id="rId12"/>
    <p:sldId id="616" r:id="rId13"/>
    <p:sldId id="617" r:id="rId14"/>
    <p:sldId id="652" r:id="rId15"/>
    <p:sldId id="646" r:id="rId16"/>
    <p:sldId id="647" r:id="rId17"/>
    <p:sldId id="648" r:id="rId18"/>
    <p:sldId id="649" r:id="rId19"/>
    <p:sldId id="618" r:id="rId20"/>
    <p:sldId id="654" r:id="rId21"/>
    <p:sldId id="650" r:id="rId22"/>
    <p:sldId id="657" r:id="rId23"/>
    <p:sldId id="653" r:id="rId24"/>
    <p:sldId id="651" r:id="rId25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853" autoAdjust="0"/>
    <p:restoredTop sz="97778" autoAdjust="0"/>
  </p:normalViewPr>
  <p:slideViewPr>
    <p:cSldViewPr>
      <p:cViewPr varScale="1">
        <p:scale>
          <a:sx n="64" d="100"/>
          <a:sy n="64" d="100"/>
        </p:scale>
        <p:origin x="1572" y="5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4.xml"/><Relationship Id="rId7" Type="http://schemas.openxmlformats.org/officeDocument/2006/relationships/slide" Target="slides/slide11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11" Type="http://schemas.openxmlformats.org/officeDocument/2006/relationships/slide" Target="slides/slide19.xml"/><Relationship Id="rId5" Type="http://schemas.openxmlformats.org/officeDocument/2006/relationships/slide" Target="slides/slide8.xml"/><Relationship Id="rId10" Type="http://schemas.openxmlformats.org/officeDocument/2006/relationships/slide" Target="slides/slide14.xml"/><Relationship Id="rId4" Type="http://schemas.openxmlformats.org/officeDocument/2006/relationships/slide" Target="slides/slide7.xml"/><Relationship Id="rId9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93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07737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9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38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426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935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23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387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286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23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79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6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236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07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Rectangle 24"/>
          <p:cNvSpPr>
            <a:spLocks noChangeArrowheads="1"/>
          </p:cNvSpPr>
          <p:nvPr/>
        </p:nvSpPr>
        <p:spPr bwMode="auto">
          <a:xfrm>
            <a:off x="304800" y="6630565"/>
            <a:ext cx="8364538" cy="22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b="0" dirty="0"/>
              <a:t>Ch. Eick: Introduction to Density-based </a:t>
            </a:r>
            <a:r>
              <a:rPr lang="en-US" sz="1200" b="0"/>
              <a:t>Clustering Centering on DBSCAN</a:t>
            </a:r>
            <a:endParaRPr 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cs.uh.edu/~ceick/7363/Papers/dbscan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side-r.org/node/5983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s.uh.edu/~ceick/DM/DENCLUE.pdf" TargetMode="External"/><Relationship Id="rId2" Type="http://schemas.openxmlformats.org/officeDocument/2006/relationships/hyperlink" Target="http://www2.cs.uh.edu/~ceick/DM/Denclue2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s" TargetMode="External"/><Relationship Id="rId7" Type="http://schemas.openxmlformats.org/officeDocument/2006/relationships/hyperlink" Target="https://en.wikipedia.org/wiki/Kernel_density_estimation" TargetMode="External"/><Relationship Id="rId2" Type="http://schemas.openxmlformats.org/officeDocument/2006/relationships/hyperlink" Target="https://en.wikipedia.org/wiki/Probabi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bability_density_function" TargetMode="External"/><Relationship Id="rId5" Type="http://schemas.openxmlformats.org/officeDocument/2006/relationships/hyperlink" Target="https://en.wikipedia.org/wiki/Data" TargetMode="External"/><Relationship Id="rId4" Type="http://schemas.openxmlformats.org/officeDocument/2006/relationships/hyperlink" Target="https://en.wikipedia.org/wiki/Estimat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cs.uh.edu/~ceick/7363/Papers/dbscan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152400"/>
            <a:ext cx="8280400" cy="533400"/>
          </a:xfrm>
        </p:spPr>
        <p:txBody>
          <a:bodyPr/>
          <a:lstStyle/>
          <a:p>
            <a:r>
              <a:rPr lang="en-US" sz="2800" dirty="0" smtClean="0"/>
              <a:t>News October 28, 2021</a:t>
            </a:r>
            <a:endParaRPr lang="en-US" sz="2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/>
              <a:t>Today’s Lecture</a:t>
            </a:r>
          </a:p>
          <a:p>
            <a:pPr marL="1022350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Density-based Clustering</a:t>
            </a:r>
          </a:p>
          <a:p>
            <a:pPr marL="1022350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Hierarchical Clustering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/>
              <a:t>Task 3 has been posted; it is due Nov. 7! If you have questions send Sadat an e-mail or meet him during his office Hour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/>
              <a:t>Group Project Status Report: What to submit on October 29:</a:t>
            </a:r>
          </a:p>
          <a:p>
            <a:pPr marL="10223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Briefly </a:t>
            </a:r>
            <a:r>
              <a:rPr lang="en-US" dirty="0"/>
              <a:t>describe </a:t>
            </a:r>
            <a:r>
              <a:rPr lang="en-US" dirty="0" smtClean="0"/>
              <a:t>your </a:t>
            </a:r>
            <a:r>
              <a:rPr lang="en-US" dirty="0"/>
              <a:t>topic (can be similar to the first status report)</a:t>
            </a:r>
          </a:p>
          <a:p>
            <a:pPr marL="10223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describe </a:t>
            </a:r>
            <a:r>
              <a:rPr lang="en-US" dirty="0"/>
              <a:t>which work was already done</a:t>
            </a:r>
          </a:p>
          <a:p>
            <a:pPr marL="10223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describe </a:t>
            </a:r>
            <a:r>
              <a:rPr lang="en-US" dirty="0"/>
              <a:t>what work will be done in the next 2.5 weeks</a:t>
            </a:r>
            <a:r>
              <a:rPr lang="en-US" dirty="0" smtClean="0"/>
              <a:t>.</a:t>
            </a:r>
          </a:p>
          <a:p>
            <a:pPr marL="10223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sz="2600"/>
              <a:t>DBSCAN Algorithm (simplified view for teaching)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5410200"/>
          </a:xfrm>
        </p:spPr>
        <p:txBody>
          <a:bodyPr/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/>
              <a:t>Create a graph whose nodes are the points to be clustered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/>
              <a:t>For each core-point c create an edge from c to every point p in the </a:t>
            </a:r>
            <a:r>
              <a:rPr lang="en-US" sz="2400">
                <a:sym typeface="Symbol" pitchFamily="18" charset="2"/>
              </a:rPr>
              <a:t>-neighborhood of c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>
                <a:sym typeface="Symbol" pitchFamily="18" charset="2"/>
              </a:rPr>
              <a:t>Set N to the nodes of the graph; 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>
                <a:sym typeface="Symbol" pitchFamily="18" charset="2"/>
              </a:rPr>
              <a:t>If N does not contain any core points terminate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>
                <a:sym typeface="Symbol" pitchFamily="18" charset="2"/>
              </a:rPr>
              <a:t>Pick a core point c in N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>
                <a:sym typeface="Symbol" pitchFamily="18" charset="2"/>
              </a:rPr>
              <a:t>Let X be the set of nodes that can be reached from c by going forward; 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>
                <a:sym typeface="Symbol" pitchFamily="18" charset="2"/>
              </a:rPr>
              <a:t>create a cluster containing X{c}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>
                <a:sym typeface="Symbol" pitchFamily="18" charset="2"/>
              </a:rPr>
              <a:t>N=N/(X{c}) 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>
                <a:sym typeface="Symbol" pitchFamily="18" charset="2"/>
              </a:rPr>
              <a:t>Continue with step 4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endParaRPr lang="en-US">
              <a:sym typeface="Symbol" pitchFamily="18" charset="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57200" y="5638800"/>
            <a:ext cx="8258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</a:rPr>
              <a:t>Remarks</a:t>
            </a:r>
            <a:r>
              <a:rPr lang="en-US" sz="1600"/>
              <a:t>: points that are not assigned to any cluster are outliers;</a:t>
            </a:r>
          </a:p>
          <a:p>
            <a:r>
              <a:rPr lang="en-US">
                <a:hlinkClick r:id="rId2"/>
              </a:rPr>
              <a:t>http://www2.cs.uh.edu/~ceick/7363/Papers/dbscan.pdf</a:t>
            </a:r>
            <a:r>
              <a:rPr lang="en-US"/>
              <a:t> gives a more efficient implementation by </a:t>
            </a:r>
          </a:p>
          <a:p>
            <a:r>
              <a:rPr lang="en-US"/>
              <a:t>performing steps 2 and 6 in parallel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DBSCAN: Core, Border and Noise Points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Point types: </a:t>
            </a:r>
            <a:r>
              <a:rPr lang="en-US" sz="1800">
                <a:solidFill>
                  <a:schemeClr val="hlink"/>
                </a:solidFill>
              </a:rPr>
              <a:t>core</a:t>
            </a:r>
            <a:r>
              <a:rPr lang="en-US" sz="1800"/>
              <a:t>, </a:t>
            </a:r>
            <a:r>
              <a:rPr lang="en-US" sz="1800">
                <a:solidFill>
                  <a:srgbClr val="003399"/>
                </a:solidFill>
              </a:rPr>
              <a:t>border</a:t>
            </a:r>
            <a:r>
              <a:rPr lang="en-US" sz="1800"/>
              <a:t> and </a:t>
            </a:r>
            <a:r>
              <a:rPr lang="en-US" sz="180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Eps = 10, MinPts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When DBSCAN Works Well</a:t>
            </a:r>
          </a:p>
        </p:txBody>
      </p:sp>
      <p:pic>
        <p:nvPicPr>
          <p:cNvPr id="22531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22535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5392738"/>
            <a:ext cx="6629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Supports Outliers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Can handle clusters of different shapes and sizes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When DBSCAN Does NOT Work Well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3557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3559" name="Object 2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0">
                <a:latin typeface="Times New Roman" pitchFamily="18" charset="0"/>
                <a:cs typeface="Times New Roman" pitchFamily="18" charset="0"/>
              </a:rPr>
              <a:t>(MinPts=4, Eps=9.75).</a:t>
            </a:r>
            <a:r>
              <a:rPr lang="en-US" sz="900" b="0">
                <a:latin typeface="Times New Roman" pitchFamily="18" charset="0"/>
              </a:rPr>
              <a:t> </a:t>
            </a:r>
            <a:endParaRPr lang="en-US" sz="2400" b="0">
              <a:latin typeface="Times New Roman" pitchFamily="18" charset="0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3562" name="Object 3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9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0">
                <a:latin typeface="Times New Roman" pitchFamily="18" charset="0"/>
                <a:cs typeface="Times New Roman" pitchFamily="18" charset="0"/>
              </a:rPr>
              <a:t> (MinPts=4, Eps=9.12)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High-dimensional data</a:t>
            </a:r>
          </a:p>
        </p:txBody>
      </p:sp>
      <p:sp>
        <p:nvSpPr>
          <p:cNvPr id="23565" name="TextBox 12"/>
          <p:cNvSpPr txBox="1">
            <a:spLocks noChangeArrowheads="1"/>
          </p:cNvSpPr>
          <p:nvPr/>
        </p:nvSpPr>
        <p:spPr bwMode="auto">
          <a:xfrm>
            <a:off x="762000" y="4953000"/>
            <a:ext cx="176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800"/>
              <a:t>Problems with</a:t>
            </a:r>
          </a:p>
        </p:txBody>
      </p:sp>
      <p:cxnSp>
        <p:nvCxnSpPr>
          <p:cNvPr id="23566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1943100" y="2857500"/>
            <a:ext cx="3429000" cy="1981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Straight Arrow Connector 16"/>
          <p:cNvCxnSpPr>
            <a:cxnSpLocks noChangeShapeType="1"/>
          </p:cNvCxnSpPr>
          <p:nvPr/>
        </p:nvCxnSpPr>
        <p:spPr bwMode="auto">
          <a:xfrm>
            <a:off x="2667000" y="5562600"/>
            <a:ext cx="20574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dirty="0"/>
              <a:t>DBSCAN in 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dbscan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(iris[3:4], 0.15, 3,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dbscan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Pts=150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MinPts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=3 eps=0.15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0  1  2 3  4 5 6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border 20  2  5 0  3 2 1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seed    0 46 54 3  9 1 4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total  20 48 59 3 12 3 5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dirty="0" err="1"/>
              <a:t>dbscan.r</a:t>
            </a:r>
            <a:r>
              <a:rPr lang="en-US" sz="2400" dirty="0"/>
              <a:t>  (demo)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hlinkClick r:id="rId2"/>
              </a:rPr>
              <a:t>http://www.inside-r.org/node/59838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10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0450" y="6477000"/>
            <a:ext cx="46355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5EC5212-B4F9-4D03-A1A6-F7AAA4A9915C}" type="slidenum">
              <a:rPr lang="en-US" sz="1200" smtClean="0"/>
              <a:pPr eaLnBrk="1" hangingPunct="1"/>
              <a:t>15</a:t>
            </a:fld>
            <a:endParaRPr lang="en-US" sz="1200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38" y="228600"/>
            <a:ext cx="8458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charset="-122"/>
              </a:rPr>
              <a:t>DBSCAN</a:t>
            </a:r>
            <a:r>
              <a:rPr lang="en-US" altLang="zh-CN" dirty="0">
                <a:latin typeface="Lucida Bright"/>
                <a:ea typeface="SimSun" charset="-122"/>
              </a:rPr>
              <a:t>—A Second Introduction</a:t>
            </a:r>
            <a:endParaRPr lang="en-US" altLang="zh-CN" dirty="0">
              <a:ea typeface="SimSun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Two parameters</a:t>
            </a:r>
            <a:r>
              <a:rPr lang="en-US" altLang="zh-CN" sz="2400" b="1" i="1" dirty="0">
                <a:ea typeface="SimSun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i="1" dirty="0" err="1">
                <a:ea typeface="SimSun" charset="-122"/>
              </a:rPr>
              <a:t>Eps</a:t>
            </a:r>
            <a:r>
              <a:rPr lang="en-US" altLang="zh-CN" sz="2400" dirty="0">
                <a:ea typeface="SimSun" charset="-122"/>
              </a:rPr>
              <a:t>: Maximum radius of the </a:t>
            </a:r>
            <a:r>
              <a:rPr lang="en-US" altLang="zh-CN" sz="2400" dirty="0" err="1">
                <a:ea typeface="SimSun" charset="-122"/>
              </a:rPr>
              <a:t>neighbourhood</a:t>
            </a:r>
            <a:endParaRPr lang="en-US" altLang="zh-CN" sz="2400" dirty="0">
              <a:ea typeface="SimSun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i="1" dirty="0" err="1">
                <a:ea typeface="SimSun" charset="-122"/>
              </a:rPr>
              <a:t>MinPts</a:t>
            </a:r>
            <a:r>
              <a:rPr lang="en-US" altLang="zh-CN" sz="2400" dirty="0">
                <a:ea typeface="SimSun" charset="-122"/>
              </a:rPr>
              <a:t>: Minimum number of points in an </a:t>
            </a:r>
            <a:r>
              <a:rPr lang="en-US" altLang="zh-CN" sz="2400" dirty="0" err="1">
                <a:ea typeface="SimSun" charset="-122"/>
              </a:rPr>
              <a:t>Eps-neighbourhood</a:t>
            </a:r>
            <a:r>
              <a:rPr lang="en-US" altLang="zh-CN" sz="2400" dirty="0">
                <a:ea typeface="SimSun" charset="-122"/>
              </a:rPr>
              <a:t> of that point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i="1" dirty="0" err="1">
                <a:ea typeface="SimSun" charset="-122"/>
              </a:rPr>
              <a:t>N</a:t>
            </a:r>
            <a:r>
              <a:rPr lang="en-US" altLang="zh-CN" sz="2400" b="1" i="1" baseline="-25000" dirty="0" err="1">
                <a:ea typeface="SimSun" charset="-122"/>
              </a:rPr>
              <a:t>Eps</a:t>
            </a:r>
            <a:r>
              <a:rPr lang="en-US" altLang="zh-CN" sz="2400" b="1" i="1" dirty="0">
                <a:ea typeface="SimSun" charset="-122"/>
              </a:rPr>
              <a:t>(p)</a:t>
            </a:r>
            <a:r>
              <a:rPr lang="en-US" altLang="zh-CN" sz="2400" dirty="0">
                <a:ea typeface="SimSun" charset="-122"/>
              </a:rPr>
              <a:t>:	</a:t>
            </a:r>
            <a:r>
              <a:rPr lang="en-US" altLang="zh-CN" sz="2400" b="1" i="1" dirty="0">
                <a:ea typeface="SimSun" charset="-122"/>
              </a:rPr>
              <a:t>{q belongs to D | </a:t>
            </a:r>
            <a:r>
              <a:rPr lang="en-US" altLang="zh-CN" sz="2400" b="1" i="1" dirty="0" err="1">
                <a:ea typeface="SimSun" charset="-122"/>
              </a:rPr>
              <a:t>dist</a:t>
            </a:r>
            <a:r>
              <a:rPr lang="en-US" altLang="zh-CN" sz="2400" b="1" i="1" dirty="0">
                <a:ea typeface="SimSun" charset="-122"/>
              </a:rPr>
              <a:t>(</a:t>
            </a:r>
            <a:r>
              <a:rPr lang="en-US" altLang="zh-CN" sz="2400" b="1" i="1" dirty="0" err="1">
                <a:ea typeface="SimSun" charset="-122"/>
              </a:rPr>
              <a:t>p,q</a:t>
            </a:r>
            <a:r>
              <a:rPr lang="en-US" altLang="zh-CN" sz="2400" b="1" i="1" dirty="0">
                <a:ea typeface="SimSun" charset="-122"/>
              </a:rPr>
              <a:t>) &lt;= </a:t>
            </a:r>
            <a:r>
              <a:rPr lang="en-US" altLang="zh-CN" sz="2400" b="1" i="1" dirty="0" err="1">
                <a:ea typeface="SimSun" charset="-122"/>
              </a:rPr>
              <a:t>Eps</a:t>
            </a:r>
            <a:r>
              <a:rPr lang="en-US" altLang="zh-CN" sz="2400" b="1" i="1" dirty="0">
                <a:ea typeface="SimSun" charset="-12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Directly density-reachable</a:t>
            </a:r>
            <a:r>
              <a:rPr lang="en-US" altLang="zh-CN" sz="2400" b="1" dirty="0">
                <a:ea typeface="SimSun" charset="-122"/>
              </a:rPr>
              <a:t>: </a:t>
            </a:r>
            <a:r>
              <a:rPr lang="en-US" altLang="zh-CN" sz="2400" dirty="0">
                <a:ea typeface="SimSun" charset="-122"/>
              </a:rPr>
              <a:t>A point </a:t>
            </a:r>
            <a:r>
              <a:rPr lang="en-US" altLang="zh-CN" sz="2400" b="1" i="1" dirty="0">
                <a:ea typeface="SimSun" charset="-122"/>
              </a:rPr>
              <a:t>p</a:t>
            </a:r>
            <a:r>
              <a:rPr lang="en-US" altLang="zh-CN" sz="2400" dirty="0">
                <a:ea typeface="SimSun" charset="-122"/>
              </a:rPr>
              <a:t> is directly density-reachable from a point </a:t>
            </a:r>
            <a:r>
              <a:rPr lang="en-US" altLang="zh-CN" sz="2400" b="1" i="1" dirty="0">
                <a:ea typeface="SimSun" charset="-122"/>
              </a:rPr>
              <a:t>q</a:t>
            </a:r>
            <a:r>
              <a:rPr lang="en-US" altLang="zh-CN" sz="2400" dirty="0">
                <a:ea typeface="SimSun" charset="-122"/>
              </a:rPr>
              <a:t> </a:t>
            </a:r>
            <a:r>
              <a:rPr lang="en-US" altLang="zh-CN" sz="2400" dirty="0" err="1">
                <a:ea typeface="SimSun" charset="-122"/>
              </a:rPr>
              <a:t>wrt</a:t>
            </a:r>
            <a:r>
              <a:rPr lang="en-US" altLang="zh-CN" sz="2400" dirty="0">
                <a:ea typeface="SimSun" charset="-122"/>
              </a:rPr>
              <a:t>. </a:t>
            </a:r>
            <a:r>
              <a:rPr lang="en-US" altLang="zh-CN" sz="2400" b="1" i="1" dirty="0" err="1">
                <a:ea typeface="SimSun" charset="-122"/>
              </a:rPr>
              <a:t>Eps</a:t>
            </a:r>
            <a:r>
              <a:rPr lang="en-US" altLang="zh-CN" sz="2400" dirty="0">
                <a:ea typeface="SimSun" charset="-122"/>
              </a:rPr>
              <a:t>, </a:t>
            </a:r>
            <a:r>
              <a:rPr lang="en-US" altLang="zh-CN" sz="2400" b="1" i="1" dirty="0" err="1">
                <a:ea typeface="SimSun" charset="-122"/>
              </a:rPr>
              <a:t>MinPts</a:t>
            </a:r>
            <a:r>
              <a:rPr lang="en-US" altLang="zh-CN" sz="2400" dirty="0">
                <a:ea typeface="SimSun" charset="-122"/>
              </a:rPr>
              <a:t> if 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1) </a:t>
            </a:r>
            <a:r>
              <a:rPr lang="en-US" altLang="zh-CN" sz="2400" b="1" i="1" dirty="0">
                <a:ea typeface="SimSun" charset="-122"/>
              </a:rPr>
              <a:t>p</a:t>
            </a:r>
            <a:r>
              <a:rPr lang="en-US" altLang="zh-CN" sz="2400" dirty="0">
                <a:ea typeface="SimSun" charset="-122"/>
              </a:rPr>
              <a:t> belongs to </a:t>
            </a:r>
            <a:r>
              <a:rPr lang="en-US" altLang="zh-CN" sz="2400" b="1" i="1" dirty="0" err="1">
                <a:ea typeface="SimSun" charset="-122"/>
              </a:rPr>
              <a:t>N</a:t>
            </a:r>
            <a:r>
              <a:rPr lang="en-US" altLang="zh-CN" sz="2400" b="1" i="1" baseline="-25000" dirty="0" err="1">
                <a:ea typeface="SimSun" charset="-122"/>
              </a:rPr>
              <a:t>Eps</a:t>
            </a:r>
            <a:r>
              <a:rPr lang="en-US" altLang="zh-CN" sz="2400" b="1" i="1" dirty="0">
                <a:ea typeface="SimSun" charset="-122"/>
              </a:rPr>
              <a:t>(q)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2) core point condition: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ea typeface="SimSun" charset="-122"/>
              </a:rPr>
              <a:t>              </a:t>
            </a:r>
            <a:r>
              <a:rPr lang="en-US" altLang="zh-CN" sz="2400" b="1" dirty="0">
                <a:ea typeface="SimSun" charset="-122"/>
              </a:rPr>
              <a:t>|</a:t>
            </a:r>
            <a:r>
              <a:rPr lang="en-US" altLang="zh-CN" sz="2400" b="1" i="1" dirty="0" err="1">
                <a:ea typeface="SimSun" charset="-122"/>
              </a:rPr>
              <a:t>N</a:t>
            </a:r>
            <a:r>
              <a:rPr lang="en-US" altLang="zh-CN" sz="2400" b="1" i="1" baseline="-25000" dirty="0" err="1">
                <a:ea typeface="SimSun" charset="-122"/>
              </a:rPr>
              <a:t>Eps</a:t>
            </a:r>
            <a:r>
              <a:rPr lang="en-US" altLang="zh-CN" sz="2400" b="1" i="1" dirty="0">
                <a:ea typeface="SimSun" charset="-122"/>
              </a:rPr>
              <a:t> (q)</a:t>
            </a:r>
            <a:r>
              <a:rPr lang="en-US" altLang="zh-CN" sz="2400" b="1" dirty="0">
                <a:ea typeface="SimSun" charset="-122"/>
              </a:rPr>
              <a:t>|</a:t>
            </a:r>
            <a:r>
              <a:rPr lang="en-US" altLang="zh-CN" sz="2400" dirty="0">
                <a:ea typeface="SimSun" charset="-122"/>
              </a:rPr>
              <a:t> &gt;= </a:t>
            </a:r>
            <a:r>
              <a:rPr lang="en-US" altLang="zh-CN" sz="2400" b="1" i="1" dirty="0" err="1">
                <a:ea typeface="SimSun" charset="-122"/>
              </a:rPr>
              <a:t>MinPts</a:t>
            </a:r>
            <a:r>
              <a:rPr lang="en-US" altLang="zh-CN" sz="2400" dirty="0">
                <a:ea typeface="SimSun" charset="-122"/>
              </a:rPr>
              <a:t> </a:t>
            </a:r>
            <a:endParaRPr lang="en-US" altLang="zh-CN" sz="2400" b="1" i="1" dirty="0">
              <a:ea typeface="SimSun" charset="-122"/>
            </a:endParaRP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4800600" y="4800600"/>
            <a:ext cx="3879850" cy="1663700"/>
            <a:chOff x="3316" y="2788"/>
            <a:chExt cx="2444" cy="1048"/>
          </a:xfrm>
        </p:grpSpPr>
        <p:grpSp>
          <p:nvGrpSpPr>
            <p:cNvPr id="9222" name="Group 5"/>
            <p:cNvGrpSpPr>
              <a:grpSpLocks/>
            </p:cNvGrpSpPr>
            <p:nvPr/>
          </p:nvGrpSpPr>
          <p:grpSpPr bwMode="auto">
            <a:xfrm>
              <a:off x="3316" y="2788"/>
              <a:ext cx="1048" cy="1048"/>
              <a:chOff x="3316" y="2788"/>
              <a:chExt cx="1048" cy="1048"/>
            </a:xfrm>
          </p:grpSpPr>
          <p:sp>
            <p:nvSpPr>
              <p:cNvPr id="9224" name="Oval 6"/>
              <p:cNvSpPr>
                <a:spLocks noChangeArrowheads="1"/>
              </p:cNvSpPr>
              <p:nvPr/>
            </p:nvSpPr>
            <p:spPr bwMode="auto">
              <a:xfrm>
                <a:off x="3386" y="3281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5" name="Oval 7"/>
              <p:cNvSpPr>
                <a:spLocks noChangeArrowheads="1"/>
              </p:cNvSpPr>
              <p:nvPr/>
            </p:nvSpPr>
            <p:spPr bwMode="auto">
              <a:xfrm>
                <a:off x="3598" y="3351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6" name="Oval 8"/>
              <p:cNvSpPr>
                <a:spLocks noChangeArrowheads="1"/>
              </p:cNvSpPr>
              <p:nvPr/>
            </p:nvSpPr>
            <p:spPr bwMode="auto">
              <a:xfrm>
                <a:off x="3598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7" name="Oval 9"/>
              <p:cNvSpPr>
                <a:spLocks noChangeArrowheads="1"/>
              </p:cNvSpPr>
              <p:nvPr/>
            </p:nvSpPr>
            <p:spPr bwMode="auto">
              <a:xfrm>
                <a:off x="3316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8" name="Oval 10"/>
              <p:cNvSpPr>
                <a:spLocks noChangeArrowheads="1"/>
              </p:cNvSpPr>
              <p:nvPr/>
            </p:nvSpPr>
            <p:spPr bwMode="auto">
              <a:xfrm>
                <a:off x="3457" y="342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9" name="Oval 11"/>
              <p:cNvSpPr>
                <a:spLocks noChangeArrowheads="1"/>
              </p:cNvSpPr>
              <p:nvPr/>
            </p:nvSpPr>
            <p:spPr bwMode="auto">
              <a:xfrm>
                <a:off x="3457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0" name="Oval 12"/>
              <p:cNvSpPr>
                <a:spLocks noChangeArrowheads="1"/>
              </p:cNvSpPr>
              <p:nvPr/>
            </p:nvSpPr>
            <p:spPr bwMode="auto">
              <a:xfrm>
                <a:off x="3668" y="3633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1" name="Oval 13"/>
              <p:cNvSpPr>
                <a:spLocks noChangeArrowheads="1"/>
              </p:cNvSpPr>
              <p:nvPr/>
            </p:nvSpPr>
            <p:spPr bwMode="auto">
              <a:xfrm>
                <a:off x="3668" y="2788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2" name="Oval 14"/>
              <p:cNvSpPr>
                <a:spLocks noChangeArrowheads="1"/>
              </p:cNvSpPr>
              <p:nvPr/>
            </p:nvSpPr>
            <p:spPr bwMode="auto">
              <a:xfrm>
                <a:off x="3668" y="2999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3" name="Oval 15"/>
              <p:cNvSpPr>
                <a:spLocks noChangeArrowheads="1"/>
              </p:cNvSpPr>
              <p:nvPr/>
            </p:nvSpPr>
            <p:spPr bwMode="auto">
              <a:xfrm>
                <a:off x="4090" y="3422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4" name="Oval 16"/>
              <p:cNvSpPr>
                <a:spLocks noChangeArrowheads="1"/>
              </p:cNvSpPr>
              <p:nvPr/>
            </p:nvSpPr>
            <p:spPr bwMode="auto">
              <a:xfrm>
                <a:off x="3950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Oval 17"/>
              <p:cNvSpPr>
                <a:spLocks noChangeArrowheads="1"/>
              </p:cNvSpPr>
              <p:nvPr/>
            </p:nvSpPr>
            <p:spPr bwMode="auto">
              <a:xfrm>
                <a:off x="3598" y="349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6" name="Oval 18"/>
              <p:cNvSpPr>
                <a:spLocks noChangeArrowheads="1"/>
              </p:cNvSpPr>
              <p:nvPr/>
            </p:nvSpPr>
            <p:spPr bwMode="auto">
              <a:xfrm>
                <a:off x="3738" y="3351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7" name="Oval 19"/>
              <p:cNvSpPr>
                <a:spLocks noChangeArrowheads="1"/>
              </p:cNvSpPr>
              <p:nvPr/>
            </p:nvSpPr>
            <p:spPr bwMode="auto">
              <a:xfrm>
                <a:off x="3879" y="3562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Oval 20"/>
              <p:cNvSpPr>
                <a:spLocks noChangeArrowheads="1"/>
              </p:cNvSpPr>
              <p:nvPr/>
            </p:nvSpPr>
            <p:spPr bwMode="auto">
              <a:xfrm>
                <a:off x="4231" y="3633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Oval 21"/>
              <p:cNvSpPr>
                <a:spLocks noChangeArrowheads="1"/>
              </p:cNvSpPr>
              <p:nvPr/>
            </p:nvSpPr>
            <p:spPr bwMode="auto">
              <a:xfrm>
                <a:off x="3457" y="3140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0" name="Rectangle 22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charset="-122"/>
                  </a:rPr>
                  <a:t>p</a:t>
                </a:r>
              </a:p>
            </p:txBody>
          </p:sp>
          <p:sp>
            <p:nvSpPr>
              <p:cNvPr id="9241" name="Rectangle 23"/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charset="-122"/>
                  </a:rPr>
                  <a:t>q</a:t>
                </a:r>
              </a:p>
            </p:txBody>
          </p:sp>
        </p:grpSp>
        <p:sp>
          <p:nvSpPr>
            <p:cNvPr id="9223" name="Rectangle 24"/>
            <p:cNvSpPr>
              <a:spLocks noChangeArrowheads="1"/>
            </p:cNvSpPr>
            <p:nvPr/>
          </p:nvSpPr>
          <p:spPr bwMode="auto">
            <a:xfrm>
              <a:off x="4608" y="2976"/>
              <a:ext cx="1152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charset="-122"/>
                </a:rPr>
                <a:t>MinPts = 5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charset="-122"/>
                </a:rPr>
                <a:t>Eps = 1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29687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31250" y="6477000"/>
            <a:ext cx="412749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CC710B6-AB6E-45CF-9DD7-F9F7502A2D53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763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charset="-122"/>
              </a:rPr>
              <a:t>Density-Based Clustering: Background (II)</a:t>
            </a:r>
            <a:endParaRPr lang="en-US" altLang="zh-CN" sz="3200" dirty="0">
              <a:ea typeface="SimSun" charset="-122"/>
            </a:endParaRPr>
          </a:p>
        </p:txBody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3357" y="1333500"/>
            <a:ext cx="56388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Density-reachable: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A point </a:t>
            </a:r>
            <a:r>
              <a:rPr lang="en-US" altLang="zh-CN" sz="2400" i="1" dirty="0">
                <a:ea typeface="SimSun" charset="-122"/>
              </a:rPr>
              <a:t>p</a:t>
            </a:r>
            <a:r>
              <a:rPr lang="en-US" altLang="zh-CN" sz="2400" dirty="0">
                <a:ea typeface="SimSun" charset="-122"/>
              </a:rPr>
              <a:t> is density-reachable from a point </a:t>
            </a:r>
            <a:r>
              <a:rPr lang="en-US" altLang="zh-CN" sz="2400" i="1" dirty="0">
                <a:ea typeface="SimSun" charset="-122"/>
              </a:rPr>
              <a:t>q</a:t>
            </a:r>
            <a:r>
              <a:rPr lang="en-US" altLang="zh-CN" sz="2400" dirty="0">
                <a:ea typeface="SimSun" charset="-122"/>
              </a:rPr>
              <a:t> </a:t>
            </a:r>
            <a:r>
              <a:rPr lang="en-US" altLang="zh-CN" sz="2400" dirty="0" err="1">
                <a:ea typeface="SimSun" charset="-122"/>
              </a:rPr>
              <a:t>wrt</a:t>
            </a:r>
            <a:r>
              <a:rPr lang="en-US" altLang="zh-CN" sz="2400" dirty="0">
                <a:ea typeface="SimSun" charset="-122"/>
              </a:rPr>
              <a:t>. </a:t>
            </a:r>
            <a:r>
              <a:rPr lang="en-US" altLang="zh-CN" sz="2400" i="1" dirty="0">
                <a:ea typeface="SimSun" charset="-122"/>
              </a:rPr>
              <a:t>Eps</a:t>
            </a:r>
            <a:r>
              <a:rPr lang="en-US" altLang="zh-CN" sz="2400" dirty="0">
                <a:ea typeface="SimSun" charset="-122"/>
              </a:rPr>
              <a:t>, </a:t>
            </a:r>
            <a:r>
              <a:rPr lang="en-US" altLang="zh-CN" sz="2400" i="1" dirty="0" err="1">
                <a:ea typeface="SimSun" charset="-122"/>
              </a:rPr>
              <a:t>MinPts</a:t>
            </a:r>
            <a:r>
              <a:rPr lang="en-US" altLang="zh-CN" sz="2400" dirty="0">
                <a:ea typeface="SimSun" charset="-122"/>
              </a:rPr>
              <a:t> if there is a chain of points </a:t>
            </a:r>
            <a:r>
              <a:rPr lang="en-US" altLang="zh-CN" sz="2400" i="1" dirty="0">
                <a:ea typeface="SimSun" charset="-122"/>
              </a:rPr>
              <a:t>p</a:t>
            </a:r>
            <a:r>
              <a:rPr lang="en-US" altLang="zh-CN" sz="2400" i="1" baseline="-25000" dirty="0">
                <a:ea typeface="SimSun" charset="-122"/>
              </a:rPr>
              <a:t>1</a:t>
            </a:r>
            <a:r>
              <a:rPr lang="en-US" altLang="zh-CN" sz="2400" dirty="0">
                <a:ea typeface="SimSun" charset="-122"/>
              </a:rPr>
              <a:t>, </a:t>
            </a:r>
            <a:r>
              <a:rPr lang="en-US" altLang="zh-CN" sz="2400" dirty="0">
                <a:latin typeface="Times New Roman" pitchFamily="18" charset="0"/>
                <a:ea typeface="SimSun" charset="-122"/>
              </a:rPr>
              <a:t>…</a:t>
            </a:r>
            <a:r>
              <a:rPr lang="en-US" altLang="zh-CN" sz="2400" dirty="0">
                <a:ea typeface="SimSun" charset="-122"/>
              </a:rPr>
              <a:t>, </a:t>
            </a:r>
            <a:r>
              <a:rPr lang="en-US" altLang="zh-CN" sz="2400" i="1" dirty="0" err="1">
                <a:ea typeface="SimSun" charset="-122"/>
              </a:rPr>
              <a:t>p</a:t>
            </a:r>
            <a:r>
              <a:rPr lang="en-US" altLang="zh-CN" sz="2400" i="1" baseline="-25000" dirty="0" err="1">
                <a:ea typeface="SimSun" charset="-122"/>
              </a:rPr>
              <a:t>n</a:t>
            </a:r>
            <a:r>
              <a:rPr lang="en-US" altLang="zh-CN" sz="2400" dirty="0">
                <a:ea typeface="SimSun" charset="-122"/>
              </a:rPr>
              <a:t>, </a:t>
            </a:r>
            <a:r>
              <a:rPr lang="en-US" altLang="zh-CN" sz="2400" i="1" dirty="0">
                <a:ea typeface="SimSun" charset="-122"/>
              </a:rPr>
              <a:t>p</a:t>
            </a:r>
            <a:r>
              <a:rPr lang="en-US" altLang="zh-CN" sz="2400" i="1" baseline="-25000" dirty="0">
                <a:ea typeface="SimSun" charset="-122"/>
              </a:rPr>
              <a:t>1</a:t>
            </a:r>
            <a:r>
              <a:rPr lang="en-US" altLang="zh-CN" sz="2400" dirty="0">
                <a:ea typeface="SimSun" charset="-122"/>
              </a:rPr>
              <a:t> = </a:t>
            </a:r>
            <a:r>
              <a:rPr lang="en-US" altLang="zh-CN" sz="2400" i="1" dirty="0">
                <a:ea typeface="SimSun" charset="-122"/>
              </a:rPr>
              <a:t>q</a:t>
            </a:r>
            <a:r>
              <a:rPr lang="en-US" altLang="zh-CN" sz="2400" dirty="0">
                <a:ea typeface="SimSun" charset="-122"/>
              </a:rPr>
              <a:t>, </a:t>
            </a:r>
            <a:r>
              <a:rPr lang="en-US" altLang="zh-CN" sz="2400" i="1" dirty="0" err="1">
                <a:ea typeface="SimSun" charset="-122"/>
              </a:rPr>
              <a:t>p</a:t>
            </a:r>
            <a:r>
              <a:rPr lang="en-US" altLang="zh-CN" sz="2400" i="1" baseline="-25000" dirty="0" err="1">
                <a:ea typeface="SimSun" charset="-122"/>
              </a:rPr>
              <a:t>n</a:t>
            </a:r>
            <a:r>
              <a:rPr lang="en-US" altLang="zh-CN" sz="2400" dirty="0">
                <a:ea typeface="SimSun" charset="-122"/>
              </a:rPr>
              <a:t> = </a:t>
            </a:r>
            <a:r>
              <a:rPr lang="en-US" altLang="zh-CN" sz="2400" i="1" dirty="0">
                <a:ea typeface="SimSun" charset="-122"/>
              </a:rPr>
              <a:t>p</a:t>
            </a:r>
            <a:r>
              <a:rPr lang="en-US" altLang="zh-CN" sz="2400" dirty="0">
                <a:ea typeface="SimSun" charset="-122"/>
              </a:rPr>
              <a:t> such that </a:t>
            </a:r>
            <a:r>
              <a:rPr lang="en-US" altLang="zh-CN" sz="2400" i="1" dirty="0">
                <a:ea typeface="SimSun" charset="-122"/>
              </a:rPr>
              <a:t>p</a:t>
            </a:r>
            <a:r>
              <a:rPr lang="en-US" altLang="zh-CN" sz="2400" i="1" baseline="-25000" dirty="0">
                <a:ea typeface="SimSun" charset="-122"/>
              </a:rPr>
              <a:t>i+1</a:t>
            </a:r>
            <a:r>
              <a:rPr lang="en-US" altLang="zh-CN" sz="2400" dirty="0">
                <a:ea typeface="SimSun" charset="-122"/>
              </a:rPr>
              <a:t> is directly density-reachable from </a:t>
            </a:r>
            <a:r>
              <a:rPr lang="en-US" altLang="zh-CN" sz="2400" i="1" dirty="0">
                <a:ea typeface="SimSun" charset="-122"/>
              </a:rPr>
              <a:t>p</a:t>
            </a:r>
            <a:r>
              <a:rPr lang="en-US" altLang="zh-CN" sz="2400" i="1" baseline="-25000" dirty="0">
                <a:ea typeface="SimSun" charset="-122"/>
              </a:rPr>
              <a:t>i</a:t>
            </a:r>
            <a:endParaRPr lang="en-US" altLang="zh-CN" sz="2400" dirty="0">
              <a:ea typeface="SimSun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Density-connected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A point </a:t>
            </a:r>
            <a:r>
              <a:rPr lang="en-US" altLang="zh-CN" sz="2400" i="1" dirty="0">
                <a:ea typeface="SimSun" charset="-122"/>
              </a:rPr>
              <a:t>p</a:t>
            </a:r>
            <a:r>
              <a:rPr lang="en-US" altLang="zh-CN" sz="2400" dirty="0">
                <a:ea typeface="SimSun" charset="-122"/>
              </a:rPr>
              <a:t> is density-connected to a point </a:t>
            </a:r>
            <a:r>
              <a:rPr lang="en-US" altLang="zh-CN" sz="2400" i="1" dirty="0">
                <a:ea typeface="SimSun" charset="-122"/>
              </a:rPr>
              <a:t>q</a:t>
            </a:r>
            <a:r>
              <a:rPr lang="en-US" altLang="zh-CN" sz="2400" dirty="0">
                <a:ea typeface="SimSun" charset="-122"/>
              </a:rPr>
              <a:t> </a:t>
            </a:r>
            <a:r>
              <a:rPr lang="en-US" altLang="zh-CN" sz="2400" dirty="0" err="1">
                <a:ea typeface="SimSun" charset="-122"/>
              </a:rPr>
              <a:t>wrt</a:t>
            </a:r>
            <a:r>
              <a:rPr lang="en-US" altLang="zh-CN" sz="2400" dirty="0">
                <a:ea typeface="SimSun" charset="-122"/>
              </a:rPr>
              <a:t>. </a:t>
            </a:r>
            <a:r>
              <a:rPr lang="en-US" altLang="zh-CN" sz="2400" i="1" dirty="0" err="1">
                <a:ea typeface="SimSun" charset="-122"/>
              </a:rPr>
              <a:t>Eps</a:t>
            </a:r>
            <a:r>
              <a:rPr lang="en-US" altLang="zh-CN" sz="2400" dirty="0">
                <a:ea typeface="SimSun" charset="-122"/>
              </a:rPr>
              <a:t>, </a:t>
            </a:r>
            <a:r>
              <a:rPr lang="en-US" altLang="zh-CN" sz="2400" i="1" dirty="0" err="1">
                <a:ea typeface="SimSun" charset="-122"/>
              </a:rPr>
              <a:t>MinPts</a:t>
            </a:r>
            <a:r>
              <a:rPr lang="en-US" altLang="zh-CN" sz="2400" dirty="0">
                <a:ea typeface="SimSun" charset="-122"/>
              </a:rPr>
              <a:t> if there is a point </a:t>
            </a:r>
            <a:r>
              <a:rPr lang="en-US" altLang="zh-CN" sz="2400" i="1" dirty="0">
                <a:ea typeface="SimSun" charset="-122"/>
              </a:rPr>
              <a:t>o </a:t>
            </a:r>
            <a:r>
              <a:rPr lang="en-US" altLang="zh-CN" sz="2400" dirty="0">
                <a:ea typeface="SimSun" charset="-122"/>
              </a:rPr>
              <a:t>such that both, </a:t>
            </a:r>
            <a:r>
              <a:rPr lang="en-US" altLang="zh-CN" sz="2400" i="1" dirty="0">
                <a:ea typeface="SimSun" charset="-122"/>
              </a:rPr>
              <a:t>p</a:t>
            </a:r>
            <a:r>
              <a:rPr lang="en-US" altLang="zh-CN" sz="2400" dirty="0">
                <a:ea typeface="SimSun" charset="-122"/>
              </a:rPr>
              <a:t> and </a:t>
            </a:r>
            <a:r>
              <a:rPr lang="en-US" altLang="zh-CN" sz="2400" i="1" dirty="0">
                <a:ea typeface="SimSun" charset="-122"/>
              </a:rPr>
              <a:t>q</a:t>
            </a:r>
            <a:r>
              <a:rPr lang="en-US" altLang="zh-CN" sz="2400" dirty="0">
                <a:ea typeface="SimSun" charset="-122"/>
              </a:rPr>
              <a:t> are density-reachable from </a:t>
            </a:r>
            <a:r>
              <a:rPr lang="en-US" altLang="zh-CN" sz="2400" i="1" dirty="0">
                <a:ea typeface="SimSun" charset="-122"/>
              </a:rPr>
              <a:t>o</a:t>
            </a:r>
            <a:r>
              <a:rPr lang="en-US" altLang="zh-CN" sz="2400" dirty="0">
                <a:ea typeface="SimSun" charset="-122"/>
              </a:rPr>
              <a:t> </a:t>
            </a:r>
            <a:r>
              <a:rPr lang="en-US" altLang="zh-CN" sz="2400" dirty="0" err="1">
                <a:ea typeface="SimSun" charset="-122"/>
              </a:rPr>
              <a:t>wrt</a:t>
            </a:r>
            <a:r>
              <a:rPr lang="en-US" altLang="zh-CN" sz="2400" dirty="0">
                <a:ea typeface="SimSun" charset="-122"/>
              </a:rPr>
              <a:t>. </a:t>
            </a:r>
            <a:r>
              <a:rPr lang="en-US" altLang="zh-CN" sz="2400" i="1" dirty="0">
                <a:ea typeface="SimSun" charset="-122"/>
              </a:rPr>
              <a:t>Eps</a:t>
            </a:r>
            <a:r>
              <a:rPr lang="en-US" altLang="zh-CN" sz="2400" dirty="0">
                <a:ea typeface="SimSun" charset="-122"/>
              </a:rPr>
              <a:t> and </a:t>
            </a:r>
            <a:r>
              <a:rPr lang="en-US" altLang="zh-CN" sz="2400" i="1" dirty="0" err="1">
                <a:ea typeface="SimSun" charset="-122"/>
              </a:rPr>
              <a:t>MinPts</a:t>
            </a:r>
            <a:r>
              <a:rPr lang="en-US" altLang="zh-CN" sz="2400" dirty="0">
                <a:ea typeface="SimSun" charset="-122"/>
              </a:rPr>
              <a:t>.</a:t>
            </a:r>
            <a:endParaRPr lang="en-US" altLang="zh-CN" dirty="0">
              <a:ea typeface="SimSun" charset="-122"/>
            </a:endParaRPr>
          </a:p>
        </p:txBody>
      </p:sp>
      <p:sp>
        <p:nvSpPr>
          <p:cNvPr id="10245" name="Oval 1028"/>
          <p:cNvSpPr>
            <a:spLocks noChangeArrowheads="1"/>
          </p:cNvSpPr>
          <p:nvPr/>
        </p:nvSpPr>
        <p:spPr bwMode="auto">
          <a:xfrm>
            <a:off x="7019925" y="2459038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1029"/>
          <p:cNvSpPr>
            <a:spLocks noChangeArrowheads="1"/>
          </p:cNvSpPr>
          <p:nvPr/>
        </p:nvSpPr>
        <p:spPr bwMode="auto">
          <a:xfrm>
            <a:off x="7356475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1030"/>
          <p:cNvSpPr>
            <a:spLocks noChangeArrowheads="1"/>
          </p:cNvSpPr>
          <p:nvPr/>
        </p:nvSpPr>
        <p:spPr bwMode="auto">
          <a:xfrm>
            <a:off x="73564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1031"/>
          <p:cNvSpPr>
            <a:spLocks noChangeArrowheads="1"/>
          </p:cNvSpPr>
          <p:nvPr/>
        </p:nvSpPr>
        <p:spPr bwMode="auto">
          <a:xfrm>
            <a:off x="6908800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1032"/>
          <p:cNvSpPr>
            <a:spLocks noChangeArrowheads="1"/>
          </p:cNvSpPr>
          <p:nvPr/>
        </p:nvSpPr>
        <p:spPr bwMode="auto">
          <a:xfrm>
            <a:off x="7132638" y="268287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1033"/>
          <p:cNvSpPr>
            <a:spLocks noChangeArrowheads="1"/>
          </p:cNvSpPr>
          <p:nvPr/>
        </p:nvSpPr>
        <p:spPr bwMode="auto">
          <a:xfrm>
            <a:off x="7132638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034"/>
          <p:cNvSpPr>
            <a:spLocks noChangeArrowheads="1"/>
          </p:cNvSpPr>
          <p:nvPr/>
        </p:nvSpPr>
        <p:spPr bwMode="auto">
          <a:xfrm>
            <a:off x="7467600" y="3017838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1035"/>
          <p:cNvSpPr>
            <a:spLocks noChangeArrowheads="1"/>
          </p:cNvSpPr>
          <p:nvPr/>
        </p:nvSpPr>
        <p:spPr bwMode="auto">
          <a:xfrm>
            <a:off x="7467600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1036"/>
          <p:cNvSpPr>
            <a:spLocks noChangeArrowheads="1"/>
          </p:cNvSpPr>
          <p:nvPr/>
        </p:nvSpPr>
        <p:spPr bwMode="auto">
          <a:xfrm>
            <a:off x="8137525" y="2682875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1037"/>
          <p:cNvSpPr>
            <a:spLocks noChangeArrowheads="1"/>
          </p:cNvSpPr>
          <p:nvPr/>
        </p:nvSpPr>
        <p:spPr bwMode="auto">
          <a:xfrm>
            <a:off x="79152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038"/>
          <p:cNvSpPr>
            <a:spLocks noChangeArrowheads="1"/>
          </p:cNvSpPr>
          <p:nvPr/>
        </p:nvSpPr>
        <p:spPr bwMode="auto">
          <a:xfrm>
            <a:off x="7356475" y="27940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039"/>
          <p:cNvSpPr>
            <a:spLocks noChangeArrowheads="1"/>
          </p:cNvSpPr>
          <p:nvPr/>
        </p:nvSpPr>
        <p:spPr bwMode="auto">
          <a:xfrm>
            <a:off x="7578725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040"/>
          <p:cNvSpPr>
            <a:spLocks noChangeArrowheads="1"/>
          </p:cNvSpPr>
          <p:nvPr/>
        </p:nvSpPr>
        <p:spPr bwMode="auto">
          <a:xfrm>
            <a:off x="7802563" y="2905125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041"/>
          <p:cNvSpPr>
            <a:spLocks noChangeArrowheads="1"/>
          </p:cNvSpPr>
          <p:nvPr/>
        </p:nvSpPr>
        <p:spPr bwMode="auto">
          <a:xfrm>
            <a:off x="8361363" y="3017838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Oval 1042"/>
          <p:cNvSpPr>
            <a:spLocks noChangeArrowheads="1"/>
          </p:cNvSpPr>
          <p:nvPr/>
        </p:nvSpPr>
        <p:spPr bwMode="auto">
          <a:xfrm>
            <a:off x="7086600" y="2438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Oval 1043"/>
          <p:cNvSpPr>
            <a:spLocks noChangeArrowheads="1"/>
          </p:cNvSpPr>
          <p:nvPr/>
        </p:nvSpPr>
        <p:spPr bwMode="auto">
          <a:xfrm>
            <a:off x="637063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1044"/>
          <p:cNvSpPr>
            <a:spLocks noChangeArrowheads="1"/>
          </p:cNvSpPr>
          <p:nvPr/>
        </p:nvSpPr>
        <p:spPr bwMode="auto">
          <a:xfrm>
            <a:off x="7969250" y="20510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charset="-122"/>
              </a:rPr>
              <a:t>p</a:t>
            </a:r>
          </a:p>
        </p:txBody>
      </p:sp>
      <p:sp>
        <p:nvSpPr>
          <p:cNvPr id="10262" name="Rectangle 1045"/>
          <p:cNvSpPr>
            <a:spLocks noChangeArrowheads="1"/>
          </p:cNvSpPr>
          <p:nvPr/>
        </p:nvSpPr>
        <p:spPr bwMode="auto">
          <a:xfrm>
            <a:off x="6597650" y="27368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charset="-122"/>
              </a:rPr>
              <a:t>q</a:t>
            </a:r>
          </a:p>
        </p:txBody>
      </p:sp>
      <p:sp>
        <p:nvSpPr>
          <p:cNvPr id="10263" name="Oval 1046"/>
          <p:cNvSpPr>
            <a:spLocks noChangeArrowheads="1"/>
          </p:cNvSpPr>
          <p:nvPr/>
        </p:nvSpPr>
        <p:spPr bwMode="auto">
          <a:xfrm>
            <a:off x="731520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1047"/>
          <p:cNvSpPr>
            <a:spLocks noChangeArrowheads="1"/>
          </p:cNvSpPr>
          <p:nvPr/>
        </p:nvSpPr>
        <p:spPr bwMode="auto">
          <a:xfrm>
            <a:off x="7359650" y="25082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charset="-122"/>
              </a:rPr>
              <a:t>p</a:t>
            </a:r>
            <a:r>
              <a:rPr lang="en-US" altLang="zh-CN" b="1" i="1" baseline="-25000"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0265" name="Line 1048"/>
          <p:cNvSpPr>
            <a:spLocks noChangeShapeType="1"/>
          </p:cNvSpPr>
          <p:nvPr/>
        </p:nvSpPr>
        <p:spPr bwMode="auto">
          <a:xfrm flipH="1">
            <a:off x="743585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66" name="Group 1049"/>
          <p:cNvGrpSpPr>
            <a:grpSpLocks/>
          </p:cNvGrpSpPr>
          <p:nvPr/>
        </p:nvGrpSpPr>
        <p:grpSpPr bwMode="auto">
          <a:xfrm>
            <a:off x="5867400" y="4343400"/>
            <a:ext cx="2863850" cy="1638300"/>
            <a:chOff x="3428" y="2740"/>
            <a:chExt cx="1804" cy="1032"/>
          </a:xfrm>
        </p:grpSpPr>
        <p:sp>
          <p:nvSpPr>
            <p:cNvPr id="10268" name="Oval 1050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Oval 1051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Oval 1052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Oval 1053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Oval 1054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Oval 1055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Oval 1056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Oval 1057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Oval 1058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Oval 1059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8" name="Oval 1060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9" name="Oval 1061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Oval 1062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Oval 1063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Rectangle 1064"/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charset="-122"/>
                </a:rPr>
                <a:t>p</a:t>
              </a:r>
            </a:p>
          </p:txBody>
        </p:sp>
        <p:sp>
          <p:nvSpPr>
            <p:cNvPr id="10283" name="Rectangle 1065"/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charset="-122"/>
                </a:rPr>
                <a:t>q</a:t>
              </a:r>
            </a:p>
          </p:txBody>
        </p:sp>
        <p:sp>
          <p:nvSpPr>
            <p:cNvPr id="10284" name="Oval 1066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Oval 1067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Oval 1068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Oval 1069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Oval 1070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Oval 1071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Oval 1072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Oval 1073"/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Oval 1074"/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Oval 1075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Line 1076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Line 1077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Oval 1078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7" name="Oval 1079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8" name="Oval 1080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9" name="Oval 1081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Line 1082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Line 1083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Rectangle 1084"/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charset="-122"/>
                </a:rPr>
                <a:t>o</a:t>
              </a:r>
            </a:p>
          </p:txBody>
        </p:sp>
      </p:grpSp>
      <p:sp>
        <p:nvSpPr>
          <p:cNvPr id="10267" name="Line 1085"/>
          <p:cNvSpPr>
            <a:spLocks noChangeShapeType="1"/>
          </p:cNvSpPr>
          <p:nvPr/>
        </p:nvSpPr>
        <p:spPr bwMode="auto">
          <a:xfrm flipV="1">
            <a:off x="693420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4303" y="6272989"/>
            <a:ext cx="8729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ea typeface="SimSun" charset="-122"/>
              </a:rPr>
              <a:t>Remark: All pairs of points belonging to the same cluster a density connected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782405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77000"/>
            <a:ext cx="4572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5E22CB4-68FD-4B8A-A55A-262D4777C43E}" type="slidenum">
              <a:rPr lang="en-US" sz="1200" smtClean="0"/>
              <a:pPr eaLnBrk="1" hangingPunct="1"/>
              <a:t>17</a:t>
            </a:fld>
            <a:endParaRPr lang="en-US" sz="12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9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zh-CN" sz="3200" dirty="0">
                <a:ea typeface="SimSun" charset="-122"/>
              </a:rPr>
              <a:t>DBSCAN: Density Based Spatial Clustering of Applications with Noise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869" y="1153391"/>
            <a:ext cx="8305800" cy="48768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SimSun" charset="-122"/>
              </a:rPr>
              <a:t>Relies on a </a:t>
            </a:r>
            <a:r>
              <a:rPr lang="en-US" altLang="zh-CN" sz="2400" i="1" dirty="0">
                <a:ea typeface="SimSun" charset="-122"/>
              </a:rPr>
              <a:t>density-based</a:t>
            </a:r>
            <a:r>
              <a:rPr lang="en-US" altLang="zh-CN" sz="2400" dirty="0">
                <a:ea typeface="SimSun" charset="-122"/>
              </a:rPr>
              <a:t> notion of cluster:  A </a:t>
            </a:r>
            <a:r>
              <a:rPr lang="en-US" altLang="zh-CN" sz="2400" i="1" dirty="0">
                <a:ea typeface="SimSun" charset="-122"/>
              </a:rPr>
              <a:t>cluster</a:t>
            </a:r>
            <a:r>
              <a:rPr lang="en-US" altLang="zh-CN" sz="2400" dirty="0">
                <a:ea typeface="SimSun" charset="-122"/>
              </a:rPr>
              <a:t> is defined as a maximal set of density-connected points</a:t>
            </a:r>
          </a:p>
          <a:p>
            <a:pPr eaLnBrk="1" hangingPunct="1"/>
            <a:r>
              <a:rPr lang="en-US" altLang="zh-CN" sz="2400" dirty="0">
                <a:ea typeface="SimSun" charset="-122"/>
              </a:rPr>
              <a:t>Capable to discovers clusters of arbitrary shape in spatial datasets with noise 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2057400" y="3505200"/>
            <a:ext cx="6324600" cy="2743200"/>
            <a:chOff x="672" y="1824"/>
            <a:chExt cx="4608" cy="2112"/>
          </a:xfrm>
        </p:grpSpPr>
        <p:sp>
          <p:nvSpPr>
            <p:cNvPr id="11274" name="Oval 5"/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Oval 7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Oval 8"/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Oval 9"/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Oval 10"/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Oval 11"/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Oval 12"/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Oval 14"/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Oval 15"/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Oval 16"/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Oval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Oval 18"/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Oval 19"/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Oval 20"/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Oval 21"/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2"/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Oval 23"/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Oval 24"/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Oval 25"/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AutoShape 26"/>
            <p:cNvSpPr>
              <a:spLocks/>
            </p:cNvSpPr>
            <p:nvPr/>
          </p:nvSpPr>
          <p:spPr bwMode="auto">
            <a:xfrm>
              <a:off x="1094" y="3124"/>
              <a:ext cx="576" cy="36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SimSun" charset="-122"/>
                </a:rPr>
                <a:t>Core</a:t>
              </a:r>
            </a:p>
          </p:txBody>
        </p:sp>
        <p:sp>
          <p:nvSpPr>
            <p:cNvPr id="11296" name="AutoShape 27"/>
            <p:cNvSpPr>
              <a:spLocks/>
            </p:cNvSpPr>
            <p:nvPr/>
          </p:nvSpPr>
          <p:spPr bwMode="auto">
            <a:xfrm>
              <a:off x="672" y="2523"/>
              <a:ext cx="817" cy="359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SimSun" charset="-122"/>
                </a:rPr>
                <a:t>Border</a:t>
              </a:r>
            </a:p>
          </p:txBody>
        </p:sp>
        <p:sp>
          <p:nvSpPr>
            <p:cNvPr id="11297" name="AutoShape 28"/>
            <p:cNvSpPr>
              <a:spLocks/>
            </p:cNvSpPr>
            <p:nvPr/>
          </p:nvSpPr>
          <p:spPr bwMode="auto">
            <a:xfrm>
              <a:off x="3697" y="1921"/>
              <a:ext cx="824" cy="359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SimSun" charset="-122"/>
                </a:rPr>
                <a:t>Outlier</a:t>
              </a:r>
            </a:p>
          </p:txBody>
        </p:sp>
        <p:sp>
          <p:nvSpPr>
            <p:cNvPr id="11298" name="Text Box 29"/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charset="-122"/>
                </a:rPr>
                <a:t>Eps = 1cm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charset="-122"/>
                </a:rPr>
                <a:t>MinPts = 5</a:t>
              </a:r>
            </a:p>
          </p:txBody>
        </p:sp>
        <p:sp>
          <p:nvSpPr>
            <p:cNvPr id="11299" name="Oval 30"/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0" name="Text Box 31"/>
          <p:cNvSpPr txBox="1">
            <a:spLocks noChangeArrowheads="1"/>
          </p:cNvSpPr>
          <p:nvPr/>
        </p:nvSpPr>
        <p:spPr bwMode="auto">
          <a:xfrm>
            <a:off x="685800" y="3657600"/>
            <a:ext cx="15795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Density reachable</a:t>
            </a:r>
          </a:p>
          <a:p>
            <a:pPr eaLnBrk="1" hangingPunct="1"/>
            <a:r>
              <a:rPr lang="en-US" sz="1400"/>
              <a:t>from core point</a:t>
            </a:r>
          </a:p>
        </p:txBody>
      </p:sp>
      <p:sp>
        <p:nvSpPr>
          <p:cNvPr id="11271" name="Line 32"/>
          <p:cNvSpPr>
            <a:spLocks noChangeShapeType="1"/>
          </p:cNvSpPr>
          <p:nvPr/>
        </p:nvSpPr>
        <p:spPr bwMode="auto">
          <a:xfrm>
            <a:off x="1905000" y="4038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2" name="Text Box 33"/>
          <p:cNvSpPr txBox="1">
            <a:spLocks noChangeArrowheads="1"/>
          </p:cNvSpPr>
          <p:nvPr/>
        </p:nvSpPr>
        <p:spPr bwMode="auto">
          <a:xfrm>
            <a:off x="7256463" y="2895600"/>
            <a:ext cx="1887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Not density reachable</a:t>
            </a:r>
          </a:p>
          <a:p>
            <a:pPr eaLnBrk="1" hangingPunct="1"/>
            <a:r>
              <a:rPr lang="en-US" sz="1400"/>
              <a:t>from core point</a:t>
            </a:r>
          </a:p>
        </p:txBody>
      </p:sp>
      <p:sp>
        <p:nvSpPr>
          <p:cNvPr id="11273" name="Line 34"/>
          <p:cNvSpPr>
            <a:spLocks noChangeShapeType="1"/>
          </p:cNvSpPr>
          <p:nvPr/>
        </p:nvSpPr>
        <p:spPr bwMode="auto">
          <a:xfrm flipH="1">
            <a:off x="6934200" y="3352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32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CBDEEDB-46FA-4930-AB90-C823013D561D}" type="slidenum">
              <a:rPr lang="en-US" sz="1200" smtClean="0"/>
              <a:pPr eaLnBrk="1" hangingPunct="1"/>
              <a:t>18</a:t>
            </a:fld>
            <a:endParaRPr lang="en-US" sz="1200" dirty="0"/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437437" cy="38735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charset="-122"/>
              </a:rPr>
              <a:t>DBSCAN: The Algorithm</a:t>
            </a:r>
            <a:endParaRPr lang="en-US" altLang="zh-CN" sz="3200" dirty="0">
              <a:ea typeface="SimSun" charset="-122"/>
            </a:endParaRPr>
          </a:p>
        </p:txBody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15400" cy="4876800"/>
          </a:xfrm>
        </p:spPr>
        <p:txBody>
          <a:bodyPr/>
          <a:lstStyle/>
          <a:p>
            <a:pPr marL="914400" lvl="1" indent="-457200" eaLnBrk="1" hangingPunct="1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ea typeface="SimSun" charset="-122"/>
              </a:rPr>
              <a:t>Arbitrary select a point </a:t>
            </a:r>
            <a:r>
              <a:rPr lang="en-US" altLang="zh-CN" sz="2400" b="1" i="1" dirty="0">
                <a:ea typeface="SimSun" charset="-122"/>
              </a:rPr>
              <a:t>p</a:t>
            </a:r>
            <a:endParaRPr lang="en-US" altLang="zh-CN" sz="2400" dirty="0">
              <a:ea typeface="SimSun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ea typeface="SimSun" charset="-122"/>
              </a:rPr>
              <a:t>Retrieve all points density-reachable from </a:t>
            </a:r>
            <a:r>
              <a:rPr lang="en-US" altLang="zh-CN" sz="2400" b="1" i="1" dirty="0">
                <a:ea typeface="SimSun" charset="-122"/>
              </a:rPr>
              <a:t>p</a:t>
            </a:r>
            <a:r>
              <a:rPr lang="en-US" altLang="zh-CN" sz="2400" dirty="0">
                <a:ea typeface="SimSun" charset="-122"/>
              </a:rPr>
              <a:t> </a:t>
            </a:r>
            <a:r>
              <a:rPr lang="en-US" altLang="zh-CN" sz="2400" dirty="0" err="1">
                <a:ea typeface="SimSun" charset="-122"/>
              </a:rPr>
              <a:t>wrt</a:t>
            </a:r>
            <a:r>
              <a:rPr lang="en-US" altLang="zh-CN" sz="2400" dirty="0">
                <a:ea typeface="SimSun" charset="-122"/>
              </a:rPr>
              <a:t> </a:t>
            </a:r>
            <a:r>
              <a:rPr lang="en-US" altLang="zh-CN" sz="2400" b="1" i="1" dirty="0" err="1">
                <a:ea typeface="SimSun" charset="-122"/>
              </a:rPr>
              <a:t>Eps</a:t>
            </a:r>
            <a:r>
              <a:rPr lang="en-US" altLang="zh-CN" sz="2400" dirty="0">
                <a:ea typeface="SimSun" charset="-122"/>
              </a:rPr>
              <a:t> and </a:t>
            </a:r>
            <a:r>
              <a:rPr lang="en-US" altLang="zh-CN" sz="2400" b="1" i="1" dirty="0" err="1">
                <a:ea typeface="SimSun" charset="-122"/>
              </a:rPr>
              <a:t>MinPts</a:t>
            </a:r>
            <a:r>
              <a:rPr lang="en-US" altLang="zh-CN" sz="2400" dirty="0">
                <a:ea typeface="SimSun" charset="-122"/>
              </a:rPr>
              <a:t>.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ea typeface="SimSun" charset="-122"/>
              </a:rPr>
              <a:t>If </a:t>
            </a:r>
            <a:r>
              <a:rPr lang="en-US" altLang="zh-CN" sz="2400" b="1" i="1" dirty="0">
                <a:ea typeface="SimSun" charset="-122"/>
              </a:rPr>
              <a:t>p</a:t>
            </a:r>
            <a:r>
              <a:rPr lang="en-US" altLang="zh-CN" sz="2400" dirty="0">
                <a:ea typeface="SimSun" charset="-122"/>
              </a:rPr>
              <a:t> is a core point, a cluster is formed.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ea typeface="SimSun" charset="-122"/>
              </a:rPr>
              <a:t>If </a:t>
            </a:r>
            <a:r>
              <a:rPr lang="en-US" altLang="zh-CN" sz="2400" b="1" i="1" dirty="0">
                <a:ea typeface="SimSun" charset="-122"/>
              </a:rPr>
              <a:t>p</a:t>
            </a:r>
            <a:r>
              <a:rPr lang="en-US" altLang="zh-CN" sz="2400" dirty="0">
                <a:ea typeface="SimSun" charset="-122"/>
              </a:rPr>
              <a:t> </a:t>
            </a:r>
            <a:r>
              <a:rPr lang="en-US" altLang="zh-CN" sz="2400" dirty="0" err="1">
                <a:ea typeface="SimSun" charset="-122"/>
              </a:rPr>
              <a:t>ia</a:t>
            </a:r>
            <a:r>
              <a:rPr lang="en-US" altLang="zh-CN" sz="2400" dirty="0">
                <a:ea typeface="SimSun" charset="-122"/>
              </a:rPr>
              <a:t> not a core point, no points are density-reachable from </a:t>
            </a:r>
            <a:r>
              <a:rPr lang="en-US" altLang="zh-CN" sz="2400" b="1" i="1" dirty="0">
                <a:ea typeface="SimSun" charset="-122"/>
              </a:rPr>
              <a:t>p</a:t>
            </a:r>
            <a:r>
              <a:rPr lang="en-US" altLang="zh-CN" sz="2400" dirty="0">
                <a:ea typeface="SimSun" charset="-122"/>
              </a:rPr>
              <a:t> and DBSCAN visits the next point of the database.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ea typeface="SimSun" charset="-122"/>
              </a:rPr>
              <a:t>Continue the process until all of the points have been processed.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000" dirty="0">
                <a:ea typeface="SimSun" charset="-122"/>
              </a:rPr>
              <a:t>Remark: Some bookkeeping is needed to make sure that only points that have not been assigned to a cluster yet, will be used in step 2. </a:t>
            </a:r>
            <a:endParaRPr lang="en-US" altLang="zh-CN" dirty="0"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8229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DBSCAN: Determining EPS and MinPts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Idea is that for points in a cluster, their k</a:t>
            </a:r>
            <a:r>
              <a:rPr lang="en-US" sz="2400" baseline="30000" dirty="0"/>
              <a:t>th</a:t>
            </a:r>
            <a:r>
              <a:rPr lang="en-US" sz="2400" dirty="0"/>
              <a:t> nearest neighbors are at roughly the same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Noise points have the k</a:t>
            </a:r>
            <a:r>
              <a:rPr lang="en-US" sz="2400" baseline="30000" dirty="0"/>
              <a:t>th</a:t>
            </a:r>
            <a:r>
              <a:rPr lang="en-US" sz="2400" dirty="0"/>
              <a:t> nearest neighbor at farther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So, plot sorted distance of every point to its k</a:t>
            </a:r>
            <a:r>
              <a:rPr lang="en-US" sz="2400" baseline="30000" dirty="0"/>
              <a:t>th</a:t>
            </a:r>
            <a:r>
              <a:rPr lang="en-US" sz="2400" dirty="0"/>
              <a:t> nearest neighbor</a:t>
            </a:r>
            <a:endParaRPr lang="en-US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Line 2"/>
          <p:cNvSpPr>
            <a:spLocks noChangeShapeType="1"/>
          </p:cNvSpPr>
          <p:nvPr/>
        </p:nvSpPr>
        <p:spPr bwMode="auto">
          <a:xfrm>
            <a:off x="4267200" y="3581400"/>
            <a:ext cx="0" cy="2438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4267200" y="4267200"/>
            <a:ext cx="1581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Non-Core-points</a:t>
            </a: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2879725" y="4278313"/>
            <a:ext cx="117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Core-points</a:t>
            </a:r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2971800" y="3352800"/>
            <a:ext cx="3009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Run DBSCAN for Minp=4 and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</a:t>
            </a:r>
            <a:r>
              <a:rPr lang="en-US">
                <a:solidFill>
                  <a:schemeClr val="accent1"/>
                </a:solidFill>
              </a:rPr>
              <a:t>=5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 I Group Homework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11649"/>
              </p:ext>
            </p:extLst>
          </p:nvPr>
        </p:nvGraphicFramePr>
        <p:xfrm>
          <a:off x="1295400" y="2590800"/>
          <a:ext cx="7061199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9379"/>
                <a:gridCol w="3771820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ts val="1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MbodjiAbibou</a:t>
                      </a: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" marR="7620" marT="7620" marB="76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" marR="7620" marT="7620" marB="762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ts val="1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>
                          <a:solidFill>
                            <a:schemeClr val="tx1"/>
                          </a:solidFill>
                          <a:effectLst/>
                        </a:rPr>
                        <a:t>Moffatt,William Grant</a:t>
                      </a:r>
                      <a:endParaRPr lang="en-US" sz="160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" marR="7620" marT="7620" marB="76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" marR="7620" marT="7620" marB="762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ts val="1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effectLst/>
                        </a:rPr>
                        <a:t>Mohammed,Ammaar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</a:rPr>
                        <a:t> Aziz</a:t>
                      </a: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" marR="7620" marT="7620" marB="76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" marR="7620" marT="7620" marB="762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ts val="1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Monroy,Stephany</a:t>
                      </a: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" marR="7620" marT="7620" marB="76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</a:rPr>
                        <a:t>Dropped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" marR="7620" marT="7620" marB="762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ts val="1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effectLst/>
                        </a:rPr>
                        <a:t>Ngimbi,Jorge</a:t>
                      </a: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" marR="7620" marT="7620" marB="76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" marR="7620" marT="7620" marB="762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2026" y="5562600"/>
            <a:ext cx="712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Jorge had problems contacting team members!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54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533400"/>
          </a:xfrm>
        </p:spPr>
        <p:txBody>
          <a:bodyPr/>
          <a:lstStyle/>
          <a:p>
            <a:r>
              <a:rPr lang="en-US" dirty="0"/>
              <a:t>DBSCAN Questions from Previous Exams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799" cy="5410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Assume you have two core points a and b, and a is density reachable from b, and b is density reachable from a; what will happen to a and b when DBSCAN clusters the data</a:t>
            </a:r>
            <a:r>
              <a:rPr lang="en-US" sz="2000" dirty="0" smtClean="0"/>
              <a:t>?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Assume we have a border point a that is within the radius of two core points b and c that are not density connected. What happens with this border point? Create an example dataset which matches this situation! </a:t>
            </a:r>
          </a:p>
          <a:p>
            <a:pPr marL="45720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Assume you run </a:t>
            </a:r>
            <a:r>
              <a:rPr lang="en-US" sz="2000" dirty="0" err="1"/>
              <a:t>dbscan</a:t>
            </a:r>
            <a:r>
              <a:rPr lang="en-US" sz="2000" dirty="0"/>
              <a:t>(iris[3:4], 0.15, 3) in R and obtain.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0  1  2 3  4 5 6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border 20  2  5 0  3 2 1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seed    0 46 54 3  9 1 4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total  20 48 59 3 12 3 5</a:t>
            </a:r>
            <a:endParaRPr lang="en-US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What does the displayed result mean with respect to number of clusters, outliers, border points and core points?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Now you run DBSCAM, increasing </a:t>
            </a:r>
            <a:r>
              <a:rPr lang="en-US" sz="2000" dirty="0" err="1"/>
              <a:t>MinPoints</a:t>
            </a:r>
            <a:r>
              <a:rPr lang="en-US" sz="2000" dirty="0"/>
              <a:t> to 5: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dbscan</a:t>
            </a:r>
            <a:r>
              <a:rPr lang="en-US" sz="2000" dirty="0"/>
              <a:t>(iris[3:4], 0.15, 5).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How do you expect the clustering results to change?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Next, we run DBSCAN changing epsilon to 0.25; how do the results change? [6]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3579911"/>
            <a:ext cx="2243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Discussion to be 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continued on Nov. 19</a:t>
            </a:r>
          </a:p>
        </p:txBody>
      </p:sp>
    </p:spTree>
    <p:extLst>
      <p:ext uri="{BB962C8B-B14F-4D97-AF65-F5344CB8AC3E}">
        <p14:creationId xmlns:p14="http://schemas.microsoft.com/office/powerpoint/2010/main" val="21083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77000"/>
            <a:ext cx="4572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AD08CA2-3A5E-4AFF-8630-680CCE0468D1}" type="slidenum">
              <a:rPr lang="en-US" sz="1200" smtClean="0">
                <a:solidFill>
                  <a:srgbClr val="000000"/>
                </a:solidFill>
              </a:rPr>
              <a:pPr eaLnBrk="1" hangingPunct="1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1957" y="457200"/>
            <a:ext cx="8534400" cy="38735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SimSun" charset="-122"/>
              </a:rPr>
              <a:t>Density-based Clustering: Pros and Cons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1143000" lvl="1" eaLnBrk="1" hangingPunct="1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altLang="zh-CN" sz="2400" dirty="0">
                <a:ea typeface="SimSun" charset="-122"/>
              </a:rPr>
              <a:t>+: can (potentially) discover clusters of arbitrary shape</a:t>
            </a:r>
          </a:p>
          <a:p>
            <a:pPr marL="1143000" lvl="1" eaLnBrk="1" hangingPunct="1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altLang="zh-CN" sz="2400" dirty="0">
                <a:ea typeface="SimSun" charset="-122"/>
              </a:rPr>
              <a:t>+: not sensitive to outliers and supports outlier detection</a:t>
            </a:r>
          </a:p>
          <a:p>
            <a:pPr marL="1143000" lvl="1" eaLnBrk="1" hangingPunct="1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altLang="zh-CN" sz="2400" dirty="0">
                <a:ea typeface="SimSun" charset="-122"/>
              </a:rPr>
              <a:t>+: can handle noise </a:t>
            </a:r>
          </a:p>
          <a:p>
            <a:pPr marL="1143000" lvl="1" eaLnBrk="1" hangingPunct="1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altLang="zh-CN" sz="2400" dirty="0">
                <a:ea typeface="SimSun" charset="-122"/>
              </a:rPr>
              <a:t>+</a:t>
            </a:r>
            <a:r>
              <a:rPr lang="en-US" altLang="zh-CN" sz="2400" dirty="0">
                <a:solidFill>
                  <a:srgbClr val="000000"/>
                </a:solidFill>
                <a:latin typeface="Symbol" pitchFamily="18" charset="2"/>
                <a:ea typeface="SimSun" charset="-122"/>
                <a:cs typeface="+mn-cs"/>
              </a:rPr>
              <a:t>-</a:t>
            </a:r>
            <a:r>
              <a:rPr lang="en-US" altLang="zh-CN" sz="2400" dirty="0">
                <a:ea typeface="SimSun" charset="-122"/>
              </a:rPr>
              <a:t>: medium algorithm complexities O(n**2), O(n*log(n))</a:t>
            </a:r>
          </a:p>
          <a:p>
            <a:pPr marL="1143000" lvl="1" eaLnBrk="1" hangingPunct="1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altLang="zh-CN" sz="2400" dirty="0">
                <a:latin typeface="Symbol" pitchFamily="18" charset="2"/>
                <a:ea typeface="SimSun" charset="-122"/>
              </a:rPr>
              <a:t>-</a:t>
            </a:r>
            <a:r>
              <a:rPr lang="en-US" altLang="zh-CN" sz="2400" dirty="0">
                <a:ea typeface="SimSun" charset="-122"/>
              </a:rPr>
              <a:t>: finding good density estimation parameters is frequently difficult; more difficult than using K-means. </a:t>
            </a:r>
          </a:p>
          <a:p>
            <a:pPr marL="1143000" lvl="1" eaLnBrk="1" hangingPunct="1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altLang="zh-CN" sz="2400" dirty="0">
                <a:latin typeface="Symbol" pitchFamily="18" charset="2"/>
                <a:ea typeface="SimSun" charset="-122"/>
              </a:rPr>
              <a:t>-</a:t>
            </a:r>
            <a:r>
              <a:rPr lang="en-US" altLang="zh-CN" sz="2400" dirty="0">
                <a:ea typeface="SimSun" charset="-122"/>
              </a:rPr>
              <a:t>: usually, does not do well in clustering high-dimensional datasets. </a:t>
            </a:r>
          </a:p>
          <a:p>
            <a:pPr marL="1143000" lvl="1" eaLnBrk="1" hangingPunct="1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altLang="zh-CN" sz="2400" dirty="0">
                <a:ea typeface="SimSun" charset="-122"/>
              </a:rPr>
              <a:t> </a:t>
            </a:r>
            <a:r>
              <a:rPr lang="en-US" altLang="zh-CN" sz="2400" dirty="0">
                <a:latin typeface="Symbol" pitchFamily="18" charset="2"/>
                <a:ea typeface="SimSun" charset="-122"/>
              </a:rPr>
              <a:t>-</a:t>
            </a:r>
            <a:r>
              <a:rPr lang="en-US" altLang="zh-CN" sz="2400" dirty="0">
                <a:ea typeface="SimSun" charset="-122"/>
              </a:rPr>
              <a:t>: cluster models are not well understood (yet) </a:t>
            </a:r>
          </a:p>
        </p:txBody>
      </p:sp>
    </p:spTree>
    <p:extLst>
      <p:ext uri="{BB962C8B-B14F-4D97-AF65-F5344CB8AC3E}">
        <p14:creationId xmlns:p14="http://schemas.microsoft.com/office/powerpoint/2010/main" val="258062922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3999" cy="54102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3600" dirty="0" smtClean="0"/>
              <a:t>Disregard the remaining slides of this slide show! We might discuss more density-based clustering algorithms in late November, if any time left.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9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DENCLUE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914400"/>
            <a:ext cx="8318500" cy="5410200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US" sz="1900" dirty="0"/>
              <a:t>What is a density attractor and how are density attractors computed by DENCLUE?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1900" dirty="0"/>
              <a:t>What is a cluster in DENCLUE?  How are clusters formed by DENCLUE?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1900" dirty="0"/>
              <a:t>What is a path in DENCLUE? How are paths computed in DENCLUE? What algorithm is used to determine which clusters are merged?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1900" dirty="0"/>
              <a:t>DENCLUE places a (hyper)grid on the top of the dataset… Why??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1900" dirty="0"/>
              <a:t>How does DENCLUE’s hill climbing procedure work? How was it enhanced in DENCLUE 2.0 in comparison of its older version?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1900" dirty="0"/>
              <a:t>What objects in the dataset does DENCLUE classify as outliers?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265211"/>
            <a:ext cx="2961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Source code of DENCLUE??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165" y="6365157"/>
            <a:ext cx="7625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Remark: Dr. Eick will only listen, and maybe make some comments after </a:t>
            </a:r>
            <a:r>
              <a:rPr lang="en-US"/>
              <a:t>the discussion.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77000"/>
            <a:ext cx="4826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2B9306E-F554-4843-B32D-54936A432091}" type="slidenum">
              <a:rPr lang="en-US" sz="1200" smtClean="0"/>
              <a:pPr eaLnBrk="1" hangingPunct="1"/>
              <a:t>24</a:t>
            </a:fld>
            <a:endParaRPr lang="en-US" sz="1200" dirty="0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charset="-122"/>
              </a:rPr>
              <a:t>DENCLUE: Clustering using density functions</a:t>
            </a:r>
            <a:endParaRPr lang="en-US" altLang="zh-CN" sz="2800" dirty="0">
              <a:ea typeface="SimSun" charset="-122"/>
            </a:endParaRP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410200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400" dirty="0" err="1">
                <a:ea typeface="SimSun" charset="-122"/>
              </a:rPr>
              <a:t>DENsity</a:t>
            </a:r>
            <a:r>
              <a:rPr lang="en-US" altLang="zh-CN" sz="2400" dirty="0">
                <a:ea typeface="SimSun" charset="-122"/>
              </a:rPr>
              <a:t>-based </a:t>
            </a:r>
            <a:r>
              <a:rPr lang="en-US" altLang="zh-CN" sz="2400" dirty="0" err="1">
                <a:ea typeface="SimSun" charset="-122"/>
              </a:rPr>
              <a:t>CLUstEring</a:t>
            </a:r>
            <a:r>
              <a:rPr lang="en-US" altLang="zh-CN" sz="2400" dirty="0">
                <a:ea typeface="SimSun" charset="-122"/>
              </a:rPr>
              <a:t> by </a:t>
            </a:r>
            <a:r>
              <a:rPr lang="en-US" altLang="zh-CN" sz="2400" dirty="0" err="1">
                <a:ea typeface="SimSun" charset="-122"/>
              </a:rPr>
              <a:t>Hinneburg</a:t>
            </a:r>
            <a:r>
              <a:rPr lang="en-US" altLang="zh-CN" sz="2400" dirty="0">
                <a:ea typeface="SimSun" charset="-122"/>
              </a:rPr>
              <a:t> &amp; </a:t>
            </a:r>
            <a:r>
              <a:rPr lang="en-US" altLang="zh-CN" sz="2400" dirty="0" err="1">
                <a:ea typeface="SimSun" charset="-122"/>
              </a:rPr>
              <a:t>Keim</a:t>
            </a:r>
            <a:r>
              <a:rPr lang="en-US" altLang="zh-CN" sz="2400" dirty="0">
                <a:ea typeface="SimSun" charset="-122"/>
              </a:rPr>
              <a:t>  (KDD</a:t>
            </a:r>
            <a:r>
              <a:rPr lang="en-US" altLang="zh-CN" sz="2400" dirty="0">
                <a:latin typeface="Times New Roman" pitchFamily="18" charset="0"/>
                <a:ea typeface="SimSun" charset="-122"/>
              </a:rPr>
              <a:t>’</a:t>
            </a:r>
            <a:r>
              <a:rPr lang="en-US" altLang="zh-CN" sz="2400" dirty="0">
                <a:ea typeface="SimSun" charset="-122"/>
              </a:rPr>
              <a:t>98)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ea typeface="SimSun" charset="-122"/>
              </a:rPr>
              <a:t>Paper: </a:t>
            </a:r>
            <a:r>
              <a:rPr lang="en-US" altLang="zh-CN" sz="2400" dirty="0">
                <a:ea typeface="SimSun" charset="-122"/>
                <a:hlinkClick r:id="rId2"/>
              </a:rPr>
              <a:t>http://www2.cs.uh.edu/~ceick/DM/Denclue2.pdf</a:t>
            </a:r>
            <a:r>
              <a:rPr lang="en-US" altLang="zh-CN" sz="2400" dirty="0">
                <a:ea typeface="SimSun" charset="-122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ea typeface="SimSun" charset="-122"/>
              </a:rPr>
              <a:t>Slides </a:t>
            </a:r>
            <a:r>
              <a:rPr lang="it-IT" sz="2400" dirty="0"/>
              <a:t>Morteza Morteza H. Chehreghani Chehreghani </a:t>
            </a:r>
            <a:r>
              <a:rPr lang="en-US" altLang="zh-CN" sz="2400" dirty="0">
                <a:ea typeface="SimSun" charset="-122"/>
              </a:rPr>
              <a:t> from Sharif University: </a:t>
            </a:r>
            <a:r>
              <a:rPr lang="en-US" altLang="zh-CN" sz="2400" dirty="0">
                <a:ea typeface="SimSun" charset="-122"/>
                <a:hlinkClick r:id="rId3"/>
              </a:rPr>
              <a:t>http://www2.cs.uh.edu/~ceick/DM/DENCLUE.pdf</a:t>
            </a:r>
            <a:r>
              <a:rPr lang="en-US" altLang="zh-CN" sz="2400" dirty="0">
                <a:ea typeface="SimSun" charset="-122"/>
              </a:rPr>
              <a:t> 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400" dirty="0">
                <a:ea typeface="SimSun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9248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601436"/>
            <a:ext cx="8280400" cy="533400"/>
          </a:xfrm>
        </p:spPr>
        <p:txBody>
          <a:bodyPr/>
          <a:lstStyle/>
          <a:p>
            <a:r>
              <a:rPr lang="en-US" sz="2400" dirty="0"/>
              <a:t>Density Based Clustering Centering on DBSCAN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dirty="0"/>
              <a:t>Density-based Clustering 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dirty="0"/>
              <a:t>DBSCAN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dirty="0"/>
              <a:t>Other Density-based Clustering Algorithms </a:t>
            </a:r>
            <a:r>
              <a:rPr lang="en-US" dirty="0">
                <a:solidFill>
                  <a:srgbClr val="C0000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maybe near the end of the semester, if time left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dirty="0"/>
              <a:t>Density-based Clustering </a:t>
            </a:r>
            <a:endParaRPr lang="en-US" sz="14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91600" cy="5388256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300" dirty="0"/>
              <a:t>Density-based Clustering algorithms use </a:t>
            </a:r>
            <a:r>
              <a:rPr lang="en-US" sz="2300" i="1" dirty="0"/>
              <a:t>density-estimation techniques:</a:t>
            </a:r>
            <a:r>
              <a:rPr lang="en-US" sz="2300" dirty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300" dirty="0"/>
              <a:t>to </a:t>
            </a:r>
            <a:r>
              <a:rPr lang="en-US" sz="2300" dirty="0" smtClean="0"/>
              <a:t>obtain density functions </a:t>
            </a:r>
            <a:r>
              <a:rPr lang="en-US" sz="2300" dirty="0"/>
              <a:t>over the space of the attributes; then clusters are identified as areas whose density is above a certain threshold</a:t>
            </a:r>
            <a:r>
              <a:rPr lang="en-US" sz="2300" dirty="0">
                <a:sym typeface="Symbol"/>
              </a:rPr>
              <a:t> </a:t>
            </a:r>
            <a:r>
              <a:rPr lang="en-US" sz="2300" dirty="0"/>
              <a:t> (DENCLUE’s Approach)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300" dirty="0"/>
              <a:t>to create a proximity graph which connects objects whose density is above a certain threshold </a:t>
            </a:r>
            <a:r>
              <a:rPr lang="en-US" sz="2300" dirty="0">
                <a:sym typeface="Symbol"/>
              </a:rPr>
              <a:t> in the neighborhood of an object</a:t>
            </a:r>
            <a:r>
              <a:rPr lang="en-US" sz="2300" dirty="0"/>
              <a:t>; then clustering algorithms identify contiguous, connected subsets in the graph which are dense (DBSCAN’s Approach). DBSCAN employs a naïve density estimation approach to estimate the density of dataset points.  </a:t>
            </a:r>
          </a:p>
        </p:txBody>
      </p:sp>
      <p:pic>
        <p:nvPicPr>
          <p:cNvPr id="4" name="Picture 102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781935"/>
            <a:ext cx="373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71"/>
          <p:cNvGrpSpPr>
            <a:grpSpLocks/>
          </p:cNvGrpSpPr>
          <p:nvPr/>
        </p:nvGrpSpPr>
        <p:grpSpPr bwMode="auto">
          <a:xfrm>
            <a:off x="189928" y="4852642"/>
            <a:ext cx="3105150" cy="1846668"/>
            <a:chOff x="6019800" y="1536700"/>
            <a:chExt cx="2057400" cy="2184400"/>
          </a:xfrm>
        </p:grpSpPr>
        <p:sp>
          <p:nvSpPr>
            <p:cNvPr id="6" name="Oval 74"/>
            <p:cNvSpPr>
              <a:spLocks noChangeArrowheads="1"/>
            </p:cNvSpPr>
            <p:nvPr/>
          </p:nvSpPr>
          <p:spPr bwMode="auto">
            <a:xfrm>
              <a:off x="6248400" y="24384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5"/>
            <p:cNvGrpSpPr>
              <a:grpSpLocks/>
            </p:cNvGrpSpPr>
            <p:nvPr/>
          </p:nvGrpSpPr>
          <p:grpSpPr bwMode="auto">
            <a:xfrm>
              <a:off x="6553200" y="1905000"/>
              <a:ext cx="292100" cy="533400"/>
              <a:chOff x="4128" y="1200"/>
              <a:chExt cx="184" cy="336"/>
            </a:xfrm>
          </p:grpSpPr>
          <p:sp>
            <p:nvSpPr>
              <p:cNvPr id="71" name="Oval 76"/>
              <p:cNvSpPr>
                <a:spLocks noChangeArrowheads="1"/>
              </p:cNvSpPr>
              <p:nvPr/>
            </p:nvSpPr>
            <p:spPr bwMode="auto">
              <a:xfrm>
                <a:off x="4224" y="1200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77"/>
              <p:cNvSpPr>
                <a:spLocks noChangeArrowheads="1"/>
              </p:cNvSpPr>
              <p:nvPr/>
            </p:nvSpPr>
            <p:spPr bwMode="auto">
              <a:xfrm>
                <a:off x="4128" y="1296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78"/>
              <p:cNvSpPr>
                <a:spLocks noChangeArrowheads="1"/>
              </p:cNvSpPr>
              <p:nvPr/>
            </p:nvSpPr>
            <p:spPr bwMode="auto">
              <a:xfrm>
                <a:off x="4272" y="1400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79"/>
              <p:cNvSpPr>
                <a:spLocks noChangeShapeType="1"/>
              </p:cNvSpPr>
              <p:nvPr/>
            </p:nvSpPr>
            <p:spPr bwMode="auto">
              <a:xfrm flipV="1">
                <a:off x="4176" y="1200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80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>
                <a:off x="4272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Oval 82"/>
              <p:cNvSpPr>
                <a:spLocks noChangeArrowheads="1"/>
              </p:cNvSpPr>
              <p:nvPr/>
            </p:nvSpPr>
            <p:spPr bwMode="auto">
              <a:xfrm>
                <a:off x="4136" y="1496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84"/>
              <p:cNvSpPr>
                <a:spLocks noChangeShapeType="1"/>
              </p:cNvSpPr>
              <p:nvPr/>
            </p:nvSpPr>
            <p:spPr bwMode="auto">
              <a:xfrm flipH="1">
                <a:off x="4176" y="14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Oval 85"/>
            <p:cNvSpPr>
              <a:spLocks noChangeArrowheads="1"/>
            </p:cNvSpPr>
            <p:nvPr/>
          </p:nvSpPr>
          <p:spPr bwMode="auto">
            <a:xfrm>
              <a:off x="6337300" y="26797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6"/>
            <p:cNvSpPr>
              <a:spLocks noChangeArrowheads="1"/>
            </p:cNvSpPr>
            <p:nvPr/>
          </p:nvSpPr>
          <p:spPr bwMode="auto">
            <a:xfrm>
              <a:off x="6019800" y="26670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7"/>
            <p:cNvSpPr>
              <a:spLocks noChangeArrowheads="1"/>
            </p:cNvSpPr>
            <p:nvPr/>
          </p:nvSpPr>
          <p:spPr bwMode="auto">
            <a:xfrm>
              <a:off x="6705600" y="26797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8"/>
            <p:cNvSpPr>
              <a:spLocks noChangeArrowheads="1"/>
            </p:cNvSpPr>
            <p:nvPr/>
          </p:nvSpPr>
          <p:spPr bwMode="auto">
            <a:xfrm>
              <a:off x="6489700" y="29718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89"/>
            <p:cNvSpPr>
              <a:spLocks noChangeArrowheads="1"/>
            </p:cNvSpPr>
            <p:nvPr/>
          </p:nvSpPr>
          <p:spPr bwMode="auto">
            <a:xfrm>
              <a:off x="6553200" y="32893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90"/>
            <p:cNvSpPr>
              <a:spLocks noChangeArrowheads="1"/>
            </p:cNvSpPr>
            <p:nvPr/>
          </p:nvSpPr>
          <p:spPr bwMode="auto">
            <a:xfrm>
              <a:off x="6870700" y="31242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1"/>
            <p:cNvSpPr>
              <a:spLocks noChangeShapeType="1"/>
            </p:cNvSpPr>
            <p:nvPr/>
          </p:nvSpPr>
          <p:spPr bwMode="auto">
            <a:xfrm>
              <a:off x="6248400" y="2438400"/>
              <a:ext cx="152400" cy="3048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2"/>
            <p:cNvSpPr>
              <a:spLocks noChangeShapeType="1"/>
            </p:cNvSpPr>
            <p:nvPr/>
          </p:nvSpPr>
          <p:spPr bwMode="auto">
            <a:xfrm flipH="1">
              <a:off x="6019800" y="2438400"/>
              <a:ext cx="22860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93"/>
            <p:cNvSpPr>
              <a:spLocks noChangeShapeType="1"/>
            </p:cNvSpPr>
            <p:nvPr/>
          </p:nvSpPr>
          <p:spPr bwMode="auto">
            <a:xfrm>
              <a:off x="6019800" y="2667000"/>
              <a:ext cx="381000" cy="762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94"/>
            <p:cNvSpPr>
              <a:spLocks noChangeArrowheads="1"/>
            </p:cNvSpPr>
            <p:nvPr/>
          </p:nvSpPr>
          <p:spPr bwMode="auto">
            <a:xfrm>
              <a:off x="7086600" y="29718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95"/>
            <p:cNvSpPr>
              <a:spLocks noChangeArrowheads="1"/>
            </p:cNvSpPr>
            <p:nvPr/>
          </p:nvSpPr>
          <p:spPr bwMode="auto">
            <a:xfrm>
              <a:off x="7099300" y="32893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96"/>
            <p:cNvSpPr>
              <a:spLocks noChangeArrowheads="1"/>
            </p:cNvSpPr>
            <p:nvPr/>
          </p:nvSpPr>
          <p:spPr bwMode="auto">
            <a:xfrm>
              <a:off x="7251700" y="1676400"/>
              <a:ext cx="63500" cy="635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97"/>
            <p:cNvSpPr>
              <a:spLocks noChangeArrowheads="1"/>
            </p:cNvSpPr>
            <p:nvPr/>
          </p:nvSpPr>
          <p:spPr bwMode="auto">
            <a:xfrm>
              <a:off x="7086600" y="2333625"/>
              <a:ext cx="74613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98"/>
            <p:cNvSpPr>
              <a:spLocks noChangeArrowheads="1"/>
            </p:cNvSpPr>
            <p:nvPr/>
          </p:nvSpPr>
          <p:spPr bwMode="auto">
            <a:xfrm>
              <a:off x="7467600" y="1536700"/>
              <a:ext cx="63500" cy="635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99"/>
            <p:cNvSpPr>
              <a:spLocks noChangeArrowheads="1"/>
            </p:cNvSpPr>
            <p:nvPr/>
          </p:nvSpPr>
          <p:spPr bwMode="auto">
            <a:xfrm>
              <a:off x="7467600" y="1828800"/>
              <a:ext cx="63500" cy="635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00"/>
            <p:cNvSpPr>
              <a:spLocks noChangeArrowheads="1"/>
            </p:cNvSpPr>
            <p:nvPr/>
          </p:nvSpPr>
          <p:spPr bwMode="auto">
            <a:xfrm>
              <a:off x="7315200" y="1905000"/>
              <a:ext cx="63500" cy="635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01"/>
            <p:cNvSpPr>
              <a:spLocks noChangeArrowheads="1"/>
            </p:cNvSpPr>
            <p:nvPr/>
          </p:nvSpPr>
          <p:spPr bwMode="auto">
            <a:xfrm>
              <a:off x="7315200" y="2257425"/>
              <a:ext cx="74613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02"/>
            <p:cNvSpPr>
              <a:spLocks noChangeArrowheads="1"/>
            </p:cNvSpPr>
            <p:nvPr/>
          </p:nvSpPr>
          <p:spPr bwMode="auto">
            <a:xfrm>
              <a:off x="7239000" y="2486025"/>
              <a:ext cx="74613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03"/>
            <p:cNvSpPr>
              <a:spLocks noChangeArrowheads="1"/>
            </p:cNvSpPr>
            <p:nvPr/>
          </p:nvSpPr>
          <p:spPr bwMode="auto">
            <a:xfrm>
              <a:off x="7391400" y="2498725"/>
              <a:ext cx="74613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04"/>
            <p:cNvSpPr>
              <a:spLocks noChangeArrowheads="1"/>
            </p:cNvSpPr>
            <p:nvPr/>
          </p:nvSpPr>
          <p:spPr bwMode="auto">
            <a:xfrm>
              <a:off x="7315200" y="2638425"/>
              <a:ext cx="74613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05"/>
            <p:cNvSpPr>
              <a:spLocks noChangeShapeType="1"/>
            </p:cNvSpPr>
            <p:nvPr/>
          </p:nvSpPr>
          <p:spPr bwMode="auto">
            <a:xfrm flipV="1">
              <a:off x="7315200" y="1600200"/>
              <a:ext cx="152400" cy="762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6"/>
            <p:cNvSpPr>
              <a:spLocks noChangeShapeType="1"/>
            </p:cNvSpPr>
            <p:nvPr/>
          </p:nvSpPr>
          <p:spPr bwMode="auto">
            <a:xfrm>
              <a:off x="7315200" y="1676400"/>
              <a:ext cx="152400" cy="1524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7315200" y="1676400"/>
              <a:ext cx="0" cy="2286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8"/>
            <p:cNvSpPr>
              <a:spLocks noChangeShapeType="1"/>
            </p:cNvSpPr>
            <p:nvPr/>
          </p:nvSpPr>
          <p:spPr bwMode="auto">
            <a:xfrm flipV="1">
              <a:off x="7315200" y="1828800"/>
              <a:ext cx="152400" cy="762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9"/>
            <p:cNvSpPr>
              <a:spLocks noChangeShapeType="1"/>
            </p:cNvSpPr>
            <p:nvPr/>
          </p:nvSpPr>
          <p:spPr bwMode="auto">
            <a:xfrm>
              <a:off x="7288213" y="2498725"/>
              <a:ext cx="114300" cy="15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10"/>
            <p:cNvSpPr>
              <a:spLocks noChangeShapeType="1"/>
            </p:cNvSpPr>
            <p:nvPr/>
          </p:nvSpPr>
          <p:spPr bwMode="auto">
            <a:xfrm>
              <a:off x="7269163" y="2468563"/>
              <a:ext cx="57150" cy="1825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 flipV="1">
              <a:off x="7345363" y="2559050"/>
              <a:ext cx="57150" cy="920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112"/>
            <p:cNvSpPr>
              <a:spLocks noChangeArrowheads="1"/>
            </p:cNvSpPr>
            <p:nvPr/>
          </p:nvSpPr>
          <p:spPr bwMode="auto">
            <a:xfrm>
              <a:off x="7785100" y="22987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13"/>
            <p:cNvSpPr>
              <a:spLocks noChangeArrowheads="1"/>
            </p:cNvSpPr>
            <p:nvPr/>
          </p:nvSpPr>
          <p:spPr bwMode="auto">
            <a:xfrm>
              <a:off x="8013700" y="23749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114"/>
            <p:cNvSpPr>
              <a:spLocks noChangeArrowheads="1"/>
            </p:cNvSpPr>
            <p:nvPr/>
          </p:nvSpPr>
          <p:spPr bwMode="auto">
            <a:xfrm>
              <a:off x="7696200" y="2971800"/>
              <a:ext cx="63500" cy="63500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115"/>
            <p:cNvSpPr>
              <a:spLocks noChangeArrowheads="1"/>
            </p:cNvSpPr>
            <p:nvPr/>
          </p:nvSpPr>
          <p:spPr bwMode="auto">
            <a:xfrm>
              <a:off x="7556500" y="3200400"/>
              <a:ext cx="63500" cy="63500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16"/>
            <p:cNvSpPr>
              <a:spLocks noChangeArrowheads="1"/>
            </p:cNvSpPr>
            <p:nvPr/>
          </p:nvSpPr>
          <p:spPr bwMode="auto">
            <a:xfrm>
              <a:off x="7848600" y="3200400"/>
              <a:ext cx="63500" cy="63500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117"/>
            <p:cNvSpPr>
              <a:spLocks noChangeArrowheads="1"/>
            </p:cNvSpPr>
            <p:nvPr/>
          </p:nvSpPr>
          <p:spPr bwMode="auto">
            <a:xfrm>
              <a:off x="7696200" y="3441700"/>
              <a:ext cx="63500" cy="6350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118"/>
            <p:cNvSpPr>
              <a:spLocks noChangeArrowheads="1"/>
            </p:cNvSpPr>
            <p:nvPr/>
          </p:nvSpPr>
          <p:spPr bwMode="auto">
            <a:xfrm>
              <a:off x="7937500" y="21336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19"/>
            <p:cNvSpPr>
              <a:spLocks noChangeArrowheads="1"/>
            </p:cNvSpPr>
            <p:nvPr/>
          </p:nvSpPr>
          <p:spPr bwMode="auto">
            <a:xfrm>
              <a:off x="7620000" y="3594100"/>
              <a:ext cx="63500" cy="6350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20"/>
            <p:cNvSpPr>
              <a:spLocks noChangeArrowheads="1"/>
            </p:cNvSpPr>
            <p:nvPr/>
          </p:nvSpPr>
          <p:spPr bwMode="auto">
            <a:xfrm>
              <a:off x="7480300" y="3505200"/>
              <a:ext cx="63500" cy="6350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21"/>
            <p:cNvSpPr>
              <a:spLocks noChangeArrowheads="1"/>
            </p:cNvSpPr>
            <p:nvPr/>
          </p:nvSpPr>
          <p:spPr bwMode="auto">
            <a:xfrm>
              <a:off x="7404100" y="3657600"/>
              <a:ext cx="63500" cy="6350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2"/>
            <p:cNvSpPr>
              <a:spLocks noChangeShapeType="1"/>
            </p:cNvSpPr>
            <p:nvPr/>
          </p:nvSpPr>
          <p:spPr bwMode="auto">
            <a:xfrm>
              <a:off x="7848600" y="2362200"/>
              <a:ext cx="228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23"/>
            <p:cNvSpPr>
              <a:spLocks noChangeShapeType="1"/>
            </p:cNvSpPr>
            <p:nvPr/>
          </p:nvSpPr>
          <p:spPr bwMode="auto">
            <a:xfrm>
              <a:off x="8001000" y="21336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24"/>
            <p:cNvSpPr>
              <a:spLocks noChangeShapeType="1"/>
            </p:cNvSpPr>
            <p:nvPr/>
          </p:nvSpPr>
          <p:spPr bwMode="auto">
            <a:xfrm flipH="1">
              <a:off x="7467600" y="3505200"/>
              <a:ext cx="76200" cy="1524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25"/>
            <p:cNvSpPr>
              <a:spLocks noChangeShapeType="1"/>
            </p:cNvSpPr>
            <p:nvPr/>
          </p:nvSpPr>
          <p:spPr bwMode="auto">
            <a:xfrm>
              <a:off x="6781800" y="27432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26"/>
            <p:cNvSpPr>
              <a:spLocks noChangeShapeType="1"/>
            </p:cNvSpPr>
            <p:nvPr/>
          </p:nvSpPr>
          <p:spPr bwMode="auto">
            <a:xfrm>
              <a:off x="6705600" y="27432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6858000" y="31242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 flipV="1">
              <a:off x="6858000" y="30480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 flipH="1">
              <a:off x="6553200" y="27432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30"/>
            <p:cNvSpPr>
              <a:spLocks noChangeShapeType="1"/>
            </p:cNvSpPr>
            <p:nvPr/>
          </p:nvSpPr>
          <p:spPr bwMode="auto">
            <a:xfrm>
              <a:off x="6553200" y="3048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31"/>
            <p:cNvSpPr>
              <a:spLocks noChangeShapeType="1"/>
            </p:cNvSpPr>
            <p:nvPr/>
          </p:nvSpPr>
          <p:spPr bwMode="auto">
            <a:xfrm>
              <a:off x="6553200" y="3352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32"/>
            <p:cNvSpPr>
              <a:spLocks noChangeShapeType="1"/>
            </p:cNvSpPr>
            <p:nvPr/>
          </p:nvSpPr>
          <p:spPr bwMode="auto">
            <a:xfrm flipV="1">
              <a:off x="6553200" y="32004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33"/>
            <p:cNvSpPr>
              <a:spLocks noChangeShapeType="1"/>
            </p:cNvSpPr>
            <p:nvPr/>
          </p:nvSpPr>
          <p:spPr bwMode="auto">
            <a:xfrm>
              <a:off x="6553200" y="297180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16"/>
            <p:cNvSpPr>
              <a:spLocks noChangeShapeType="1"/>
            </p:cNvSpPr>
            <p:nvPr/>
          </p:nvSpPr>
          <p:spPr bwMode="auto">
            <a:xfrm flipV="1">
              <a:off x="7097713" y="2270125"/>
              <a:ext cx="22860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17"/>
            <p:cNvSpPr>
              <a:spLocks noChangeShapeType="1"/>
            </p:cNvSpPr>
            <p:nvPr/>
          </p:nvSpPr>
          <p:spPr bwMode="auto">
            <a:xfrm>
              <a:off x="7097713" y="2346325"/>
              <a:ext cx="228600" cy="152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39"/>
            <p:cNvSpPr>
              <a:spLocks noChangeShapeType="1"/>
            </p:cNvSpPr>
            <p:nvPr/>
          </p:nvSpPr>
          <p:spPr bwMode="auto">
            <a:xfrm>
              <a:off x="7467600" y="1600200"/>
              <a:ext cx="0" cy="2286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40"/>
            <p:cNvSpPr>
              <a:spLocks noChangeShapeType="1"/>
            </p:cNvSpPr>
            <p:nvPr/>
          </p:nvSpPr>
          <p:spPr bwMode="auto">
            <a:xfrm flipV="1">
              <a:off x="7315200" y="22860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41"/>
            <p:cNvSpPr>
              <a:spLocks noChangeShapeType="1"/>
            </p:cNvSpPr>
            <p:nvPr/>
          </p:nvSpPr>
          <p:spPr bwMode="auto">
            <a:xfrm>
              <a:off x="7315200" y="2286000"/>
              <a:ext cx="7620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42"/>
            <p:cNvSpPr>
              <a:spLocks noChangeShapeType="1"/>
            </p:cNvSpPr>
            <p:nvPr/>
          </p:nvSpPr>
          <p:spPr bwMode="auto">
            <a:xfrm flipV="1">
              <a:off x="7848600" y="21336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43"/>
            <p:cNvSpPr>
              <a:spLocks noChangeShapeType="1"/>
            </p:cNvSpPr>
            <p:nvPr/>
          </p:nvSpPr>
          <p:spPr bwMode="auto">
            <a:xfrm>
              <a:off x="7086600" y="2971800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44"/>
            <p:cNvSpPr>
              <a:spLocks noChangeShapeType="1"/>
            </p:cNvSpPr>
            <p:nvPr/>
          </p:nvSpPr>
          <p:spPr bwMode="auto">
            <a:xfrm flipH="1">
              <a:off x="7620000" y="2971800"/>
              <a:ext cx="76200" cy="22860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245"/>
            <p:cNvSpPr>
              <a:spLocks noChangeShapeType="1"/>
            </p:cNvSpPr>
            <p:nvPr/>
          </p:nvSpPr>
          <p:spPr bwMode="auto">
            <a:xfrm>
              <a:off x="7620000" y="3200400"/>
              <a:ext cx="228600" cy="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246"/>
            <p:cNvSpPr>
              <a:spLocks noChangeShapeType="1"/>
            </p:cNvSpPr>
            <p:nvPr/>
          </p:nvSpPr>
          <p:spPr bwMode="auto">
            <a:xfrm>
              <a:off x="7696200" y="2971800"/>
              <a:ext cx="152400" cy="22860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47"/>
            <p:cNvSpPr>
              <a:spLocks noChangeShapeType="1"/>
            </p:cNvSpPr>
            <p:nvPr/>
          </p:nvSpPr>
          <p:spPr bwMode="auto">
            <a:xfrm>
              <a:off x="7543800" y="3505200"/>
              <a:ext cx="152400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248"/>
            <p:cNvSpPr>
              <a:spLocks noChangeShapeType="1"/>
            </p:cNvSpPr>
            <p:nvPr/>
          </p:nvSpPr>
          <p:spPr bwMode="auto">
            <a:xfrm>
              <a:off x="7467600" y="3657600"/>
              <a:ext cx="152400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49"/>
            <p:cNvSpPr>
              <a:spLocks noChangeShapeType="1"/>
            </p:cNvSpPr>
            <p:nvPr/>
          </p:nvSpPr>
          <p:spPr bwMode="auto">
            <a:xfrm flipV="1">
              <a:off x="7620000" y="3505200"/>
              <a:ext cx="76200" cy="1524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56"/>
            <p:cNvSpPr>
              <a:spLocks noChangeShapeType="1"/>
            </p:cNvSpPr>
            <p:nvPr/>
          </p:nvSpPr>
          <p:spPr bwMode="auto">
            <a:xfrm flipH="1" flipV="1">
              <a:off x="7543800" y="3505200"/>
              <a:ext cx="76200" cy="1524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>
            <a:stCxn id="73" idx="0"/>
            <a:endCxn id="58" idx="0"/>
          </p:cNvCxnSpPr>
          <p:nvPr/>
        </p:nvCxnSpPr>
        <p:spPr bwMode="auto">
          <a:xfrm>
            <a:off x="1387903" y="5432410"/>
            <a:ext cx="428875" cy="1046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33" name="Straight Connector 18432"/>
          <p:cNvCxnSpPr>
            <a:stCxn id="26" idx="7"/>
            <a:endCxn id="35" idx="3"/>
          </p:cNvCxnSpPr>
          <p:nvPr/>
        </p:nvCxnSpPr>
        <p:spPr bwMode="auto">
          <a:xfrm flipV="1">
            <a:off x="2356147" y="5542649"/>
            <a:ext cx="512111" cy="1327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Estimation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9120809" cy="5181600"/>
          </a:xfrm>
        </p:spPr>
        <p:txBody>
          <a:bodyPr/>
          <a:lstStyle/>
          <a:p>
            <a:r>
              <a:rPr lang="en-US" sz="2200" dirty="0"/>
              <a:t>In </a:t>
            </a:r>
            <a:r>
              <a:rPr lang="en-US" sz="2200" dirty="0">
                <a:hlinkClick r:id="rId2" tooltip="Probability"/>
              </a:rPr>
              <a:t>probability</a:t>
            </a:r>
            <a:r>
              <a:rPr lang="en-US" sz="2200" dirty="0"/>
              <a:t> and </a:t>
            </a:r>
            <a:r>
              <a:rPr lang="en-US" sz="2200" dirty="0">
                <a:hlinkClick r:id="rId3" tooltip="Statistics"/>
              </a:rPr>
              <a:t>statistics</a:t>
            </a:r>
            <a:r>
              <a:rPr lang="en-US" sz="2200" dirty="0"/>
              <a:t>, </a:t>
            </a:r>
            <a:r>
              <a:rPr lang="en-US" sz="2200" b="1" dirty="0"/>
              <a:t>density estimation</a:t>
            </a:r>
            <a:r>
              <a:rPr lang="en-US" sz="2200" dirty="0"/>
              <a:t> is the construction of an </a:t>
            </a:r>
            <a:r>
              <a:rPr lang="en-US" sz="2200" dirty="0">
                <a:hlinkClick r:id="rId4" tooltip="Estimate"/>
              </a:rPr>
              <a:t>estimate</a:t>
            </a:r>
            <a:r>
              <a:rPr lang="en-US" sz="2200" dirty="0"/>
              <a:t>, based on observed </a:t>
            </a:r>
            <a:r>
              <a:rPr lang="en-US" sz="2200" dirty="0">
                <a:hlinkClick r:id="rId5" tooltip="Data"/>
              </a:rPr>
              <a:t>data</a:t>
            </a:r>
            <a:r>
              <a:rPr lang="en-US" sz="2200" dirty="0"/>
              <a:t>, of an </a:t>
            </a:r>
            <a:r>
              <a:rPr lang="en-US" sz="2200" dirty="0" smtClean="0"/>
              <a:t>unobservable underlying</a:t>
            </a:r>
            <a:r>
              <a:rPr lang="en-US" sz="2200" dirty="0"/>
              <a:t> </a:t>
            </a:r>
            <a:r>
              <a:rPr lang="en-US" sz="2200" dirty="0">
                <a:hlinkClick r:id="rId6" tooltip="Probability density function"/>
              </a:rPr>
              <a:t>probability density function</a:t>
            </a:r>
            <a:r>
              <a:rPr lang="en-US" sz="2200" dirty="0"/>
              <a:t>. The unobservable density function is thought of as the density according to which a large population is distributed; the data are usually thought of as a random sample from that </a:t>
            </a:r>
            <a:r>
              <a:rPr lang="en-US" sz="2200" dirty="0" smtClean="0"/>
              <a:t>population</a:t>
            </a:r>
            <a:r>
              <a:rPr lang="en-US" sz="2200" dirty="0"/>
              <a:t> </a:t>
            </a:r>
            <a:r>
              <a:rPr lang="en-US" sz="2200" dirty="0" smtClean="0"/>
              <a:t>(Wikipedia)</a:t>
            </a:r>
          </a:p>
          <a:p>
            <a:r>
              <a:rPr lang="en-US" sz="2200" dirty="0" smtClean="0"/>
              <a:t>Different Density Estimation Approaches:</a:t>
            </a:r>
          </a:p>
          <a:p>
            <a:pPr lvl="1"/>
            <a:r>
              <a:rPr lang="en-US" sz="2200" dirty="0" smtClean="0"/>
              <a:t>Naïve Approaches which estimate density by counting the number of objects in grids or other shapes. </a:t>
            </a:r>
          </a:p>
          <a:p>
            <a:pPr lvl="1"/>
            <a:r>
              <a:rPr lang="en-US" sz="2200" dirty="0" smtClean="0"/>
              <a:t>Parametric approaches which employ Gaussian or other models as density functions.  </a:t>
            </a:r>
          </a:p>
          <a:p>
            <a:pPr lvl="1"/>
            <a:r>
              <a:rPr lang="en-US" sz="2200" dirty="0" smtClean="0"/>
              <a:t>Non-parametric approach which use the points in the dataset in influence functions to estimate the density in a query point. Most popular approach: Kernel density estimation(</a:t>
            </a:r>
            <a:r>
              <a:rPr lang="en-US" sz="2000" dirty="0">
                <a:hlinkClick r:id="rId7"/>
              </a:rPr>
              <a:t>Kernel density estimation - Wikipedia</a:t>
            </a:r>
            <a:r>
              <a:rPr lang="en-US" sz="2200" dirty="0" smtClean="0"/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5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</p:spPr>
        <p:txBody>
          <a:bodyPr/>
          <a:lstStyle/>
          <a:p>
            <a:fld id="{8D4DC3FA-F2B5-46CF-9C3B-D3350F14177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4" y="-421490"/>
            <a:ext cx="8229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Non-Parametric </a:t>
            </a:r>
            <a:r>
              <a:rPr lang="en-US" sz="3200" dirty="0" smtClean="0"/>
              <a:t>Density Estimation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48478" y="1255227"/>
            <a:ext cx="8626475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D={x1,x2,x3,x4}</a:t>
            </a:r>
          </a:p>
          <a:p>
            <a:r>
              <a:rPr lang="en-US" sz="2000" dirty="0" err="1"/>
              <a:t>f</a:t>
            </a:r>
            <a:r>
              <a:rPr lang="en-US" sz="2000" baseline="30000" dirty="0" err="1"/>
              <a:t>D</a:t>
            </a:r>
            <a:r>
              <a:rPr lang="en-US" sz="2000" baseline="-25000" dirty="0" err="1"/>
              <a:t>Gaussian</a:t>
            </a:r>
            <a:r>
              <a:rPr lang="en-US" sz="2000" dirty="0"/>
              <a:t>(x)= </a:t>
            </a:r>
            <a:r>
              <a:rPr lang="en-US" sz="2000" dirty="0" smtClean="0"/>
              <a:t>influence(x1,x) </a:t>
            </a:r>
            <a:r>
              <a:rPr lang="en-US" sz="2000" dirty="0"/>
              <a:t>+ </a:t>
            </a:r>
            <a:r>
              <a:rPr lang="en-US" sz="2000" dirty="0" smtClean="0"/>
              <a:t>influence(x2,x) </a:t>
            </a:r>
            <a:r>
              <a:rPr lang="en-US" sz="2000" dirty="0"/>
              <a:t>+ </a:t>
            </a:r>
          </a:p>
          <a:p>
            <a:r>
              <a:rPr lang="en-US" sz="2000" dirty="0" smtClean="0"/>
              <a:t>influence(x3,x) + </a:t>
            </a:r>
            <a:r>
              <a:rPr lang="en-US" sz="2000" dirty="0"/>
              <a:t>influence(x4)= </a:t>
            </a:r>
            <a:r>
              <a:rPr lang="en-US" sz="2000" dirty="0" smtClean="0"/>
              <a:t>0.04+0.06+0.08+0.6=0.78</a:t>
            </a:r>
          </a:p>
          <a:p>
            <a:endParaRPr lang="en-US" sz="2000" baseline="30000" dirty="0"/>
          </a:p>
          <a:p>
            <a:r>
              <a:rPr lang="en-US" sz="2000" b="0" dirty="0" smtClean="0"/>
              <a:t>Key Idea: if a point y is closer to x it has a stronger influence on x; that is, the values of influence(</a:t>
            </a:r>
            <a:r>
              <a:rPr lang="en-US" sz="2000" b="0" dirty="0" err="1" smtClean="0"/>
              <a:t>x,y</a:t>
            </a:r>
            <a:r>
              <a:rPr lang="en-US" sz="2000" b="0" dirty="0" smtClean="0"/>
              <a:t>) decrease as the distance between x and y increases.  </a:t>
            </a:r>
            <a:endParaRPr lang="en-US" sz="2000" b="0" dirty="0"/>
          </a:p>
          <a:p>
            <a:endParaRPr lang="en-US" sz="2000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431925" y="3843338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x1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1660525" y="5062538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x2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2727325" y="4148138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x3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5241925" y="5138738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x4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4710112" y="5653087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 flipV="1">
            <a:off x="49530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 flipH="1" flipV="1">
            <a:off x="3048000" y="4495800"/>
            <a:ext cx="19050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 flipH="1" flipV="1">
            <a:off x="2057400" y="5334000"/>
            <a:ext cx="2895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 flipH="1" flipV="1">
            <a:off x="1752600" y="4191000"/>
            <a:ext cx="32004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5165725" y="549275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0.6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3260725" y="4398963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0.08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2362200" y="54102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0.06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1889125" y="4246563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0.04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1660525" y="45291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228600" y="6110287"/>
            <a:ext cx="8397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CC6600"/>
                </a:solidFill>
              </a:rPr>
              <a:t>Remark</a:t>
            </a:r>
            <a:r>
              <a:rPr lang="en-US" sz="2000" b="0" dirty="0"/>
              <a:t>: the </a:t>
            </a:r>
            <a:r>
              <a:rPr lang="en-US" sz="2000" b="0" dirty="0" smtClean="0"/>
              <a:t>estimated density of </a:t>
            </a:r>
            <a:r>
              <a:rPr lang="en-US" sz="2000" b="0" dirty="0"/>
              <a:t>y would be larger than the one for x</a:t>
            </a:r>
          </a:p>
        </p:txBody>
      </p:sp>
    </p:spTree>
    <p:extLst>
      <p:ext uri="{BB962C8B-B14F-4D97-AF65-F5344CB8AC3E}">
        <p14:creationId xmlns:p14="http://schemas.microsoft.com/office/powerpoint/2010/main" val="13743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DBSCAN </a:t>
            </a:r>
            <a:r>
              <a:rPr lang="en-US" sz="1400"/>
              <a:t>(</a:t>
            </a:r>
            <a:r>
              <a:rPr lang="en-US" sz="1400">
                <a:hlinkClick r:id="rId2"/>
              </a:rPr>
              <a:t>http://www2.cs.uh.edu/~ceick/7363/Papers/dbscan.pdf</a:t>
            </a:r>
            <a:r>
              <a:rPr lang="en-US" sz="1400"/>
              <a:t> 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Density = number of points within a specified radius (</a:t>
            </a:r>
            <a:r>
              <a:rPr lang="en-US" sz="2000" dirty="0" err="1"/>
              <a:t>Eps</a:t>
            </a:r>
            <a:r>
              <a:rPr lang="en-US" sz="2000" dirty="0"/>
              <a:t>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Input parameter: </a:t>
            </a:r>
            <a:r>
              <a:rPr lang="en-US" sz="2000" dirty="0" err="1"/>
              <a:t>MinPts</a:t>
            </a:r>
            <a:r>
              <a:rPr lang="en-US" sz="2000" dirty="0"/>
              <a:t> and </a:t>
            </a:r>
            <a:r>
              <a:rPr lang="en-US" sz="2000" dirty="0" err="1"/>
              <a:t>Eps</a:t>
            </a:r>
            <a:endParaRPr 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A point is a </a:t>
            </a:r>
            <a:r>
              <a:rPr lang="en-US" sz="2000" dirty="0">
                <a:solidFill>
                  <a:srgbClr val="FF0000"/>
                </a:solidFill>
              </a:rPr>
              <a:t>core point</a:t>
            </a:r>
            <a:r>
              <a:rPr lang="en-US" sz="2000" dirty="0"/>
              <a:t> if it has more than a specified number of points (</a:t>
            </a:r>
            <a:r>
              <a:rPr lang="en-US" sz="2000" dirty="0" err="1"/>
              <a:t>MinPts</a:t>
            </a:r>
            <a:r>
              <a:rPr lang="en-US" sz="2000" dirty="0"/>
              <a:t>) within </a:t>
            </a:r>
            <a:r>
              <a:rPr lang="en-US" sz="2000" dirty="0" err="1"/>
              <a:t>Eps</a:t>
            </a:r>
            <a:r>
              <a:rPr lang="en-US" dirty="0"/>
              <a:t> </a:t>
            </a:r>
          </a:p>
          <a:p>
            <a:pPr marL="1295400" lvl="2" indent="-381000"/>
            <a:r>
              <a:rPr lang="en-US" dirty="0"/>
              <a:t>These are points that are at the interior of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border point</a:t>
            </a:r>
            <a:r>
              <a:rPr lang="en-US" sz="2000" dirty="0"/>
              <a:t> has fewer than </a:t>
            </a:r>
            <a:r>
              <a:rPr lang="en-US" sz="2000" dirty="0" err="1"/>
              <a:t>MinPts</a:t>
            </a:r>
            <a:r>
              <a:rPr lang="en-US" sz="2000" dirty="0"/>
              <a:t> within </a:t>
            </a:r>
            <a:r>
              <a:rPr lang="en-US" sz="2000" dirty="0" err="1"/>
              <a:t>Eps</a:t>
            </a:r>
            <a:r>
              <a:rPr lang="en-US" sz="2000" dirty="0"/>
              <a:t>, but is in the neighborhood of a core point</a:t>
            </a:r>
            <a:endParaRPr 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noise point</a:t>
            </a:r>
            <a:r>
              <a:rPr lang="en-US" sz="2000" dirty="0"/>
              <a:t> is any point that is not a core point or a border point.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7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80400" cy="552450"/>
          </a:xfrm>
        </p:spPr>
        <p:txBody>
          <a:bodyPr/>
          <a:lstStyle/>
          <a:p>
            <a:r>
              <a:rPr lang="en-US" altLang="en-US" sz="2800" dirty="0"/>
              <a:t>DBSCAN: Core, Border, and Noise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1295400"/>
            <a:ext cx="9144000" cy="495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32283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MinPts</a:t>
            </a:r>
            <a:r>
              <a:rPr lang="en-US" sz="1600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3952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DBSCAN: Core, Border, and Noise Points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762000" y="990600"/>
            <a:ext cx="73136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H="1">
            <a:off x="4419600" y="4038600"/>
            <a:ext cx="990600" cy="76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 flipV="1">
            <a:off x="4953000" y="3810000"/>
            <a:ext cx="4572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-94491" y="6023586"/>
            <a:ext cx="923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Remark: Noise and border points have no outgoing edges in the assumed graph.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Moreover, if there is an edge from a to b then b is </a:t>
            </a:r>
            <a:r>
              <a:rPr lang="en-US" sz="1800" dirty="0">
                <a:solidFill>
                  <a:srgbClr val="C00000"/>
                </a:solidFill>
              </a:rPr>
              <a:t>directly density reachable </a:t>
            </a:r>
            <a:r>
              <a:rPr lang="en-US" sz="1800" dirty="0">
                <a:solidFill>
                  <a:schemeClr val="accent1"/>
                </a:solidFill>
              </a:rPr>
              <a:t>from 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146480777</TotalTime>
  <Pages>3</Pages>
  <Words>1565</Words>
  <Application>Microsoft Office PowerPoint</Application>
  <PresentationFormat>On-screen Show (4:3)</PresentationFormat>
  <Paragraphs>208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SimSun</vt:lpstr>
      <vt:lpstr>Angsana New</vt:lpstr>
      <vt:lpstr>Arial</vt:lpstr>
      <vt:lpstr>Courier New</vt:lpstr>
      <vt:lpstr>Lucida Bright</vt:lpstr>
      <vt:lpstr>Monotype Sorts</vt:lpstr>
      <vt:lpstr>Symbol</vt:lpstr>
      <vt:lpstr>Tahoma</vt:lpstr>
      <vt:lpstr>Times New Roman</vt:lpstr>
      <vt:lpstr>Wingdings</vt:lpstr>
      <vt:lpstr>LC.BRev.FY97</vt:lpstr>
      <vt:lpstr>MSPhotoEd.3</vt:lpstr>
      <vt:lpstr>News October 28, 2021</vt:lpstr>
      <vt:lpstr>Group I Group Homework </vt:lpstr>
      <vt:lpstr>Density Based Clustering Centering on DBSCAN </vt:lpstr>
      <vt:lpstr>Density-based Clustering </vt:lpstr>
      <vt:lpstr>Density Estimation </vt:lpstr>
      <vt:lpstr>Non-Parametric Density Estimation </vt:lpstr>
      <vt:lpstr>DBSCAN (http://www2.cs.uh.edu/~ceick/7363/Papers/dbscan.pdf )</vt:lpstr>
      <vt:lpstr>DBSCAN: Core, Border, and Noise Points</vt:lpstr>
      <vt:lpstr>DBSCAN: Core, Border, and Noise Points</vt:lpstr>
      <vt:lpstr>DBSCAN Algorithm (simplified view for teaching)</vt:lpstr>
      <vt:lpstr>DBSCAN: Core, Border and Noise Points</vt:lpstr>
      <vt:lpstr>When DBSCAN Works Well</vt:lpstr>
      <vt:lpstr>When DBSCAN Does NOT Work Well</vt:lpstr>
      <vt:lpstr>DBSCAN in R</vt:lpstr>
      <vt:lpstr>DBSCAN—A Second Introduction</vt:lpstr>
      <vt:lpstr>Density-Based Clustering: Background (II)</vt:lpstr>
      <vt:lpstr>DBSCAN: Density Based Spatial Clustering of Applications with Noise</vt:lpstr>
      <vt:lpstr>DBSCAN: The Algorithm</vt:lpstr>
      <vt:lpstr>DBSCAN: Determining EPS and MinPts</vt:lpstr>
      <vt:lpstr>DBSCAN Questions from Previous Exams</vt:lpstr>
      <vt:lpstr>Density-based Clustering: Pros and Cons</vt:lpstr>
      <vt:lpstr> </vt:lpstr>
      <vt:lpstr>  DENCLUE Questions </vt:lpstr>
      <vt:lpstr>DENCLUE: Clustering using density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ceick</cp:lastModifiedBy>
  <cp:revision>542</cp:revision>
  <cp:lastPrinted>2020-11-18T14:31:00Z</cp:lastPrinted>
  <dcterms:created xsi:type="dcterms:W3CDTF">1998-03-18T13:44:31Z</dcterms:created>
  <dcterms:modified xsi:type="dcterms:W3CDTF">2021-10-28T15:42:27Z</dcterms:modified>
</cp:coreProperties>
</file>