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641" r:id="rId2"/>
    <p:sldId id="642" r:id="rId3"/>
    <p:sldId id="585" r:id="rId4"/>
    <p:sldId id="586" r:id="rId5"/>
    <p:sldId id="587" r:id="rId6"/>
    <p:sldId id="588" r:id="rId7"/>
    <p:sldId id="589" r:id="rId8"/>
    <p:sldId id="590" r:id="rId9"/>
    <p:sldId id="591" r:id="rId10"/>
    <p:sldId id="592" r:id="rId11"/>
    <p:sldId id="593" r:id="rId12"/>
    <p:sldId id="594" r:id="rId13"/>
    <p:sldId id="651" r:id="rId14"/>
    <p:sldId id="612" r:id="rId15"/>
    <p:sldId id="645" r:id="rId16"/>
    <p:sldId id="613" r:id="rId17"/>
    <p:sldId id="614" r:id="rId18"/>
    <p:sldId id="615" r:id="rId19"/>
    <p:sldId id="616" r:id="rId20"/>
    <p:sldId id="617" r:id="rId21"/>
    <p:sldId id="618" r:id="rId22"/>
    <p:sldId id="652" r:id="rId23"/>
    <p:sldId id="646" r:id="rId24"/>
    <p:sldId id="647" r:id="rId25"/>
    <p:sldId id="648" r:id="rId26"/>
    <p:sldId id="649" r:id="rId27"/>
    <p:sldId id="650" r:id="rId28"/>
  </p:sldIdLst>
  <p:sldSz cx="9144000" cy="6858000" type="screen4x3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8487"/>
    <a:srgbClr val="1C5A61"/>
    <a:srgbClr val="0C6D9C"/>
    <a:srgbClr val="FF0000"/>
    <a:srgbClr val="CC3300"/>
    <a:srgbClr val="F5F5F5"/>
    <a:srgbClr val="F4F4F4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8853" autoAdjust="0"/>
    <p:restoredTop sz="97778" autoAdjust="0"/>
  </p:normalViewPr>
  <p:slideViewPr>
    <p:cSldViewPr>
      <p:cViewPr>
        <p:scale>
          <a:sx n="66" d="100"/>
          <a:sy n="66" d="100"/>
        </p:scale>
        <p:origin x="-1590" y="-186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00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3025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2.xml"/><Relationship Id="rId13" Type="http://schemas.openxmlformats.org/officeDocument/2006/relationships/slide" Target="slides/slide18.xml"/><Relationship Id="rId3" Type="http://schemas.openxmlformats.org/officeDocument/2006/relationships/slide" Target="slides/slide3.xml"/><Relationship Id="rId7" Type="http://schemas.openxmlformats.org/officeDocument/2006/relationships/slide" Target="slides/slide11.xml"/><Relationship Id="rId12" Type="http://schemas.openxmlformats.org/officeDocument/2006/relationships/slide" Target="slides/slide16.xml"/><Relationship Id="rId17" Type="http://schemas.openxmlformats.org/officeDocument/2006/relationships/slide" Target="slides/slide22.xml"/><Relationship Id="rId2" Type="http://schemas.openxmlformats.org/officeDocument/2006/relationships/slide" Target="slides/slide2.xml"/><Relationship Id="rId16" Type="http://schemas.openxmlformats.org/officeDocument/2006/relationships/slide" Target="slides/slide21.xml"/><Relationship Id="rId1" Type="http://schemas.openxmlformats.org/officeDocument/2006/relationships/slide" Target="slides/slide1.xml"/><Relationship Id="rId6" Type="http://schemas.openxmlformats.org/officeDocument/2006/relationships/slide" Target="slides/slide10.xml"/><Relationship Id="rId11" Type="http://schemas.openxmlformats.org/officeDocument/2006/relationships/slide" Target="slides/slide15.xml"/><Relationship Id="rId5" Type="http://schemas.openxmlformats.org/officeDocument/2006/relationships/slide" Target="slides/slide9.xml"/><Relationship Id="rId15" Type="http://schemas.openxmlformats.org/officeDocument/2006/relationships/slide" Target="slides/slide20.xml"/><Relationship Id="rId10" Type="http://schemas.openxmlformats.org/officeDocument/2006/relationships/slide" Target="slides/slide14.xml"/><Relationship Id="rId4" Type="http://schemas.openxmlformats.org/officeDocument/2006/relationships/slide" Target="slides/slide8.xml"/><Relationship Id="rId9" Type="http://schemas.openxmlformats.org/officeDocument/2006/relationships/slide" Target="slides/slide13.xml"/><Relationship Id="rId14" Type="http://schemas.openxmlformats.org/officeDocument/2006/relationships/slide" Target="slides/slide1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9931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60888"/>
            <a:ext cx="5367337" cy="431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00437" tIns="50221" rIns="100437" bIns="50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76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8663"/>
            <a:ext cx="4781550" cy="3584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4077377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85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63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55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36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3878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68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38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7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9569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2362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5078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 Third Level</a:t>
            </a:r>
          </a:p>
        </p:txBody>
      </p:sp>
      <p:grpSp>
        <p:nvGrpSpPr>
          <p:cNvPr id="1028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0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9" name="Rectangle 24"/>
          <p:cNvSpPr>
            <a:spLocks noChangeArrowheads="1"/>
          </p:cNvSpPr>
          <p:nvPr/>
        </p:nvSpPr>
        <p:spPr bwMode="auto">
          <a:xfrm>
            <a:off x="304800" y="6600825"/>
            <a:ext cx="836453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/>
          <a:p>
            <a:pPr>
              <a:lnSpc>
                <a:spcPts val="2000"/>
              </a:lnSpc>
            </a:pPr>
            <a:r>
              <a:rPr lang="en-US" sz="1200" b="0"/>
              <a:t>Ch. Eick: Introduction to Hierarchical Clustering and DBSCAN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pitchFamily="34" charset="0"/>
        <a:buChar char="–"/>
        <a:defRPr sz="24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.ethz.ch/R-manual/R-patched/library/stats/html/dist.html" TargetMode="External"/><Relationship Id="rId2" Type="http://schemas.openxmlformats.org/officeDocument/2006/relationships/hyperlink" Target="https://stat.ethz.ch/R-manual/R-patched/library/stats/html/hclust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2.cs.uh.edu/~ceick/7363/Papers/dbscan.pd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2.cs.uh.edu/~ceick/7363/Papers/dbscan.pd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2.png"/><Relationship Id="rId4" Type="http://schemas.openxmlformats.org/officeDocument/2006/relationships/oleObject" Target="../embeddings/oleObject6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side-r.org/node/59838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Ward's_metho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Clustering in COSC 4335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181600"/>
          </a:xfrm>
        </p:spPr>
        <p:txBody>
          <a:bodyPr/>
          <a:lstStyle/>
          <a:p>
            <a:pPr marL="533400" indent="-533400">
              <a:buFont typeface="Monotype Sorts" pitchFamily="2" charset="2"/>
              <a:buAutoNum type="arabicPeriod"/>
            </a:pPr>
            <a:r>
              <a:rPr lang="en-US" dirty="0" smtClean="0"/>
              <a:t>Hierarchical Clustering </a:t>
            </a:r>
          </a:p>
          <a:p>
            <a:pPr marL="533400" indent="-533400">
              <a:buFont typeface="Monotype Sorts" pitchFamily="2" charset="2"/>
              <a:buAutoNum type="arabicPeriod"/>
            </a:pPr>
            <a:r>
              <a:rPr lang="en-US" dirty="0" smtClean="0"/>
              <a:t>DBSCAN </a:t>
            </a:r>
            <a:endParaRPr lang="en-US" dirty="0" smtClean="0">
              <a:solidFill>
                <a:srgbClr val="66FF66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66FF66"/>
              </a:solidFill>
            </a:endParaRPr>
          </a:p>
          <a:p>
            <a:pPr marL="533400" indent="-533400">
              <a:buFont typeface="Monotype Sorts" pitchFamily="2" charset="2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 smtClean="0"/>
              <a:t>How to Define Inter-Cluster Similarity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1000" smtClean="0"/>
              <a:t> </a:t>
            </a: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13330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1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2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3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4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5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6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7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8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9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0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1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2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3343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3344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3345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3346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3347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3348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3349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3350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3351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3352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/>
                <a:t>. . .</a:t>
              </a:r>
            </a:p>
          </p:txBody>
        </p:sp>
        <p:sp>
          <p:nvSpPr>
            <p:cNvPr id="13353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</p:txBody>
        </p:sp>
      </p:grpSp>
      <p:sp>
        <p:nvSpPr>
          <p:cNvPr id="13317" name="Freeform 29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8" name="Oval 30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Oval 31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Oval 32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Oval 33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2" name="Freeform 34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3" name="Oval 35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4" name="Oval 36"/>
          <p:cNvSpPr>
            <a:spLocks noChangeArrowheads="1"/>
          </p:cNvSpPr>
          <p:nvPr/>
        </p:nvSpPr>
        <p:spPr bwMode="auto">
          <a:xfrm rot="5400000" flipV="1">
            <a:off x="3516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5" name="Oval 37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6" name="Oval 38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7" name="Line 39"/>
          <p:cNvSpPr>
            <a:spLocks noChangeShapeType="1"/>
          </p:cNvSpPr>
          <p:nvPr/>
        </p:nvSpPr>
        <p:spPr bwMode="auto">
          <a:xfrm flipV="1">
            <a:off x="914400" y="1676400"/>
            <a:ext cx="3962400" cy="2286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8" name="Text Box 40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/>
              <a:t>Proximity Matrix</a:t>
            </a:r>
          </a:p>
        </p:txBody>
      </p:sp>
      <p:sp>
        <p:nvSpPr>
          <p:cNvPr id="13329" name="Rectangle 41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MIN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>
                <a:solidFill>
                  <a:srgbClr val="FF0000"/>
                </a:solidFill>
              </a:rPr>
              <a:t>MAX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Group Average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Distance Between Centroids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Other methods driven by an objective function</a:t>
            </a: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</a:pPr>
            <a:r>
              <a:rPr lang="en-US" sz="2000" b="0"/>
              <a:t>Ward’s Method uses squared error</a:t>
            </a:r>
            <a:endParaRPr lang="en-US" sz="24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 smtClean="0"/>
              <a:t>How to Define Inter-Cluster Similarity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1000" smtClean="0"/>
              <a:t> </a:t>
            </a:r>
          </a:p>
        </p:txBody>
      </p:sp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14369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0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1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2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3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4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5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6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7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8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9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80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81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4382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4383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4384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4385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4386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4387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4388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4389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4390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4391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/>
                <a:t>. . .</a:t>
              </a:r>
            </a:p>
          </p:txBody>
        </p:sp>
        <p:sp>
          <p:nvSpPr>
            <p:cNvPr id="14392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</p:txBody>
        </p:sp>
      </p:grpSp>
      <p:sp>
        <p:nvSpPr>
          <p:cNvPr id="14341" name="Freeform 29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2" name="Oval 30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Oval 31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Oval 32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Oval 33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Freeform 34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7" name="Oval 35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Oval 36"/>
          <p:cNvSpPr>
            <a:spLocks noChangeArrowheads="1"/>
          </p:cNvSpPr>
          <p:nvPr/>
        </p:nvSpPr>
        <p:spPr bwMode="auto">
          <a:xfrm rot="5400000" flipV="1">
            <a:off x="3516313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Oval 37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Oval 38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Line 39"/>
          <p:cNvSpPr>
            <a:spLocks noChangeShapeType="1"/>
          </p:cNvSpPr>
          <p:nvPr/>
        </p:nvSpPr>
        <p:spPr bwMode="auto">
          <a:xfrm>
            <a:off x="1828800" y="2209800"/>
            <a:ext cx="2209800" cy="76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2" name="Line 40"/>
          <p:cNvSpPr>
            <a:spLocks noChangeShapeType="1"/>
          </p:cNvSpPr>
          <p:nvPr/>
        </p:nvSpPr>
        <p:spPr bwMode="auto">
          <a:xfrm flipV="1">
            <a:off x="1828800" y="1676400"/>
            <a:ext cx="1676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3" name="Line 41"/>
          <p:cNvSpPr>
            <a:spLocks noChangeShapeType="1"/>
          </p:cNvSpPr>
          <p:nvPr/>
        </p:nvSpPr>
        <p:spPr bwMode="auto">
          <a:xfrm flipV="1">
            <a:off x="1828800" y="1295400"/>
            <a:ext cx="2209800" cy="914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4" name="Line 42"/>
          <p:cNvSpPr>
            <a:spLocks noChangeShapeType="1"/>
          </p:cNvSpPr>
          <p:nvPr/>
        </p:nvSpPr>
        <p:spPr bwMode="auto">
          <a:xfrm flipV="1">
            <a:off x="1828800" y="1676400"/>
            <a:ext cx="30480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5" name="Line 43"/>
          <p:cNvSpPr>
            <a:spLocks noChangeShapeType="1"/>
          </p:cNvSpPr>
          <p:nvPr/>
        </p:nvSpPr>
        <p:spPr bwMode="auto">
          <a:xfrm>
            <a:off x="1981200" y="1828800"/>
            <a:ext cx="2057400" cy="457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6" name="Line 44"/>
          <p:cNvSpPr>
            <a:spLocks noChangeShapeType="1"/>
          </p:cNvSpPr>
          <p:nvPr/>
        </p:nvSpPr>
        <p:spPr bwMode="auto">
          <a:xfrm flipV="1">
            <a:off x="1981200" y="1676400"/>
            <a:ext cx="1524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7" name="Line 45"/>
          <p:cNvSpPr>
            <a:spLocks noChangeShapeType="1"/>
          </p:cNvSpPr>
          <p:nvPr/>
        </p:nvSpPr>
        <p:spPr bwMode="auto">
          <a:xfrm flipV="1">
            <a:off x="1981200" y="1295400"/>
            <a:ext cx="2057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8" name="Line 46"/>
          <p:cNvSpPr>
            <a:spLocks noChangeShapeType="1"/>
          </p:cNvSpPr>
          <p:nvPr/>
        </p:nvSpPr>
        <p:spPr bwMode="auto">
          <a:xfrm flipV="1">
            <a:off x="1981200" y="1676400"/>
            <a:ext cx="28956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9" name="Line 47"/>
          <p:cNvSpPr>
            <a:spLocks noChangeShapeType="1"/>
          </p:cNvSpPr>
          <p:nvPr/>
        </p:nvSpPr>
        <p:spPr bwMode="auto">
          <a:xfrm>
            <a:off x="914400" y="1905000"/>
            <a:ext cx="31242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0" name="Line 48"/>
          <p:cNvSpPr>
            <a:spLocks noChangeShapeType="1"/>
          </p:cNvSpPr>
          <p:nvPr/>
        </p:nvSpPr>
        <p:spPr bwMode="auto">
          <a:xfrm flipV="1">
            <a:off x="914400" y="1676400"/>
            <a:ext cx="39624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1" name="Line 49"/>
          <p:cNvSpPr>
            <a:spLocks noChangeShapeType="1"/>
          </p:cNvSpPr>
          <p:nvPr/>
        </p:nvSpPr>
        <p:spPr bwMode="auto">
          <a:xfrm flipV="1">
            <a:off x="914400" y="1295400"/>
            <a:ext cx="3124200" cy="609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2" name="Line 50"/>
          <p:cNvSpPr>
            <a:spLocks noChangeShapeType="1"/>
          </p:cNvSpPr>
          <p:nvPr/>
        </p:nvSpPr>
        <p:spPr bwMode="auto">
          <a:xfrm flipV="1">
            <a:off x="914400" y="1676400"/>
            <a:ext cx="25908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3" name="Line 51"/>
          <p:cNvSpPr>
            <a:spLocks noChangeShapeType="1"/>
          </p:cNvSpPr>
          <p:nvPr/>
        </p:nvSpPr>
        <p:spPr bwMode="auto">
          <a:xfrm>
            <a:off x="1752600" y="1447800"/>
            <a:ext cx="2286000" cy="838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4" name="Line 52"/>
          <p:cNvSpPr>
            <a:spLocks noChangeShapeType="1"/>
          </p:cNvSpPr>
          <p:nvPr/>
        </p:nvSpPr>
        <p:spPr bwMode="auto">
          <a:xfrm>
            <a:off x="1752600" y="1447800"/>
            <a:ext cx="17526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5" name="Line 53"/>
          <p:cNvSpPr>
            <a:spLocks noChangeShapeType="1"/>
          </p:cNvSpPr>
          <p:nvPr/>
        </p:nvSpPr>
        <p:spPr bwMode="auto">
          <a:xfrm flipV="1">
            <a:off x="1752600" y="1295400"/>
            <a:ext cx="2286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6" name="Line 54"/>
          <p:cNvSpPr>
            <a:spLocks noChangeShapeType="1"/>
          </p:cNvSpPr>
          <p:nvPr/>
        </p:nvSpPr>
        <p:spPr bwMode="auto">
          <a:xfrm>
            <a:off x="1752600" y="1447800"/>
            <a:ext cx="31242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7" name="Text Box 55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/>
              <a:t>Proximity Matrix</a:t>
            </a:r>
          </a:p>
        </p:txBody>
      </p:sp>
      <p:sp>
        <p:nvSpPr>
          <p:cNvPr id="14368" name="Rectangle 56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MIN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MAX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>
                <a:solidFill>
                  <a:srgbClr val="FF0000"/>
                </a:solidFill>
              </a:rPr>
              <a:t>Group Average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Distance Between Centroids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Other methods driven by an objective function</a:t>
            </a: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</a:pPr>
            <a:r>
              <a:rPr lang="en-US" sz="2000" b="0"/>
              <a:t>Ward’s Method uses squared error</a:t>
            </a:r>
            <a:endParaRPr lang="en-US" sz="24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2"/>
          <p:cNvSpPr>
            <a:spLocks noChangeShapeType="1"/>
          </p:cNvSpPr>
          <p:nvPr/>
        </p:nvSpPr>
        <p:spPr bwMode="auto">
          <a:xfrm flipV="1">
            <a:off x="1371600" y="1981200"/>
            <a:ext cx="2895600" cy="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3" name="Freeform 3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 smtClean="0"/>
              <a:t>How to Define Inter-Cluster Similarity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1000" smtClean="0"/>
              <a:t> </a:t>
            </a:r>
          </a:p>
        </p:txBody>
      </p:sp>
      <p:grpSp>
        <p:nvGrpSpPr>
          <p:cNvPr id="15366" name="Group 6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15380" name="Line 7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1" name="Line 8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2" name="Line 9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3" name="Line 10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4" name="Line 11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5" name="Line 12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6" name="Line 13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7" name="Line 14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8" name="Line 15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9" name="Line 16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0" name="Line 17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1" name="Line 18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2" name="Text Box 19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5393" name="Text Box 20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5394" name="Text Box 21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5395" name="Text Box 22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5396" name="Text Box 23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5397" name="Text Box 24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5398" name="Text Box 25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5399" name="Text Box 26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5400" name="Text Box 27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5401" name="Text Box 28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5402" name="Text Box 29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/>
                <a:t>. . .</a:t>
              </a:r>
            </a:p>
          </p:txBody>
        </p:sp>
        <p:sp>
          <p:nvSpPr>
            <p:cNvPr id="15403" name="Text Box 30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</p:txBody>
        </p:sp>
      </p:grpSp>
      <p:sp>
        <p:nvSpPr>
          <p:cNvPr id="15367" name="Oval 31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Oval 32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Oval 33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Oval 34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Freeform 35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2" name="Oval 36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Oval 37"/>
          <p:cNvSpPr>
            <a:spLocks noChangeArrowheads="1"/>
          </p:cNvSpPr>
          <p:nvPr/>
        </p:nvSpPr>
        <p:spPr bwMode="auto">
          <a:xfrm rot="5400000" flipV="1">
            <a:off x="3516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Oval 38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Oval 39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Text Box 40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/>
              <a:t>Proximity Matrix</a:t>
            </a:r>
          </a:p>
        </p:txBody>
      </p:sp>
      <p:sp>
        <p:nvSpPr>
          <p:cNvPr id="15377" name="Rectangle 41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MIN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MAX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Group Average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>
                <a:solidFill>
                  <a:srgbClr val="FF0000"/>
                </a:solidFill>
              </a:rPr>
              <a:t>Distance Between Centroids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Other methods driven by an objective function</a:t>
            </a: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</a:pPr>
            <a:r>
              <a:rPr lang="en-US" sz="2000" b="0"/>
              <a:t>Ward’s Method uses squared error</a:t>
            </a:r>
            <a:endParaRPr lang="en-US" sz="2400" b="0"/>
          </a:p>
        </p:txBody>
      </p:sp>
      <p:sp>
        <p:nvSpPr>
          <p:cNvPr id="15378" name="Text Box 42"/>
          <p:cNvSpPr txBox="1">
            <a:spLocks noChangeArrowheads="1"/>
          </p:cNvSpPr>
          <p:nvPr/>
        </p:nvSpPr>
        <p:spPr bwMode="auto">
          <a:xfrm>
            <a:off x="1219200" y="1828800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  <p:sp>
        <p:nvSpPr>
          <p:cNvPr id="15379" name="Text Box 43"/>
          <p:cNvSpPr txBox="1">
            <a:spLocks noChangeArrowheads="1"/>
          </p:cNvSpPr>
          <p:nvPr/>
        </p:nvSpPr>
        <p:spPr bwMode="auto">
          <a:xfrm>
            <a:off x="4114800" y="1828800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 in R 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 dirty="0" smtClean="0">
                <a:hlinkClick r:id="rId2"/>
              </a:rPr>
              <a:t> </a:t>
            </a:r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</a:t>
            </a:r>
            <a:r>
              <a:rPr lang="en-US" sz="1800" dirty="0" smtClean="0">
                <a:hlinkClick r:id="rId2"/>
              </a:rPr>
              <a:t>stat.ethz.ch/R-manual/R-patched/library/stats/html/hclust.html</a:t>
            </a:r>
            <a:r>
              <a:rPr lang="en-US" sz="1800" dirty="0" smtClean="0"/>
              <a:t> (</a:t>
            </a:r>
            <a:r>
              <a:rPr lang="en-US" sz="1800" dirty="0" err="1" smtClean="0"/>
              <a:t>hclust</a:t>
            </a:r>
            <a:r>
              <a:rPr lang="en-US" sz="1800" dirty="0" smtClean="0"/>
              <a:t>)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stat.ethz.ch/R-manual/R-patched/library/stats/html/dist.html</a:t>
            </a:r>
            <a:r>
              <a:rPr lang="en-US" sz="1800" dirty="0" smtClean="0"/>
              <a:t> (</a:t>
            </a:r>
            <a:r>
              <a:rPr lang="en-US" sz="1800" dirty="0" err="1" smtClean="0"/>
              <a:t>dist</a:t>
            </a:r>
            <a:r>
              <a:rPr lang="en-US" sz="1800" dirty="0" smtClean="0"/>
              <a:t> function to create distance matrices)</a:t>
            </a:r>
          </a:p>
          <a:p>
            <a:r>
              <a:rPr lang="en-US" dirty="0" smtClean="0"/>
              <a:t>Example R-Code: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askerville Old Face" panose="02020602080505020303" pitchFamily="18" charset="0"/>
              </a:rPr>
              <a:t>#Created by </a:t>
            </a:r>
            <a:r>
              <a:rPr lang="en-US" dirty="0" err="1">
                <a:latin typeface="Baskerville Old Face" panose="02020602080505020303" pitchFamily="18" charset="0"/>
              </a:rPr>
              <a:t>Christoph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Eick</a:t>
            </a:r>
            <a:r>
              <a:rPr lang="en-US" dirty="0">
                <a:latin typeface="Baskerville Old Face" panose="02020602080505020303" pitchFamily="18" charset="0"/>
              </a:rPr>
              <a:t> for COSC 4335 at UH.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askerville Old Face" panose="02020602080505020303" pitchFamily="18" charset="0"/>
              </a:rPr>
              <a:t>#applying hierarchical clustering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latin typeface="Baskerville Old Face" panose="02020602080505020303" pitchFamily="18" charset="0"/>
              </a:rPr>
              <a:t>hc</a:t>
            </a:r>
            <a:r>
              <a:rPr lang="en-US" dirty="0" smtClean="0">
                <a:latin typeface="Baskerville Old Face" panose="02020602080505020303" pitchFamily="18" charset="0"/>
              </a:rPr>
              <a:t> </a:t>
            </a:r>
            <a:r>
              <a:rPr lang="en-US" dirty="0">
                <a:latin typeface="Baskerville Old Face" panose="02020602080505020303" pitchFamily="18" charset="0"/>
              </a:rPr>
              <a:t>&lt;- </a:t>
            </a:r>
            <a:r>
              <a:rPr lang="en-US" dirty="0" err="1">
                <a:latin typeface="Baskerville Old Face" panose="02020602080505020303" pitchFamily="18" charset="0"/>
              </a:rPr>
              <a:t>hclust</a:t>
            </a:r>
            <a:r>
              <a:rPr lang="en-US" dirty="0">
                <a:latin typeface="Baskerville Old Face" panose="02020602080505020303" pitchFamily="18" charset="0"/>
              </a:rPr>
              <a:t>(</a:t>
            </a:r>
            <a:r>
              <a:rPr lang="en-US" dirty="0" err="1">
                <a:latin typeface="Baskerville Old Face" panose="02020602080505020303" pitchFamily="18" charset="0"/>
              </a:rPr>
              <a:t>dist</a:t>
            </a:r>
            <a:r>
              <a:rPr lang="en-US" dirty="0">
                <a:latin typeface="Baskerville Old Face" panose="02020602080505020303" pitchFamily="18" charset="0"/>
              </a:rPr>
              <a:t>(iris[1:4]), "</a:t>
            </a:r>
            <a:r>
              <a:rPr lang="en-US" dirty="0" err="1">
                <a:latin typeface="Baskerville Old Face" panose="02020602080505020303" pitchFamily="18" charset="0"/>
              </a:rPr>
              <a:t>ave</a:t>
            </a:r>
            <a:r>
              <a:rPr lang="en-US" dirty="0">
                <a:latin typeface="Baskerville Old Face" panose="02020602080505020303" pitchFamily="18" charset="0"/>
              </a:rPr>
              <a:t>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Baskerville Old Face" panose="02020602080505020303" pitchFamily="18" charset="0"/>
              </a:rPr>
              <a:t>plot(</a:t>
            </a:r>
            <a:r>
              <a:rPr lang="en-US" dirty="0" err="1" smtClean="0">
                <a:latin typeface="Baskerville Old Face" panose="02020602080505020303" pitchFamily="18" charset="0"/>
              </a:rPr>
              <a:t>hc</a:t>
            </a:r>
            <a:r>
              <a:rPr lang="en-US" dirty="0">
                <a:latin typeface="Baskerville Old Face" panose="02020602080505020303" pitchFamily="18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Baskerville Old Face" panose="02020602080505020303" pitchFamily="18" charset="0"/>
              </a:rPr>
              <a:t>plot(</a:t>
            </a:r>
            <a:r>
              <a:rPr lang="en-US" dirty="0" err="1" smtClean="0">
                <a:latin typeface="Baskerville Old Face" panose="02020602080505020303" pitchFamily="18" charset="0"/>
              </a:rPr>
              <a:t>hc</a:t>
            </a:r>
            <a:r>
              <a:rPr lang="en-US" dirty="0">
                <a:latin typeface="Baskerville Old Face" panose="02020602080505020303" pitchFamily="18" charset="0"/>
              </a:rPr>
              <a:t>, hang = -1)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latin typeface="Baskerville Old Face" panose="02020602080505020303" pitchFamily="18" charset="0"/>
              </a:rPr>
              <a:t>hc$merge</a:t>
            </a:r>
            <a:endParaRPr lang="en-US" dirty="0" smtClean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00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 dirty="0" smtClean="0"/>
              <a:t>2. Density-based Clustering </a:t>
            </a:r>
            <a:endParaRPr lang="en-US" sz="1400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4908" y="1066800"/>
            <a:ext cx="8590491" cy="5388256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2300" dirty="0" smtClean="0"/>
              <a:t>Density-based Clustering algorithms use </a:t>
            </a:r>
            <a:r>
              <a:rPr lang="en-US" sz="2300" i="1" dirty="0" smtClean="0"/>
              <a:t>density-estimation techniques</a:t>
            </a:r>
            <a:r>
              <a:rPr lang="en-US" sz="2300" dirty="0" smtClean="0"/>
              <a:t> 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300" dirty="0" smtClean="0"/>
              <a:t>to create a density-function over the space of the attributes; then clusters are identified as areas in the graph whose density is above a certain threshold (DENCLUE’s Approach)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300" dirty="0" smtClean="0"/>
              <a:t>to create a proximity graph which connects objects whose density is above a certain threshold </a:t>
            </a:r>
            <a:r>
              <a:rPr lang="en-US" sz="2300" dirty="0" smtClean="0">
                <a:sym typeface="Symbol"/>
              </a:rPr>
              <a:t></a:t>
            </a:r>
            <a:r>
              <a:rPr lang="en-US" sz="2300" dirty="0" smtClean="0"/>
              <a:t>; then clustering algorithms identify contiguous, connected subsets in the graph which are dense (DBSCAN’s Approach). </a:t>
            </a:r>
          </a:p>
        </p:txBody>
      </p:sp>
      <p:pic>
        <p:nvPicPr>
          <p:cNvPr id="4" name="Picture 102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781935"/>
            <a:ext cx="3733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271"/>
          <p:cNvGrpSpPr>
            <a:grpSpLocks/>
          </p:cNvGrpSpPr>
          <p:nvPr/>
        </p:nvGrpSpPr>
        <p:grpSpPr bwMode="auto">
          <a:xfrm>
            <a:off x="189928" y="4852642"/>
            <a:ext cx="3105150" cy="1846668"/>
            <a:chOff x="6019800" y="1536700"/>
            <a:chExt cx="2057400" cy="2184400"/>
          </a:xfrm>
        </p:grpSpPr>
        <p:sp>
          <p:nvSpPr>
            <p:cNvPr id="6" name="Oval 74"/>
            <p:cNvSpPr>
              <a:spLocks noChangeArrowheads="1"/>
            </p:cNvSpPr>
            <p:nvPr/>
          </p:nvSpPr>
          <p:spPr bwMode="auto">
            <a:xfrm>
              <a:off x="6248400" y="2438400"/>
              <a:ext cx="63500" cy="635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75"/>
            <p:cNvGrpSpPr>
              <a:grpSpLocks/>
            </p:cNvGrpSpPr>
            <p:nvPr/>
          </p:nvGrpSpPr>
          <p:grpSpPr bwMode="auto">
            <a:xfrm>
              <a:off x="6553200" y="1905000"/>
              <a:ext cx="292100" cy="533400"/>
              <a:chOff x="4128" y="1200"/>
              <a:chExt cx="184" cy="336"/>
            </a:xfrm>
          </p:grpSpPr>
          <p:sp>
            <p:nvSpPr>
              <p:cNvPr id="71" name="Oval 76"/>
              <p:cNvSpPr>
                <a:spLocks noChangeArrowheads="1"/>
              </p:cNvSpPr>
              <p:nvPr/>
            </p:nvSpPr>
            <p:spPr bwMode="auto">
              <a:xfrm>
                <a:off x="4224" y="1200"/>
                <a:ext cx="40" cy="40"/>
              </a:xfrm>
              <a:prstGeom prst="ellipse">
                <a:avLst/>
              </a:prstGeom>
              <a:solidFill>
                <a:srgbClr val="00FF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Oval 77"/>
              <p:cNvSpPr>
                <a:spLocks noChangeArrowheads="1"/>
              </p:cNvSpPr>
              <p:nvPr/>
            </p:nvSpPr>
            <p:spPr bwMode="auto">
              <a:xfrm>
                <a:off x="4128" y="1296"/>
                <a:ext cx="40" cy="40"/>
              </a:xfrm>
              <a:prstGeom prst="ellipse">
                <a:avLst/>
              </a:prstGeom>
              <a:solidFill>
                <a:srgbClr val="00FF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Oval 78"/>
              <p:cNvSpPr>
                <a:spLocks noChangeArrowheads="1"/>
              </p:cNvSpPr>
              <p:nvPr/>
            </p:nvSpPr>
            <p:spPr bwMode="auto">
              <a:xfrm>
                <a:off x="4272" y="1400"/>
                <a:ext cx="40" cy="40"/>
              </a:xfrm>
              <a:prstGeom prst="ellipse">
                <a:avLst/>
              </a:prstGeom>
              <a:solidFill>
                <a:srgbClr val="00FF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Line 79"/>
              <p:cNvSpPr>
                <a:spLocks noChangeShapeType="1"/>
              </p:cNvSpPr>
              <p:nvPr/>
            </p:nvSpPr>
            <p:spPr bwMode="auto">
              <a:xfrm flipV="1">
                <a:off x="4176" y="1200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Line 80"/>
              <p:cNvSpPr>
                <a:spLocks noChangeShapeType="1"/>
              </p:cNvSpPr>
              <p:nvPr/>
            </p:nvSpPr>
            <p:spPr bwMode="auto">
              <a:xfrm>
                <a:off x="4128" y="1344"/>
                <a:ext cx="144" cy="48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Line 81"/>
              <p:cNvSpPr>
                <a:spLocks noChangeShapeType="1"/>
              </p:cNvSpPr>
              <p:nvPr/>
            </p:nvSpPr>
            <p:spPr bwMode="auto">
              <a:xfrm>
                <a:off x="4272" y="1248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Oval 82"/>
              <p:cNvSpPr>
                <a:spLocks noChangeArrowheads="1"/>
              </p:cNvSpPr>
              <p:nvPr/>
            </p:nvSpPr>
            <p:spPr bwMode="auto">
              <a:xfrm>
                <a:off x="4136" y="1496"/>
                <a:ext cx="40" cy="40"/>
              </a:xfrm>
              <a:prstGeom prst="ellipse">
                <a:avLst/>
              </a:prstGeom>
              <a:solidFill>
                <a:srgbClr val="00FF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Line 83"/>
              <p:cNvSpPr>
                <a:spLocks noChangeShapeType="1"/>
              </p:cNvSpPr>
              <p:nvPr/>
            </p:nvSpPr>
            <p:spPr bwMode="auto">
              <a:xfrm>
                <a:off x="4128" y="1344"/>
                <a:ext cx="48" cy="192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Line 84"/>
              <p:cNvSpPr>
                <a:spLocks noChangeShapeType="1"/>
              </p:cNvSpPr>
              <p:nvPr/>
            </p:nvSpPr>
            <p:spPr bwMode="auto">
              <a:xfrm flipH="1">
                <a:off x="4176" y="1440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" name="Oval 85"/>
            <p:cNvSpPr>
              <a:spLocks noChangeArrowheads="1"/>
            </p:cNvSpPr>
            <p:nvPr/>
          </p:nvSpPr>
          <p:spPr bwMode="auto">
            <a:xfrm>
              <a:off x="6337300" y="2679700"/>
              <a:ext cx="63500" cy="635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6"/>
            <p:cNvSpPr>
              <a:spLocks noChangeArrowheads="1"/>
            </p:cNvSpPr>
            <p:nvPr/>
          </p:nvSpPr>
          <p:spPr bwMode="auto">
            <a:xfrm>
              <a:off x="6019800" y="2667000"/>
              <a:ext cx="63500" cy="635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87"/>
            <p:cNvSpPr>
              <a:spLocks noChangeArrowheads="1"/>
            </p:cNvSpPr>
            <p:nvPr/>
          </p:nvSpPr>
          <p:spPr bwMode="auto">
            <a:xfrm>
              <a:off x="6705600" y="2679700"/>
              <a:ext cx="63500" cy="635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88"/>
            <p:cNvSpPr>
              <a:spLocks noChangeArrowheads="1"/>
            </p:cNvSpPr>
            <p:nvPr/>
          </p:nvSpPr>
          <p:spPr bwMode="auto">
            <a:xfrm>
              <a:off x="6489700" y="2971800"/>
              <a:ext cx="63500" cy="635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89"/>
            <p:cNvSpPr>
              <a:spLocks noChangeArrowheads="1"/>
            </p:cNvSpPr>
            <p:nvPr/>
          </p:nvSpPr>
          <p:spPr bwMode="auto">
            <a:xfrm>
              <a:off x="6553200" y="3289300"/>
              <a:ext cx="63500" cy="635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90"/>
            <p:cNvSpPr>
              <a:spLocks noChangeArrowheads="1"/>
            </p:cNvSpPr>
            <p:nvPr/>
          </p:nvSpPr>
          <p:spPr bwMode="auto">
            <a:xfrm>
              <a:off x="6870700" y="3124200"/>
              <a:ext cx="63500" cy="635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91"/>
            <p:cNvSpPr>
              <a:spLocks noChangeShapeType="1"/>
            </p:cNvSpPr>
            <p:nvPr/>
          </p:nvSpPr>
          <p:spPr bwMode="auto">
            <a:xfrm>
              <a:off x="6248400" y="2438400"/>
              <a:ext cx="152400" cy="3048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92"/>
            <p:cNvSpPr>
              <a:spLocks noChangeShapeType="1"/>
            </p:cNvSpPr>
            <p:nvPr/>
          </p:nvSpPr>
          <p:spPr bwMode="auto">
            <a:xfrm flipH="1">
              <a:off x="6019800" y="2438400"/>
              <a:ext cx="228600" cy="2286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93"/>
            <p:cNvSpPr>
              <a:spLocks noChangeShapeType="1"/>
            </p:cNvSpPr>
            <p:nvPr/>
          </p:nvSpPr>
          <p:spPr bwMode="auto">
            <a:xfrm>
              <a:off x="6019800" y="2667000"/>
              <a:ext cx="381000" cy="762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Oval 94"/>
            <p:cNvSpPr>
              <a:spLocks noChangeArrowheads="1"/>
            </p:cNvSpPr>
            <p:nvPr/>
          </p:nvSpPr>
          <p:spPr bwMode="auto">
            <a:xfrm>
              <a:off x="7086600" y="2971800"/>
              <a:ext cx="63500" cy="635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95"/>
            <p:cNvSpPr>
              <a:spLocks noChangeArrowheads="1"/>
            </p:cNvSpPr>
            <p:nvPr/>
          </p:nvSpPr>
          <p:spPr bwMode="auto">
            <a:xfrm>
              <a:off x="7099300" y="3289300"/>
              <a:ext cx="63500" cy="635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96"/>
            <p:cNvSpPr>
              <a:spLocks noChangeArrowheads="1"/>
            </p:cNvSpPr>
            <p:nvPr/>
          </p:nvSpPr>
          <p:spPr bwMode="auto">
            <a:xfrm>
              <a:off x="7251700" y="1676400"/>
              <a:ext cx="63500" cy="635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97"/>
            <p:cNvSpPr>
              <a:spLocks noChangeArrowheads="1"/>
            </p:cNvSpPr>
            <p:nvPr/>
          </p:nvSpPr>
          <p:spPr bwMode="auto">
            <a:xfrm>
              <a:off x="7086600" y="2333625"/>
              <a:ext cx="74613" cy="762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98"/>
            <p:cNvSpPr>
              <a:spLocks noChangeArrowheads="1"/>
            </p:cNvSpPr>
            <p:nvPr/>
          </p:nvSpPr>
          <p:spPr bwMode="auto">
            <a:xfrm>
              <a:off x="7467600" y="1536700"/>
              <a:ext cx="63500" cy="635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99"/>
            <p:cNvSpPr>
              <a:spLocks noChangeArrowheads="1"/>
            </p:cNvSpPr>
            <p:nvPr/>
          </p:nvSpPr>
          <p:spPr bwMode="auto">
            <a:xfrm>
              <a:off x="7467600" y="1828800"/>
              <a:ext cx="63500" cy="635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100"/>
            <p:cNvSpPr>
              <a:spLocks noChangeArrowheads="1"/>
            </p:cNvSpPr>
            <p:nvPr/>
          </p:nvSpPr>
          <p:spPr bwMode="auto">
            <a:xfrm>
              <a:off x="7315200" y="1905000"/>
              <a:ext cx="63500" cy="635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101"/>
            <p:cNvSpPr>
              <a:spLocks noChangeArrowheads="1"/>
            </p:cNvSpPr>
            <p:nvPr/>
          </p:nvSpPr>
          <p:spPr bwMode="auto">
            <a:xfrm>
              <a:off x="7315200" y="2257425"/>
              <a:ext cx="74613" cy="762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102"/>
            <p:cNvSpPr>
              <a:spLocks noChangeArrowheads="1"/>
            </p:cNvSpPr>
            <p:nvPr/>
          </p:nvSpPr>
          <p:spPr bwMode="auto">
            <a:xfrm>
              <a:off x="7239000" y="2486025"/>
              <a:ext cx="74613" cy="762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103"/>
            <p:cNvSpPr>
              <a:spLocks noChangeArrowheads="1"/>
            </p:cNvSpPr>
            <p:nvPr/>
          </p:nvSpPr>
          <p:spPr bwMode="auto">
            <a:xfrm>
              <a:off x="7391400" y="2498725"/>
              <a:ext cx="74613" cy="762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104"/>
            <p:cNvSpPr>
              <a:spLocks noChangeArrowheads="1"/>
            </p:cNvSpPr>
            <p:nvPr/>
          </p:nvSpPr>
          <p:spPr bwMode="auto">
            <a:xfrm>
              <a:off x="7315200" y="2638425"/>
              <a:ext cx="74613" cy="762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105"/>
            <p:cNvSpPr>
              <a:spLocks noChangeShapeType="1"/>
            </p:cNvSpPr>
            <p:nvPr/>
          </p:nvSpPr>
          <p:spPr bwMode="auto">
            <a:xfrm flipV="1">
              <a:off x="7315200" y="1600200"/>
              <a:ext cx="152400" cy="7620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06"/>
            <p:cNvSpPr>
              <a:spLocks noChangeShapeType="1"/>
            </p:cNvSpPr>
            <p:nvPr/>
          </p:nvSpPr>
          <p:spPr bwMode="auto">
            <a:xfrm>
              <a:off x="7315200" y="1676400"/>
              <a:ext cx="152400" cy="15240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07"/>
            <p:cNvSpPr>
              <a:spLocks noChangeShapeType="1"/>
            </p:cNvSpPr>
            <p:nvPr/>
          </p:nvSpPr>
          <p:spPr bwMode="auto">
            <a:xfrm>
              <a:off x="7315200" y="1676400"/>
              <a:ext cx="0" cy="22860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08"/>
            <p:cNvSpPr>
              <a:spLocks noChangeShapeType="1"/>
            </p:cNvSpPr>
            <p:nvPr/>
          </p:nvSpPr>
          <p:spPr bwMode="auto">
            <a:xfrm flipV="1">
              <a:off x="7315200" y="1828800"/>
              <a:ext cx="152400" cy="7620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109"/>
            <p:cNvSpPr>
              <a:spLocks noChangeShapeType="1"/>
            </p:cNvSpPr>
            <p:nvPr/>
          </p:nvSpPr>
          <p:spPr bwMode="auto">
            <a:xfrm>
              <a:off x="7288213" y="2498725"/>
              <a:ext cx="114300" cy="15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110"/>
            <p:cNvSpPr>
              <a:spLocks noChangeShapeType="1"/>
            </p:cNvSpPr>
            <p:nvPr/>
          </p:nvSpPr>
          <p:spPr bwMode="auto">
            <a:xfrm>
              <a:off x="7269163" y="2468563"/>
              <a:ext cx="57150" cy="1825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111"/>
            <p:cNvSpPr>
              <a:spLocks noChangeShapeType="1"/>
            </p:cNvSpPr>
            <p:nvPr/>
          </p:nvSpPr>
          <p:spPr bwMode="auto">
            <a:xfrm flipV="1">
              <a:off x="7345363" y="2559050"/>
              <a:ext cx="57150" cy="920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Oval 112"/>
            <p:cNvSpPr>
              <a:spLocks noChangeArrowheads="1"/>
            </p:cNvSpPr>
            <p:nvPr/>
          </p:nvSpPr>
          <p:spPr bwMode="auto">
            <a:xfrm>
              <a:off x="7785100" y="2298700"/>
              <a:ext cx="63500" cy="635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13"/>
            <p:cNvSpPr>
              <a:spLocks noChangeArrowheads="1"/>
            </p:cNvSpPr>
            <p:nvPr/>
          </p:nvSpPr>
          <p:spPr bwMode="auto">
            <a:xfrm>
              <a:off x="8013700" y="2374900"/>
              <a:ext cx="63500" cy="635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114"/>
            <p:cNvSpPr>
              <a:spLocks noChangeArrowheads="1"/>
            </p:cNvSpPr>
            <p:nvPr/>
          </p:nvSpPr>
          <p:spPr bwMode="auto">
            <a:xfrm>
              <a:off x="7696200" y="2971800"/>
              <a:ext cx="63500" cy="63500"/>
            </a:xfrm>
            <a:prstGeom prst="ellipse">
              <a:avLst/>
            </a:prstGeom>
            <a:solidFill>
              <a:srgbClr val="99CC00"/>
            </a:solidFill>
            <a:ln w="12700">
              <a:solidFill>
                <a:srgbClr val="99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115"/>
            <p:cNvSpPr>
              <a:spLocks noChangeArrowheads="1"/>
            </p:cNvSpPr>
            <p:nvPr/>
          </p:nvSpPr>
          <p:spPr bwMode="auto">
            <a:xfrm>
              <a:off x="7556500" y="3200400"/>
              <a:ext cx="63500" cy="63500"/>
            </a:xfrm>
            <a:prstGeom prst="ellipse">
              <a:avLst/>
            </a:prstGeom>
            <a:solidFill>
              <a:srgbClr val="99CC00"/>
            </a:solidFill>
            <a:ln w="12700">
              <a:solidFill>
                <a:srgbClr val="99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116"/>
            <p:cNvSpPr>
              <a:spLocks noChangeArrowheads="1"/>
            </p:cNvSpPr>
            <p:nvPr/>
          </p:nvSpPr>
          <p:spPr bwMode="auto">
            <a:xfrm>
              <a:off x="7848600" y="3200400"/>
              <a:ext cx="63500" cy="63500"/>
            </a:xfrm>
            <a:prstGeom prst="ellipse">
              <a:avLst/>
            </a:prstGeom>
            <a:solidFill>
              <a:srgbClr val="99CC00"/>
            </a:solidFill>
            <a:ln w="12700">
              <a:solidFill>
                <a:srgbClr val="99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117"/>
            <p:cNvSpPr>
              <a:spLocks noChangeArrowheads="1"/>
            </p:cNvSpPr>
            <p:nvPr/>
          </p:nvSpPr>
          <p:spPr bwMode="auto">
            <a:xfrm>
              <a:off x="7696200" y="3441700"/>
              <a:ext cx="63500" cy="63500"/>
            </a:xfrm>
            <a:prstGeom prst="ellipse">
              <a:avLst/>
            </a:prstGeom>
            <a:solidFill>
              <a:srgbClr val="FF9900"/>
            </a:solidFill>
            <a:ln w="12700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118"/>
            <p:cNvSpPr>
              <a:spLocks noChangeArrowheads="1"/>
            </p:cNvSpPr>
            <p:nvPr/>
          </p:nvSpPr>
          <p:spPr bwMode="auto">
            <a:xfrm>
              <a:off x="7937500" y="2133600"/>
              <a:ext cx="63500" cy="635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Oval 119"/>
            <p:cNvSpPr>
              <a:spLocks noChangeArrowheads="1"/>
            </p:cNvSpPr>
            <p:nvPr/>
          </p:nvSpPr>
          <p:spPr bwMode="auto">
            <a:xfrm>
              <a:off x="7620000" y="3594100"/>
              <a:ext cx="63500" cy="63500"/>
            </a:xfrm>
            <a:prstGeom prst="ellipse">
              <a:avLst/>
            </a:prstGeom>
            <a:solidFill>
              <a:srgbClr val="FF9900"/>
            </a:solidFill>
            <a:ln w="12700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Oval 120"/>
            <p:cNvSpPr>
              <a:spLocks noChangeArrowheads="1"/>
            </p:cNvSpPr>
            <p:nvPr/>
          </p:nvSpPr>
          <p:spPr bwMode="auto">
            <a:xfrm>
              <a:off x="7480300" y="3505200"/>
              <a:ext cx="63500" cy="63500"/>
            </a:xfrm>
            <a:prstGeom prst="ellipse">
              <a:avLst/>
            </a:prstGeom>
            <a:solidFill>
              <a:srgbClr val="FF9900"/>
            </a:solidFill>
            <a:ln w="12700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Oval 121"/>
            <p:cNvSpPr>
              <a:spLocks noChangeArrowheads="1"/>
            </p:cNvSpPr>
            <p:nvPr/>
          </p:nvSpPr>
          <p:spPr bwMode="auto">
            <a:xfrm>
              <a:off x="7404100" y="3657600"/>
              <a:ext cx="63500" cy="63500"/>
            </a:xfrm>
            <a:prstGeom prst="ellipse">
              <a:avLst/>
            </a:prstGeom>
            <a:solidFill>
              <a:srgbClr val="FF9900"/>
            </a:solidFill>
            <a:ln w="12700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122"/>
            <p:cNvSpPr>
              <a:spLocks noChangeShapeType="1"/>
            </p:cNvSpPr>
            <p:nvPr/>
          </p:nvSpPr>
          <p:spPr bwMode="auto">
            <a:xfrm>
              <a:off x="7848600" y="2362200"/>
              <a:ext cx="2286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123"/>
            <p:cNvSpPr>
              <a:spLocks noChangeShapeType="1"/>
            </p:cNvSpPr>
            <p:nvPr/>
          </p:nvSpPr>
          <p:spPr bwMode="auto">
            <a:xfrm>
              <a:off x="8001000" y="2133600"/>
              <a:ext cx="76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124"/>
            <p:cNvSpPr>
              <a:spLocks noChangeShapeType="1"/>
            </p:cNvSpPr>
            <p:nvPr/>
          </p:nvSpPr>
          <p:spPr bwMode="auto">
            <a:xfrm flipH="1">
              <a:off x="7467600" y="3505200"/>
              <a:ext cx="76200" cy="152400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125"/>
            <p:cNvSpPr>
              <a:spLocks noChangeShapeType="1"/>
            </p:cNvSpPr>
            <p:nvPr/>
          </p:nvSpPr>
          <p:spPr bwMode="auto">
            <a:xfrm>
              <a:off x="6781800" y="2743200"/>
              <a:ext cx="3048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126"/>
            <p:cNvSpPr>
              <a:spLocks noChangeShapeType="1"/>
            </p:cNvSpPr>
            <p:nvPr/>
          </p:nvSpPr>
          <p:spPr bwMode="auto">
            <a:xfrm>
              <a:off x="6705600" y="2743200"/>
              <a:ext cx="1524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127"/>
            <p:cNvSpPr>
              <a:spLocks noChangeShapeType="1"/>
            </p:cNvSpPr>
            <p:nvPr/>
          </p:nvSpPr>
          <p:spPr bwMode="auto">
            <a:xfrm>
              <a:off x="6858000" y="3124200"/>
              <a:ext cx="3048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128"/>
            <p:cNvSpPr>
              <a:spLocks noChangeShapeType="1"/>
            </p:cNvSpPr>
            <p:nvPr/>
          </p:nvSpPr>
          <p:spPr bwMode="auto">
            <a:xfrm flipV="1">
              <a:off x="6858000" y="3048000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129"/>
            <p:cNvSpPr>
              <a:spLocks noChangeShapeType="1"/>
            </p:cNvSpPr>
            <p:nvPr/>
          </p:nvSpPr>
          <p:spPr bwMode="auto">
            <a:xfrm flipH="1">
              <a:off x="6553200" y="2743200"/>
              <a:ext cx="152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130"/>
            <p:cNvSpPr>
              <a:spLocks noChangeShapeType="1"/>
            </p:cNvSpPr>
            <p:nvPr/>
          </p:nvSpPr>
          <p:spPr bwMode="auto">
            <a:xfrm>
              <a:off x="6553200" y="30480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131"/>
            <p:cNvSpPr>
              <a:spLocks noChangeShapeType="1"/>
            </p:cNvSpPr>
            <p:nvPr/>
          </p:nvSpPr>
          <p:spPr bwMode="auto">
            <a:xfrm>
              <a:off x="6553200" y="33528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132"/>
            <p:cNvSpPr>
              <a:spLocks noChangeShapeType="1"/>
            </p:cNvSpPr>
            <p:nvPr/>
          </p:nvSpPr>
          <p:spPr bwMode="auto">
            <a:xfrm flipV="1">
              <a:off x="6553200" y="3200400"/>
              <a:ext cx="3048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133"/>
            <p:cNvSpPr>
              <a:spLocks noChangeShapeType="1"/>
            </p:cNvSpPr>
            <p:nvPr/>
          </p:nvSpPr>
          <p:spPr bwMode="auto">
            <a:xfrm>
              <a:off x="6553200" y="2971800"/>
              <a:ext cx="3810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216"/>
            <p:cNvSpPr>
              <a:spLocks noChangeShapeType="1"/>
            </p:cNvSpPr>
            <p:nvPr/>
          </p:nvSpPr>
          <p:spPr bwMode="auto">
            <a:xfrm flipV="1">
              <a:off x="7097713" y="2270125"/>
              <a:ext cx="228600" cy="762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217"/>
            <p:cNvSpPr>
              <a:spLocks noChangeShapeType="1"/>
            </p:cNvSpPr>
            <p:nvPr/>
          </p:nvSpPr>
          <p:spPr bwMode="auto">
            <a:xfrm>
              <a:off x="7097713" y="2346325"/>
              <a:ext cx="228600" cy="1524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239"/>
            <p:cNvSpPr>
              <a:spLocks noChangeShapeType="1"/>
            </p:cNvSpPr>
            <p:nvPr/>
          </p:nvSpPr>
          <p:spPr bwMode="auto">
            <a:xfrm>
              <a:off x="7467600" y="1600200"/>
              <a:ext cx="0" cy="22860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240"/>
            <p:cNvSpPr>
              <a:spLocks noChangeShapeType="1"/>
            </p:cNvSpPr>
            <p:nvPr/>
          </p:nvSpPr>
          <p:spPr bwMode="auto">
            <a:xfrm flipV="1">
              <a:off x="7315200" y="2286000"/>
              <a:ext cx="0" cy="2286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241"/>
            <p:cNvSpPr>
              <a:spLocks noChangeShapeType="1"/>
            </p:cNvSpPr>
            <p:nvPr/>
          </p:nvSpPr>
          <p:spPr bwMode="auto">
            <a:xfrm>
              <a:off x="7315200" y="2286000"/>
              <a:ext cx="76200" cy="2286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242"/>
            <p:cNvSpPr>
              <a:spLocks noChangeShapeType="1"/>
            </p:cNvSpPr>
            <p:nvPr/>
          </p:nvSpPr>
          <p:spPr bwMode="auto">
            <a:xfrm flipV="1">
              <a:off x="7848600" y="2133600"/>
              <a:ext cx="1524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243"/>
            <p:cNvSpPr>
              <a:spLocks noChangeShapeType="1"/>
            </p:cNvSpPr>
            <p:nvPr/>
          </p:nvSpPr>
          <p:spPr bwMode="auto">
            <a:xfrm>
              <a:off x="7086600" y="2971800"/>
              <a:ext cx="76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244"/>
            <p:cNvSpPr>
              <a:spLocks noChangeShapeType="1"/>
            </p:cNvSpPr>
            <p:nvPr/>
          </p:nvSpPr>
          <p:spPr bwMode="auto">
            <a:xfrm flipH="1">
              <a:off x="7620000" y="2971800"/>
              <a:ext cx="76200" cy="228600"/>
            </a:xfrm>
            <a:prstGeom prst="line">
              <a:avLst/>
            </a:prstGeom>
            <a:noFill/>
            <a:ln w="9525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245"/>
            <p:cNvSpPr>
              <a:spLocks noChangeShapeType="1"/>
            </p:cNvSpPr>
            <p:nvPr/>
          </p:nvSpPr>
          <p:spPr bwMode="auto">
            <a:xfrm>
              <a:off x="7620000" y="3200400"/>
              <a:ext cx="228600" cy="0"/>
            </a:xfrm>
            <a:prstGeom prst="line">
              <a:avLst/>
            </a:prstGeom>
            <a:noFill/>
            <a:ln w="9525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246"/>
            <p:cNvSpPr>
              <a:spLocks noChangeShapeType="1"/>
            </p:cNvSpPr>
            <p:nvPr/>
          </p:nvSpPr>
          <p:spPr bwMode="auto">
            <a:xfrm>
              <a:off x="7696200" y="2971800"/>
              <a:ext cx="152400" cy="228600"/>
            </a:xfrm>
            <a:prstGeom prst="line">
              <a:avLst/>
            </a:prstGeom>
            <a:noFill/>
            <a:ln w="9525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247"/>
            <p:cNvSpPr>
              <a:spLocks noChangeShapeType="1"/>
            </p:cNvSpPr>
            <p:nvPr/>
          </p:nvSpPr>
          <p:spPr bwMode="auto">
            <a:xfrm>
              <a:off x="7543800" y="3505200"/>
              <a:ext cx="152400" cy="0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248"/>
            <p:cNvSpPr>
              <a:spLocks noChangeShapeType="1"/>
            </p:cNvSpPr>
            <p:nvPr/>
          </p:nvSpPr>
          <p:spPr bwMode="auto">
            <a:xfrm>
              <a:off x="7467600" y="3657600"/>
              <a:ext cx="152400" cy="0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249"/>
            <p:cNvSpPr>
              <a:spLocks noChangeShapeType="1"/>
            </p:cNvSpPr>
            <p:nvPr/>
          </p:nvSpPr>
          <p:spPr bwMode="auto">
            <a:xfrm flipV="1">
              <a:off x="7620000" y="3505200"/>
              <a:ext cx="76200" cy="152400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256"/>
            <p:cNvSpPr>
              <a:spLocks noChangeShapeType="1"/>
            </p:cNvSpPr>
            <p:nvPr/>
          </p:nvSpPr>
          <p:spPr bwMode="auto">
            <a:xfrm flipH="1" flipV="1">
              <a:off x="7543800" y="3505200"/>
              <a:ext cx="76200" cy="152400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3" name="Straight Connector 2"/>
          <p:cNvCxnSpPr>
            <a:stCxn id="73" idx="0"/>
            <a:endCxn id="58" idx="0"/>
          </p:cNvCxnSpPr>
          <p:nvPr/>
        </p:nvCxnSpPr>
        <p:spPr bwMode="auto">
          <a:xfrm>
            <a:off x="1387903" y="5432410"/>
            <a:ext cx="428875" cy="1046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433" name="Straight Connector 18432"/>
          <p:cNvCxnSpPr>
            <a:stCxn id="26" idx="7"/>
            <a:endCxn id="35" idx="3"/>
          </p:cNvCxnSpPr>
          <p:nvPr/>
        </p:nvCxnSpPr>
        <p:spPr bwMode="auto">
          <a:xfrm flipV="1">
            <a:off x="2356147" y="5542649"/>
            <a:ext cx="512111" cy="13271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437" name="Straight Connector 18436"/>
          <p:cNvCxnSpPr/>
          <p:nvPr/>
        </p:nvCxnSpPr>
        <p:spPr bwMode="auto">
          <a:xfrm>
            <a:off x="10363200" y="2895600"/>
            <a:ext cx="914400" cy="914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 smtClean="0"/>
              <a:t>DBSCAN </a:t>
            </a:r>
            <a:r>
              <a:rPr lang="en-US" sz="1400" smtClean="0"/>
              <a:t>(</a:t>
            </a:r>
            <a:r>
              <a:rPr lang="en-US" sz="1400" smtClean="0">
                <a:hlinkClick r:id="rId2"/>
              </a:rPr>
              <a:t>http://www2.cs.uh.edu/~ceick/7363/Papers/dbscan.pdf</a:t>
            </a:r>
            <a:r>
              <a:rPr lang="en-US" sz="1400" smtClean="0"/>
              <a:t> 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816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dirty="0" smtClean="0"/>
              <a:t>DBSCAN is a density-based algorithm.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sz="2000" dirty="0" smtClean="0"/>
              <a:t>Density = number of points within a specified radius (</a:t>
            </a:r>
            <a:r>
              <a:rPr lang="en-US" sz="2000" dirty="0" err="1" smtClean="0"/>
              <a:t>Eps</a:t>
            </a:r>
            <a:r>
              <a:rPr lang="en-US" sz="2000" dirty="0" smtClean="0"/>
              <a:t>)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sz="2000" dirty="0" smtClean="0"/>
              <a:t>Input parameter: </a:t>
            </a:r>
            <a:r>
              <a:rPr lang="en-US" sz="2000" dirty="0" err="1" smtClean="0"/>
              <a:t>MinPts</a:t>
            </a:r>
            <a:r>
              <a:rPr lang="en-US" sz="2000" dirty="0" smtClean="0"/>
              <a:t> and </a:t>
            </a:r>
            <a:r>
              <a:rPr lang="en-US" sz="2000" dirty="0" err="1" smtClean="0"/>
              <a:t>Eps</a:t>
            </a:r>
            <a:endParaRPr lang="en-US" sz="1800" dirty="0" smtClean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sz="2000" dirty="0" smtClean="0"/>
              <a:t>A point is a </a:t>
            </a:r>
            <a:r>
              <a:rPr lang="en-US" sz="2000" dirty="0" smtClean="0">
                <a:solidFill>
                  <a:srgbClr val="FF0000"/>
                </a:solidFill>
              </a:rPr>
              <a:t>core point</a:t>
            </a:r>
            <a:r>
              <a:rPr lang="en-US" sz="2000" dirty="0" smtClean="0"/>
              <a:t> if it has more than a specified number of points (</a:t>
            </a:r>
            <a:r>
              <a:rPr lang="en-US" sz="2000" dirty="0" err="1" smtClean="0"/>
              <a:t>MinPts</a:t>
            </a:r>
            <a:r>
              <a:rPr lang="en-US" sz="2000" dirty="0" smtClean="0"/>
              <a:t>) within </a:t>
            </a:r>
            <a:r>
              <a:rPr lang="en-US" sz="2000" dirty="0" err="1" smtClean="0"/>
              <a:t>Eps</a:t>
            </a:r>
            <a:r>
              <a:rPr lang="en-US" dirty="0" smtClean="0"/>
              <a:t> </a:t>
            </a:r>
          </a:p>
          <a:p>
            <a:pPr marL="1295400" lvl="2" indent="-381000"/>
            <a:r>
              <a:rPr lang="en-US" dirty="0" smtClean="0"/>
              <a:t>These are points that are at the interior of a cluster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sz="2000" dirty="0" smtClean="0"/>
              <a:t>A </a:t>
            </a:r>
            <a:r>
              <a:rPr lang="en-US" sz="2000" dirty="0" smtClean="0">
                <a:solidFill>
                  <a:srgbClr val="FF0000"/>
                </a:solidFill>
              </a:rPr>
              <a:t>border point</a:t>
            </a:r>
            <a:r>
              <a:rPr lang="en-US" sz="2000" dirty="0" smtClean="0"/>
              <a:t> has fewer than </a:t>
            </a:r>
            <a:r>
              <a:rPr lang="en-US" sz="2000" dirty="0" err="1" smtClean="0"/>
              <a:t>MinPts</a:t>
            </a:r>
            <a:r>
              <a:rPr lang="en-US" sz="2000" dirty="0" smtClean="0"/>
              <a:t> within </a:t>
            </a:r>
            <a:r>
              <a:rPr lang="en-US" sz="2000" dirty="0" err="1" smtClean="0"/>
              <a:t>Eps</a:t>
            </a:r>
            <a:r>
              <a:rPr lang="en-US" sz="2000" dirty="0" smtClean="0"/>
              <a:t>, but is in the neighborhood of a core point</a:t>
            </a:r>
            <a:endParaRPr lang="en-US" sz="1800" dirty="0" smtClean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sz="2000" dirty="0" smtClean="0"/>
              <a:t>A </a:t>
            </a:r>
            <a:r>
              <a:rPr lang="en-US" sz="2000" dirty="0" smtClean="0">
                <a:solidFill>
                  <a:srgbClr val="FF0000"/>
                </a:solidFill>
              </a:rPr>
              <a:t>noise point</a:t>
            </a:r>
            <a:r>
              <a:rPr lang="en-US" sz="2000" dirty="0" smtClean="0"/>
              <a:t> is any point that is not a core point or a border point. 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76175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 smtClean="0"/>
              <a:t>DBSCAN: Core, Border, and Noise Points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1"/>
          <a:stretch>
            <a:fillRect/>
          </a:stretch>
        </p:blipFill>
        <p:spPr bwMode="auto">
          <a:xfrm>
            <a:off x="762000" y="990600"/>
            <a:ext cx="731361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34400" cy="533400"/>
          </a:xfrm>
        </p:spPr>
        <p:txBody>
          <a:bodyPr/>
          <a:lstStyle/>
          <a:p>
            <a:r>
              <a:rPr lang="en-US" sz="2600" smtClean="0"/>
              <a:t>DBSCAN Algorithm (simplified view for teaching)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839200" cy="5410200"/>
          </a:xfrm>
        </p:spPr>
        <p:txBody>
          <a:bodyPr/>
          <a:lstStyle/>
          <a:p>
            <a:pPr marL="533400" indent="-533400">
              <a:buFont typeface="Monotype Sorts" pitchFamily="2" charset="2"/>
              <a:buAutoNum type="arabicPeriod"/>
            </a:pPr>
            <a:r>
              <a:rPr lang="en-US" sz="2400" smtClean="0"/>
              <a:t>Create a graph whose nodes are the points to be clustered</a:t>
            </a:r>
          </a:p>
          <a:p>
            <a:pPr marL="533400" indent="-533400">
              <a:buFont typeface="Monotype Sorts" pitchFamily="2" charset="2"/>
              <a:buAutoNum type="arabicPeriod"/>
            </a:pPr>
            <a:r>
              <a:rPr lang="en-US" sz="2400" smtClean="0"/>
              <a:t>For each core-point c create an edge from c to every point p in the </a:t>
            </a:r>
            <a:r>
              <a:rPr lang="en-US" sz="2400" smtClean="0">
                <a:sym typeface="Symbol" pitchFamily="18" charset="2"/>
              </a:rPr>
              <a:t>-neighborhood of c</a:t>
            </a:r>
          </a:p>
          <a:p>
            <a:pPr marL="533400" indent="-533400">
              <a:buFont typeface="Monotype Sorts" pitchFamily="2" charset="2"/>
              <a:buAutoNum type="arabicPeriod"/>
            </a:pPr>
            <a:r>
              <a:rPr lang="en-US" sz="2400" smtClean="0">
                <a:sym typeface="Symbol" pitchFamily="18" charset="2"/>
              </a:rPr>
              <a:t>Set N to the nodes of the graph; </a:t>
            </a:r>
          </a:p>
          <a:p>
            <a:pPr marL="533400" indent="-533400">
              <a:buFont typeface="Monotype Sorts" pitchFamily="2" charset="2"/>
              <a:buAutoNum type="arabicPeriod"/>
            </a:pPr>
            <a:r>
              <a:rPr lang="en-US" sz="2400" smtClean="0">
                <a:sym typeface="Symbol" pitchFamily="18" charset="2"/>
              </a:rPr>
              <a:t>If N does not contain any core points terminate</a:t>
            </a:r>
          </a:p>
          <a:p>
            <a:pPr marL="533400" indent="-533400">
              <a:buFont typeface="Monotype Sorts" pitchFamily="2" charset="2"/>
              <a:buAutoNum type="arabicPeriod"/>
            </a:pPr>
            <a:r>
              <a:rPr lang="en-US" sz="2400" smtClean="0">
                <a:sym typeface="Symbol" pitchFamily="18" charset="2"/>
              </a:rPr>
              <a:t>Pick a core point c in N</a:t>
            </a:r>
          </a:p>
          <a:p>
            <a:pPr marL="533400" indent="-533400">
              <a:buFont typeface="Monotype Sorts" pitchFamily="2" charset="2"/>
              <a:buAutoNum type="arabicPeriod"/>
            </a:pPr>
            <a:r>
              <a:rPr lang="en-US" sz="2400" smtClean="0">
                <a:sym typeface="Symbol" pitchFamily="18" charset="2"/>
              </a:rPr>
              <a:t>Let X be the set of nodes that can be reached from c by going forward; </a:t>
            </a:r>
          </a:p>
          <a:p>
            <a:pPr marL="914400" lvl="1" indent="-457200">
              <a:buFont typeface="Monotype Sorts" pitchFamily="2" charset="2"/>
              <a:buAutoNum type="arabicPeriod"/>
            </a:pPr>
            <a:r>
              <a:rPr lang="en-US" smtClean="0">
                <a:sym typeface="Symbol" pitchFamily="18" charset="2"/>
              </a:rPr>
              <a:t>create a cluster containing X{c}</a:t>
            </a:r>
          </a:p>
          <a:p>
            <a:pPr marL="914400" lvl="1" indent="-457200">
              <a:buFont typeface="Monotype Sorts" pitchFamily="2" charset="2"/>
              <a:buAutoNum type="arabicPeriod"/>
            </a:pPr>
            <a:r>
              <a:rPr lang="en-US" smtClean="0">
                <a:sym typeface="Symbol" pitchFamily="18" charset="2"/>
              </a:rPr>
              <a:t>N=N/(X{c}) </a:t>
            </a:r>
          </a:p>
          <a:p>
            <a:pPr marL="533400" indent="-533400">
              <a:buFont typeface="Monotype Sorts" pitchFamily="2" charset="2"/>
              <a:buAutoNum type="arabicPeriod"/>
            </a:pPr>
            <a:r>
              <a:rPr lang="en-US" sz="2400" smtClean="0">
                <a:sym typeface="Symbol" pitchFamily="18" charset="2"/>
              </a:rPr>
              <a:t>Continue with step 4</a:t>
            </a:r>
          </a:p>
          <a:p>
            <a:pPr marL="914400" lvl="1" indent="-457200">
              <a:buFont typeface="Monotype Sorts" pitchFamily="2" charset="2"/>
              <a:buAutoNum type="arabicPeriod"/>
            </a:pPr>
            <a:endParaRPr lang="en-US" smtClean="0">
              <a:sym typeface="Symbol" pitchFamily="18" charset="2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457200" y="5638800"/>
            <a:ext cx="82581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1600">
                <a:solidFill>
                  <a:srgbClr val="FF0000"/>
                </a:solidFill>
              </a:rPr>
              <a:t>Remarks</a:t>
            </a:r>
            <a:r>
              <a:rPr lang="en-US" sz="1600"/>
              <a:t>: points that are not assigned to any cluster are outliers;</a:t>
            </a:r>
          </a:p>
          <a:p>
            <a:r>
              <a:rPr lang="en-US">
                <a:hlinkClick r:id="rId2"/>
              </a:rPr>
              <a:t>http://www2.cs.uh.edu/~ceick/7363/Papers/dbscan.pdf</a:t>
            </a:r>
            <a:r>
              <a:rPr lang="en-US"/>
              <a:t> gives a more efficient implementation by </a:t>
            </a:r>
          </a:p>
          <a:p>
            <a:r>
              <a:rPr lang="en-US"/>
              <a:t>performing steps 2 and 6 in parallel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 smtClean="0"/>
              <a:t>DBSCAN: Core, Border and Noise Points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4872038" cy="365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990600" y="5029200"/>
            <a:ext cx="2514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Original Points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5257800" y="5105400"/>
            <a:ext cx="2514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Point types: </a:t>
            </a:r>
            <a:r>
              <a:rPr lang="en-US" sz="1800">
                <a:solidFill>
                  <a:schemeClr val="hlink"/>
                </a:solidFill>
              </a:rPr>
              <a:t>core</a:t>
            </a:r>
            <a:r>
              <a:rPr lang="en-US" sz="1800"/>
              <a:t>, </a:t>
            </a:r>
            <a:r>
              <a:rPr lang="en-US" sz="1800">
                <a:solidFill>
                  <a:srgbClr val="003399"/>
                </a:solidFill>
              </a:rPr>
              <a:t>border</a:t>
            </a:r>
            <a:r>
              <a:rPr lang="en-US" sz="1800"/>
              <a:t> and </a:t>
            </a:r>
            <a:r>
              <a:rPr lang="en-US" sz="1800">
                <a:solidFill>
                  <a:srgbClr val="FF0000"/>
                </a:solidFill>
              </a:rPr>
              <a:t>noise</a:t>
            </a:r>
          </a:p>
        </p:txBody>
      </p:sp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447800"/>
            <a:ext cx="4872038" cy="365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2743200" y="5943600"/>
            <a:ext cx="327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Eps = 10, MinPts =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050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 smtClean="0"/>
              <a:t>When DBSCAN Works Well</a:t>
            </a:r>
          </a:p>
        </p:txBody>
      </p:sp>
      <p:pic>
        <p:nvPicPr>
          <p:cNvPr id="22531" name="Picture 20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1088"/>
            <a:ext cx="4872038" cy="365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Text Box 2052"/>
          <p:cNvSpPr txBox="1">
            <a:spLocks noChangeArrowheads="1"/>
          </p:cNvSpPr>
          <p:nvPr/>
        </p:nvSpPr>
        <p:spPr bwMode="auto">
          <a:xfrm>
            <a:off x="990600" y="4433888"/>
            <a:ext cx="251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Original Points</a:t>
            </a:r>
          </a:p>
        </p:txBody>
      </p:sp>
      <p:grpSp>
        <p:nvGrpSpPr>
          <p:cNvPr id="2" name="Group 2053"/>
          <p:cNvGrpSpPr>
            <a:grpSpLocks/>
          </p:cNvGrpSpPr>
          <p:nvPr/>
        </p:nvGrpSpPr>
        <p:grpSpPr bwMode="auto">
          <a:xfrm>
            <a:off x="4271963" y="1004888"/>
            <a:ext cx="4872037" cy="3871912"/>
            <a:chOff x="2691" y="633"/>
            <a:chExt cx="3069" cy="2439"/>
          </a:xfrm>
        </p:grpSpPr>
        <p:pic>
          <p:nvPicPr>
            <p:cNvPr id="22535" name="Picture 205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1" y="633"/>
              <a:ext cx="3069" cy="2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6" name="Text Box 2055"/>
            <p:cNvSpPr txBox="1">
              <a:spLocks noChangeArrowheads="1"/>
            </p:cNvSpPr>
            <p:nvPr/>
          </p:nvSpPr>
          <p:spPr bwMode="auto">
            <a:xfrm>
              <a:off x="3312" y="2841"/>
              <a:ext cx="15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Clusters</a:t>
              </a:r>
            </a:p>
          </p:txBody>
        </p:sp>
      </p:grpSp>
      <p:sp>
        <p:nvSpPr>
          <p:cNvPr id="1653768" name="Text Box 2056"/>
          <p:cNvSpPr txBox="1">
            <a:spLocks noChangeArrowheads="1"/>
          </p:cNvSpPr>
          <p:nvPr/>
        </p:nvSpPr>
        <p:spPr bwMode="auto">
          <a:xfrm>
            <a:off x="609600" y="5392738"/>
            <a:ext cx="6629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sz="1800" dirty="0"/>
              <a:t> Resistant to </a:t>
            </a:r>
            <a:r>
              <a:rPr lang="en-US" sz="1800" dirty="0" smtClean="0"/>
              <a:t>Noise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dirty="0" smtClean="0"/>
              <a:t> Supports Outliers</a:t>
            </a:r>
            <a:endParaRPr lang="en-US" sz="1800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dirty="0"/>
              <a:t> Can handle clusters of different shapes and </a:t>
            </a:r>
            <a:r>
              <a:rPr lang="en-US" sz="1800" dirty="0" smtClean="0"/>
              <a:t>sizes 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376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Hierarchical Clustering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Produces a set of nested clusters organized as a hierarchical tree</a:t>
            </a:r>
          </a:p>
          <a:p>
            <a:r>
              <a:rPr lang="en-US" smtClean="0"/>
              <a:t>Can be visualized as a dendrogram</a:t>
            </a:r>
          </a:p>
          <a:p>
            <a:pPr lvl="1"/>
            <a:r>
              <a:rPr lang="en-US" smtClean="0"/>
              <a:t>A tree like diagram that records the sequences of merges or splits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59213"/>
            <a:ext cx="3459163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5257800" y="3629025"/>
          <a:ext cx="2319338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VISIO" r:id="rId4" imgW="3163511" imgH="3230582" progId="Visio.Drawing.6">
                  <p:embed/>
                </p:oleObj>
              </mc:Choice>
              <mc:Fallback>
                <p:oleObj name="VISIO" r:id="rId4" imgW="3163511" imgH="3230582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629025"/>
                        <a:ext cx="2319338" cy="236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 smtClean="0"/>
              <a:t>When DBSCAN Does NOT Work Well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066800" y="3886200"/>
            <a:ext cx="2514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Original Points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3048000" y="22288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3557" name="Picture 5" descr="fish_clust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30480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3630613" y="27892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3559" name="Object 2"/>
          <p:cNvGraphicFramePr>
            <a:graphicFrameLocks noChangeAspect="1"/>
          </p:cNvGraphicFramePr>
          <p:nvPr/>
        </p:nvGraphicFramePr>
        <p:xfrm>
          <a:off x="4648200" y="1066800"/>
          <a:ext cx="3363913" cy="228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4" r:id="rId4" imgW="4686706" imgH="3177815" progId="MSPhotoEd.3">
                  <p:embed/>
                </p:oleObj>
              </mc:Choice>
              <mc:Fallback>
                <p:oleObj r:id="rId4" imgW="4686706" imgH="3177815" progId="MSPhotoEd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066800"/>
                        <a:ext cx="3363913" cy="228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4800600" y="3352800"/>
            <a:ext cx="2514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0">
                <a:latin typeface="Times New Roman" pitchFamily="18" charset="0"/>
                <a:cs typeface="Times New Roman" pitchFamily="18" charset="0"/>
              </a:rPr>
              <a:t>(MinPts=4, Eps=9.75).</a:t>
            </a:r>
            <a:r>
              <a:rPr lang="en-US" sz="900" b="0">
                <a:latin typeface="Times New Roman" pitchFamily="18" charset="0"/>
              </a:rPr>
              <a:t> </a:t>
            </a:r>
            <a:endParaRPr lang="en-US" sz="2400" b="0">
              <a:latin typeface="Times New Roman" pitchFamily="18" charset="0"/>
            </a:endParaRP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3630613" y="27892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3562" name="Object 3"/>
          <p:cNvGraphicFramePr>
            <a:graphicFrameLocks noChangeAspect="1"/>
          </p:cNvGraphicFramePr>
          <p:nvPr/>
        </p:nvGraphicFramePr>
        <p:xfrm>
          <a:off x="4724400" y="3733800"/>
          <a:ext cx="3363913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5" r:id="rId6" imgW="4686706" imgH="3177815" progId="MSPhotoEd.3">
                  <p:embed/>
                </p:oleObj>
              </mc:Choice>
              <mc:Fallback>
                <p:oleObj r:id="rId6" imgW="4686706" imgH="3177815" progId="MSPhotoEd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733800"/>
                        <a:ext cx="3363913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4724400" y="6019800"/>
            <a:ext cx="2514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0">
                <a:latin typeface="Times New Roman" pitchFamily="18" charset="0"/>
                <a:cs typeface="Times New Roman" pitchFamily="18" charset="0"/>
              </a:rPr>
              <a:t> (MinPts=4, Eps=9.12)</a:t>
            </a:r>
          </a:p>
        </p:txBody>
      </p:sp>
      <p:sp>
        <p:nvSpPr>
          <p:cNvPr id="1654796" name="Text Box 12"/>
          <p:cNvSpPr txBox="1">
            <a:spLocks noChangeArrowheads="1"/>
          </p:cNvSpPr>
          <p:nvPr/>
        </p:nvSpPr>
        <p:spPr bwMode="auto">
          <a:xfrm>
            <a:off x="609600" y="5392738"/>
            <a:ext cx="35052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sz="1800"/>
              <a:t> Varying densities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/>
              <a:t> High-dimensional data</a:t>
            </a:r>
          </a:p>
        </p:txBody>
      </p:sp>
      <p:sp>
        <p:nvSpPr>
          <p:cNvPr id="23565" name="TextBox 12"/>
          <p:cNvSpPr txBox="1">
            <a:spLocks noChangeArrowheads="1"/>
          </p:cNvSpPr>
          <p:nvPr/>
        </p:nvSpPr>
        <p:spPr bwMode="auto">
          <a:xfrm>
            <a:off x="762000" y="4953000"/>
            <a:ext cx="1762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1800"/>
              <a:t>Problems with</a:t>
            </a:r>
          </a:p>
        </p:txBody>
      </p:sp>
      <p:cxnSp>
        <p:nvCxnSpPr>
          <p:cNvPr id="23566" name="Straight Arrow Connector 14"/>
          <p:cNvCxnSpPr>
            <a:cxnSpLocks noChangeShapeType="1"/>
          </p:cNvCxnSpPr>
          <p:nvPr/>
        </p:nvCxnSpPr>
        <p:spPr bwMode="auto">
          <a:xfrm rot="5400000" flipH="1" flipV="1">
            <a:off x="1943100" y="2857500"/>
            <a:ext cx="3429000" cy="19812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7" name="Straight Arrow Connector 16"/>
          <p:cNvCxnSpPr>
            <a:cxnSpLocks noChangeShapeType="1"/>
          </p:cNvCxnSpPr>
          <p:nvPr/>
        </p:nvCxnSpPr>
        <p:spPr bwMode="auto">
          <a:xfrm>
            <a:off x="2667000" y="5562600"/>
            <a:ext cx="2057400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4796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 smtClean="0"/>
              <a:t>DBSCAN: Determining EPS and MinPts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81600"/>
          </a:xfrm>
          <a:noFill/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400" smtClean="0"/>
              <a:t>Idea is that for points in a cluster, their k</a:t>
            </a:r>
            <a:r>
              <a:rPr lang="en-US" sz="2400" baseline="30000" smtClean="0"/>
              <a:t>th</a:t>
            </a:r>
            <a:r>
              <a:rPr lang="en-US" sz="2400" smtClean="0"/>
              <a:t> nearest neighbors are at roughly the same distance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400" smtClean="0"/>
              <a:t>Noise points have the k</a:t>
            </a:r>
            <a:r>
              <a:rPr lang="en-US" sz="2400" baseline="30000" smtClean="0"/>
              <a:t>th</a:t>
            </a:r>
            <a:r>
              <a:rPr lang="en-US" sz="2400" smtClean="0"/>
              <a:t> nearest neighbor at farther distance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400" smtClean="0"/>
              <a:t>So, plot sorted distance of every point to its k</a:t>
            </a:r>
            <a:r>
              <a:rPr lang="en-US" sz="2400" baseline="30000" smtClean="0"/>
              <a:t>th</a:t>
            </a:r>
            <a:r>
              <a:rPr lang="en-US" sz="2400" smtClean="0"/>
              <a:t> nearest neighbor</a:t>
            </a:r>
            <a:endParaRPr lang="en-US" smtClean="0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505200"/>
            <a:ext cx="365601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Line 2"/>
          <p:cNvSpPr>
            <a:spLocks noChangeShapeType="1"/>
          </p:cNvSpPr>
          <p:nvPr/>
        </p:nvSpPr>
        <p:spPr bwMode="auto">
          <a:xfrm>
            <a:off x="4267200" y="3581400"/>
            <a:ext cx="0" cy="2438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0" name="Text Box 3"/>
          <p:cNvSpPr txBox="1">
            <a:spLocks noChangeArrowheads="1"/>
          </p:cNvSpPr>
          <p:nvPr/>
        </p:nvSpPr>
        <p:spPr bwMode="auto">
          <a:xfrm>
            <a:off x="4267200" y="4267200"/>
            <a:ext cx="1581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/>
              <a:t>Non-Core-points</a:t>
            </a:r>
          </a:p>
        </p:txBody>
      </p:sp>
      <p:sp>
        <p:nvSpPr>
          <p:cNvPr id="26631" name="Text Box 4"/>
          <p:cNvSpPr txBox="1">
            <a:spLocks noChangeArrowheads="1"/>
          </p:cNvSpPr>
          <p:nvPr/>
        </p:nvSpPr>
        <p:spPr bwMode="auto">
          <a:xfrm>
            <a:off x="2879725" y="4278313"/>
            <a:ext cx="1177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/>
              <a:t>Core-points</a:t>
            </a:r>
          </a:p>
        </p:txBody>
      </p:sp>
      <p:sp>
        <p:nvSpPr>
          <p:cNvPr id="26632" name="Text Box 5"/>
          <p:cNvSpPr txBox="1">
            <a:spLocks noChangeArrowheads="1"/>
          </p:cNvSpPr>
          <p:nvPr/>
        </p:nvSpPr>
        <p:spPr bwMode="auto">
          <a:xfrm>
            <a:off x="2971800" y="3352800"/>
            <a:ext cx="3009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>
                <a:solidFill>
                  <a:schemeClr val="accent1"/>
                </a:solidFill>
              </a:rPr>
              <a:t>Run DBSCAN for Minp=4 and </a:t>
            </a:r>
            <a:r>
              <a:rPr lang="en-US">
                <a:solidFill>
                  <a:schemeClr val="accent1"/>
                </a:solidFill>
                <a:sym typeface="Symbol" pitchFamily="18" charset="2"/>
              </a:rPr>
              <a:t></a:t>
            </a:r>
            <a:r>
              <a:rPr lang="en-US">
                <a:solidFill>
                  <a:schemeClr val="accent1"/>
                </a:solidFill>
              </a:rPr>
              <a:t>=5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 dirty="0" smtClean="0"/>
              <a:t>DBSCAN in R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81600"/>
          </a:xfrm>
          <a:noFill/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dbscan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(iris[3:4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], 0.15, 3,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showplot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dbscan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Pts=150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MinPts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=3 eps=0.15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0  1  2 3  4 5 6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border 20  2  5 0  3 2 1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seed    0 46 54 3  9 1 4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total  20 48 59 3 12 3 5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400" dirty="0" err="1" smtClean="0"/>
              <a:t>dbscan.r</a:t>
            </a:r>
            <a:r>
              <a:rPr lang="en-US" sz="2400" dirty="0" smtClean="0"/>
              <a:t>  </a:t>
            </a:r>
            <a:r>
              <a:rPr lang="en-US" sz="2400" smtClean="0"/>
              <a:t>(demo) </a:t>
            </a:r>
            <a:endParaRPr lang="en-US" sz="2400" dirty="0" smtClean="0"/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www.inside-r.org/node/59838</a:t>
            </a:r>
            <a:r>
              <a:rPr lang="en-US" sz="20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103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0450" y="6477000"/>
            <a:ext cx="463550" cy="381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5EC5212-B4F9-4D03-A1A6-F7AAA4A9915C}" type="slidenum">
              <a:rPr lang="en-US" sz="1200" smtClean="0"/>
              <a:pPr eaLnBrk="1" hangingPunct="1"/>
              <a:t>23</a:t>
            </a:fld>
            <a:endParaRPr lang="en-US" sz="1200" dirty="0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782638" y="228600"/>
            <a:ext cx="8458200" cy="5334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SimSun" charset="-122"/>
              </a:rPr>
              <a:t>DBSCAN</a:t>
            </a:r>
            <a:r>
              <a:rPr lang="en-US" altLang="zh-CN" dirty="0" smtClean="0">
                <a:latin typeface="Lucida Bright"/>
                <a:ea typeface="SimSun" charset="-122"/>
              </a:rPr>
              <a:t>—A Second Introduction</a:t>
            </a:r>
            <a:endParaRPr lang="en-US" altLang="zh-CN" dirty="0" smtClean="0">
              <a:ea typeface="SimSun" charset="-122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5344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dirty="0" smtClean="0">
                <a:ea typeface="SimSun" charset="-122"/>
              </a:rPr>
              <a:t>Two parameters</a:t>
            </a:r>
            <a:r>
              <a:rPr lang="en-US" altLang="zh-CN" sz="2400" b="1" i="1" dirty="0" smtClean="0">
                <a:ea typeface="SimSun" charset="-122"/>
              </a:rPr>
              <a:t>: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b="1" i="1" dirty="0" err="1" smtClean="0">
                <a:ea typeface="SimSun" charset="-122"/>
              </a:rPr>
              <a:t>Eps</a:t>
            </a:r>
            <a:r>
              <a:rPr lang="en-US" altLang="zh-CN" sz="2400" dirty="0" smtClean="0">
                <a:ea typeface="SimSun" charset="-122"/>
              </a:rPr>
              <a:t>: Maximum radius of the </a:t>
            </a:r>
            <a:r>
              <a:rPr lang="en-US" altLang="zh-CN" sz="2400" dirty="0" err="1" smtClean="0">
                <a:ea typeface="SimSun" charset="-122"/>
              </a:rPr>
              <a:t>neighbourhood</a:t>
            </a:r>
            <a:endParaRPr lang="en-US" altLang="zh-CN" sz="2400" dirty="0" smtClean="0">
              <a:ea typeface="SimSun" charset="-122"/>
            </a:endParaRP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b="1" i="1" dirty="0" err="1" smtClean="0">
                <a:ea typeface="SimSun" charset="-122"/>
              </a:rPr>
              <a:t>MinPts</a:t>
            </a:r>
            <a:r>
              <a:rPr lang="en-US" altLang="zh-CN" sz="2400" dirty="0" smtClean="0">
                <a:ea typeface="SimSun" charset="-122"/>
              </a:rPr>
              <a:t>: Minimum number of points in an </a:t>
            </a:r>
            <a:r>
              <a:rPr lang="en-US" altLang="zh-CN" sz="2400" dirty="0" err="1" smtClean="0">
                <a:ea typeface="SimSun" charset="-122"/>
              </a:rPr>
              <a:t>Eps-neighbourhood</a:t>
            </a:r>
            <a:r>
              <a:rPr lang="en-US" altLang="zh-CN" sz="2400" dirty="0" smtClean="0">
                <a:ea typeface="SimSun" charset="-122"/>
              </a:rPr>
              <a:t> of that point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b="1" i="1" dirty="0" err="1" smtClean="0">
                <a:ea typeface="SimSun" charset="-122"/>
              </a:rPr>
              <a:t>N</a:t>
            </a:r>
            <a:r>
              <a:rPr lang="en-US" altLang="zh-CN" sz="2400" b="1" i="1" baseline="-25000" dirty="0" err="1" smtClean="0">
                <a:ea typeface="SimSun" charset="-122"/>
              </a:rPr>
              <a:t>Eps</a:t>
            </a:r>
            <a:r>
              <a:rPr lang="en-US" altLang="zh-CN" sz="2400" b="1" i="1" dirty="0" smtClean="0">
                <a:ea typeface="SimSun" charset="-122"/>
              </a:rPr>
              <a:t>(p)</a:t>
            </a:r>
            <a:r>
              <a:rPr lang="en-US" altLang="zh-CN" sz="2400" dirty="0" smtClean="0">
                <a:ea typeface="SimSun" charset="-122"/>
              </a:rPr>
              <a:t>:	</a:t>
            </a:r>
            <a:r>
              <a:rPr lang="en-US" altLang="zh-CN" sz="2400" b="1" i="1" dirty="0" smtClean="0">
                <a:ea typeface="SimSun" charset="-122"/>
              </a:rPr>
              <a:t>{q belongs to D | </a:t>
            </a:r>
            <a:r>
              <a:rPr lang="en-US" altLang="zh-CN" sz="2400" b="1" i="1" dirty="0" err="1" smtClean="0">
                <a:ea typeface="SimSun" charset="-122"/>
              </a:rPr>
              <a:t>dist</a:t>
            </a:r>
            <a:r>
              <a:rPr lang="en-US" altLang="zh-CN" sz="2400" b="1" i="1" dirty="0" smtClean="0">
                <a:ea typeface="SimSun" charset="-122"/>
              </a:rPr>
              <a:t>(</a:t>
            </a:r>
            <a:r>
              <a:rPr lang="en-US" altLang="zh-CN" sz="2400" b="1" i="1" dirty="0" err="1" smtClean="0">
                <a:ea typeface="SimSun" charset="-122"/>
              </a:rPr>
              <a:t>p,q</a:t>
            </a:r>
            <a:r>
              <a:rPr lang="en-US" altLang="zh-CN" sz="2400" b="1" i="1" dirty="0" smtClean="0">
                <a:ea typeface="SimSun" charset="-122"/>
              </a:rPr>
              <a:t>) &lt;= </a:t>
            </a:r>
            <a:r>
              <a:rPr lang="en-US" altLang="zh-CN" sz="2400" b="1" i="1" dirty="0" err="1" smtClean="0">
                <a:ea typeface="SimSun" charset="-122"/>
              </a:rPr>
              <a:t>Eps</a:t>
            </a:r>
            <a:r>
              <a:rPr lang="en-US" altLang="zh-CN" sz="2400" b="1" i="1" dirty="0" smtClean="0">
                <a:ea typeface="SimSun" charset="-122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dirty="0" smtClean="0">
                <a:ea typeface="SimSun" charset="-122"/>
              </a:rPr>
              <a:t>Directly density-reachable</a:t>
            </a:r>
            <a:r>
              <a:rPr lang="en-US" altLang="zh-CN" sz="2400" b="1" dirty="0" smtClean="0">
                <a:ea typeface="SimSun" charset="-122"/>
              </a:rPr>
              <a:t>: </a:t>
            </a:r>
            <a:r>
              <a:rPr lang="en-US" altLang="zh-CN" sz="2400" dirty="0" smtClean="0">
                <a:ea typeface="SimSun" charset="-122"/>
              </a:rPr>
              <a:t>A point </a:t>
            </a:r>
            <a:r>
              <a:rPr lang="en-US" altLang="zh-CN" sz="2400" b="1" i="1" dirty="0" smtClean="0">
                <a:ea typeface="SimSun" charset="-122"/>
              </a:rPr>
              <a:t>p</a:t>
            </a:r>
            <a:r>
              <a:rPr lang="en-US" altLang="zh-CN" sz="2400" dirty="0" smtClean="0">
                <a:ea typeface="SimSun" charset="-122"/>
              </a:rPr>
              <a:t> is directly density-reachable from a point </a:t>
            </a:r>
            <a:r>
              <a:rPr lang="en-US" altLang="zh-CN" sz="2400" b="1" i="1" dirty="0" smtClean="0">
                <a:ea typeface="SimSun" charset="-122"/>
              </a:rPr>
              <a:t>q</a:t>
            </a:r>
            <a:r>
              <a:rPr lang="en-US" altLang="zh-CN" sz="2400" dirty="0" smtClean="0">
                <a:ea typeface="SimSun" charset="-122"/>
              </a:rPr>
              <a:t> </a:t>
            </a:r>
            <a:r>
              <a:rPr lang="en-US" altLang="zh-CN" sz="2400" dirty="0" err="1" smtClean="0">
                <a:ea typeface="SimSun" charset="-122"/>
              </a:rPr>
              <a:t>wrt</a:t>
            </a:r>
            <a:r>
              <a:rPr lang="en-US" altLang="zh-CN" sz="2400" dirty="0" smtClean="0">
                <a:ea typeface="SimSun" charset="-122"/>
              </a:rPr>
              <a:t>. </a:t>
            </a:r>
            <a:r>
              <a:rPr lang="en-US" altLang="zh-CN" sz="2400" b="1" i="1" dirty="0" err="1" smtClean="0">
                <a:ea typeface="SimSun" charset="-122"/>
              </a:rPr>
              <a:t>Eps</a:t>
            </a:r>
            <a:r>
              <a:rPr lang="en-US" altLang="zh-CN" sz="2400" dirty="0" smtClean="0">
                <a:ea typeface="SimSun" charset="-122"/>
              </a:rPr>
              <a:t>, </a:t>
            </a:r>
            <a:r>
              <a:rPr lang="en-US" altLang="zh-CN" sz="2400" b="1" i="1" dirty="0" err="1" smtClean="0">
                <a:ea typeface="SimSun" charset="-122"/>
              </a:rPr>
              <a:t>MinPts</a:t>
            </a:r>
            <a:r>
              <a:rPr lang="en-US" altLang="zh-CN" sz="2400" dirty="0" smtClean="0">
                <a:ea typeface="SimSun" charset="-122"/>
              </a:rPr>
              <a:t> if 	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dirty="0" smtClean="0">
                <a:ea typeface="SimSun" charset="-122"/>
              </a:rPr>
              <a:t>1) </a:t>
            </a:r>
            <a:r>
              <a:rPr lang="en-US" altLang="zh-CN" sz="2400" b="1" i="1" dirty="0" smtClean="0">
                <a:ea typeface="SimSun" charset="-122"/>
              </a:rPr>
              <a:t>p</a:t>
            </a:r>
            <a:r>
              <a:rPr lang="en-US" altLang="zh-CN" sz="2400" dirty="0" smtClean="0">
                <a:ea typeface="SimSun" charset="-122"/>
              </a:rPr>
              <a:t> belongs to </a:t>
            </a:r>
            <a:r>
              <a:rPr lang="en-US" altLang="zh-CN" sz="2400" b="1" i="1" dirty="0" err="1" smtClean="0">
                <a:ea typeface="SimSun" charset="-122"/>
              </a:rPr>
              <a:t>N</a:t>
            </a:r>
            <a:r>
              <a:rPr lang="en-US" altLang="zh-CN" sz="2400" b="1" i="1" baseline="-25000" dirty="0" err="1" smtClean="0">
                <a:ea typeface="SimSun" charset="-122"/>
              </a:rPr>
              <a:t>Eps</a:t>
            </a:r>
            <a:r>
              <a:rPr lang="en-US" altLang="zh-CN" sz="2400" b="1" i="1" dirty="0" smtClean="0">
                <a:ea typeface="SimSun" charset="-122"/>
              </a:rPr>
              <a:t>(q)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dirty="0" smtClean="0">
                <a:ea typeface="SimSun" charset="-122"/>
              </a:rPr>
              <a:t>2) core point condition: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dirty="0" smtClean="0">
                <a:ea typeface="SimSun" charset="-122"/>
              </a:rPr>
              <a:t>              </a:t>
            </a:r>
            <a:r>
              <a:rPr lang="en-US" altLang="zh-CN" sz="2400" b="1" dirty="0" smtClean="0">
                <a:ea typeface="SimSun" charset="-122"/>
              </a:rPr>
              <a:t>|</a:t>
            </a:r>
            <a:r>
              <a:rPr lang="en-US" altLang="zh-CN" sz="2400" b="1" i="1" dirty="0" err="1" smtClean="0">
                <a:ea typeface="SimSun" charset="-122"/>
              </a:rPr>
              <a:t>N</a:t>
            </a:r>
            <a:r>
              <a:rPr lang="en-US" altLang="zh-CN" sz="2400" b="1" i="1" baseline="-25000" dirty="0" err="1" smtClean="0">
                <a:ea typeface="SimSun" charset="-122"/>
              </a:rPr>
              <a:t>Eps</a:t>
            </a:r>
            <a:r>
              <a:rPr lang="en-US" altLang="zh-CN" sz="2400" b="1" i="1" dirty="0" smtClean="0">
                <a:ea typeface="SimSun" charset="-122"/>
              </a:rPr>
              <a:t> (q)</a:t>
            </a:r>
            <a:r>
              <a:rPr lang="en-US" altLang="zh-CN" sz="2400" b="1" dirty="0" smtClean="0">
                <a:ea typeface="SimSun" charset="-122"/>
              </a:rPr>
              <a:t>|</a:t>
            </a:r>
            <a:r>
              <a:rPr lang="en-US" altLang="zh-CN" sz="2400" dirty="0" smtClean="0">
                <a:ea typeface="SimSun" charset="-122"/>
              </a:rPr>
              <a:t> &gt;= </a:t>
            </a:r>
            <a:r>
              <a:rPr lang="en-US" altLang="zh-CN" sz="2400" b="1" i="1" dirty="0" err="1" smtClean="0">
                <a:ea typeface="SimSun" charset="-122"/>
              </a:rPr>
              <a:t>MinPts</a:t>
            </a:r>
            <a:r>
              <a:rPr lang="en-US" altLang="zh-CN" sz="2400" dirty="0" smtClean="0">
                <a:ea typeface="SimSun" charset="-122"/>
              </a:rPr>
              <a:t> </a:t>
            </a:r>
            <a:endParaRPr lang="en-US" altLang="zh-CN" sz="2400" b="1" i="1" dirty="0" smtClean="0">
              <a:ea typeface="SimSun" charset="-122"/>
            </a:endParaRPr>
          </a:p>
        </p:txBody>
      </p:sp>
      <p:grpSp>
        <p:nvGrpSpPr>
          <p:cNvPr id="9221" name="Group 4"/>
          <p:cNvGrpSpPr>
            <a:grpSpLocks/>
          </p:cNvGrpSpPr>
          <p:nvPr/>
        </p:nvGrpSpPr>
        <p:grpSpPr bwMode="auto">
          <a:xfrm>
            <a:off x="4800600" y="4800600"/>
            <a:ext cx="3879850" cy="1663700"/>
            <a:chOff x="3316" y="2788"/>
            <a:chExt cx="2444" cy="1048"/>
          </a:xfrm>
        </p:grpSpPr>
        <p:grpSp>
          <p:nvGrpSpPr>
            <p:cNvPr id="9222" name="Group 5"/>
            <p:cNvGrpSpPr>
              <a:grpSpLocks/>
            </p:cNvGrpSpPr>
            <p:nvPr/>
          </p:nvGrpSpPr>
          <p:grpSpPr bwMode="auto">
            <a:xfrm>
              <a:off x="3316" y="2788"/>
              <a:ext cx="1048" cy="1048"/>
              <a:chOff x="3316" y="2788"/>
              <a:chExt cx="1048" cy="1048"/>
            </a:xfrm>
          </p:grpSpPr>
          <p:sp>
            <p:nvSpPr>
              <p:cNvPr id="9224" name="Oval 6"/>
              <p:cNvSpPr>
                <a:spLocks noChangeArrowheads="1"/>
              </p:cNvSpPr>
              <p:nvPr/>
            </p:nvSpPr>
            <p:spPr bwMode="auto">
              <a:xfrm>
                <a:off x="3386" y="3281"/>
                <a:ext cx="63" cy="62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5" name="Oval 7"/>
              <p:cNvSpPr>
                <a:spLocks noChangeArrowheads="1"/>
              </p:cNvSpPr>
              <p:nvPr/>
            </p:nvSpPr>
            <p:spPr bwMode="auto">
              <a:xfrm>
                <a:off x="3598" y="3351"/>
                <a:ext cx="62" cy="6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6" name="Oval 8"/>
              <p:cNvSpPr>
                <a:spLocks noChangeArrowheads="1"/>
              </p:cNvSpPr>
              <p:nvPr/>
            </p:nvSpPr>
            <p:spPr bwMode="auto">
              <a:xfrm>
                <a:off x="3598" y="3140"/>
                <a:ext cx="62" cy="62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7" name="Oval 9"/>
              <p:cNvSpPr>
                <a:spLocks noChangeArrowheads="1"/>
              </p:cNvSpPr>
              <p:nvPr/>
            </p:nvSpPr>
            <p:spPr bwMode="auto">
              <a:xfrm>
                <a:off x="3316" y="3562"/>
                <a:ext cx="62" cy="6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8" name="Oval 10"/>
              <p:cNvSpPr>
                <a:spLocks noChangeArrowheads="1"/>
              </p:cNvSpPr>
              <p:nvPr/>
            </p:nvSpPr>
            <p:spPr bwMode="auto">
              <a:xfrm>
                <a:off x="3457" y="3422"/>
                <a:ext cx="62" cy="62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9" name="Oval 11"/>
              <p:cNvSpPr>
                <a:spLocks noChangeArrowheads="1"/>
              </p:cNvSpPr>
              <p:nvPr/>
            </p:nvSpPr>
            <p:spPr bwMode="auto">
              <a:xfrm>
                <a:off x="3457" y="3562"/>
                <a:ext cx="62" cy="6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0" name="Oval 12"/>
              <p:cNvSpPr>
                <a:spLocks noChangeArrowheads="1"/>
              </p:cNvSpPr>
              <p:nvPr/>
            </p:nvSpPr>
            <p:spPr bwMode="auto">
              <a:xfrm>
                <a:off x="3668" y="3633"/>
                <a:ext cx="62" cy="62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1" name="Oval 13"/>
              <p:cNvSpPr>
                <a:spLocks noChangeArrowheads="1"/>
              </p:cNvSpPr>
              <p:nvPr/>
            </p:nvSpPr>
            <p:spPr bwMode="auto">
              <a:xfrm>
                <a:off x="3668" y="2788"/>
                <a:ext cx="696" cy="69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2" name="Oval 14"/>
              <p:cNvSpPr>
                <a:spLocks noChangeArrowheads="1"/>
              </p:cNvSpPr>
              <p:nvPr/>
            </p:nvSpPr>
            <p:spPr bwMode="auto">
              <a:xfrm>
                <a:off x="3668" y="2999"/>
                <a:ext cx="62" cy="6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3" name="Oval 15"/>
              <p:cNvSpPr>
                <a:spLocks noChangeArrowheads="1"/>
              </p:cNvSpPr>
              <p:nvPr/>
            </p:nvSpPr>
            <p:spPr bwMode="auto">
              <a:xfrm>
                <a:off x="4090" y="3422"/>
                <a:ext cx="63" cy="62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4" name="Oval 16"/>
              <p:cNvSpPr>
                <a:spLocks noChangeArrowheads="1"/>
              </p:cNvSpPr>
              <p:nvPr/>
            </p:nvSpPr>
            <p:spPr bwMode="auto">
              <a:xfrm>
                <a:off x="3950" y="3140"/>
                <a:ext cx="62" cy="62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5" name="Oval 17"/>
              <p:cNvSpPr>
                <a:spLocks noChangeArrowheads="1"/>
              </p:cNvSpPr>
              <p:nvPr/>
            </p:nvSpPr>
            <p:spPr bwMode="auto">
              <a:xfrm>
                <a:off x="3598" y="3492"/>
                <a:ext cx="62" cy="62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6" name="Oval 18"/>
              <p:cNvSpPr>
                <a:spLocks noChangeArrowheads="1"/>
              </p:cNvSpPr>
              <p:nvPr/>
            </p:nvSpPr>
            <p:spPr bwMode="auto">
              <a:xfrm>
                <a:off x="3738" y="3351"/>
                <a:ext cx="63" cy="6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7" name="Oval 19"/>
              <p:cNvSpPr>
                <a:spLocks noChangeArrowheads="1"/>
              </p:cNvSpPr>
              <p:nvPr/>
            </p:nvSpPr>
            <p:spPr bwMode="auto">
              <a:xfrm>
                <a:off x="3879" y="3562"/>
                <a:ext cx="63" cy="6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8" name="Oval 20"/>
              <p:cNvSpPr>
                <a:spLocks noChangeArrowheads="1"/>
              </p:cNvSpPr>
              <p:nvPr/>
            </p:nvSpPr>
            <p:spPr bwMode="auto">
              <a:xfrm>
                <a:off x="4231" y="3633"/>
                <a:ext cx="63" cy="62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9" name="Oval 21"/>
              <p:cNvSpPr>
                <a:spLocks noChangeArrowheads="1"/>
              </p:cNvSpPr>
              <p:nvPr/>
            </p:nvSpPr>
            <p:spPr bwMode="auto">
              <a:xfrm>
                <a:off x="3457" y="3140"/>
                <a:ext cx="696" cy="69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0" name="Rectangle 22"/>
              <p:cNvSpPr>
                <a:spLocks noChangeArrowheads="1"/>
              </p:cNvSpPr>
              <p:nvPr/>
            </p:nvSpPr>
            <p:spPr bwMode="auto">
              <a:xfrm>
                <a:off x="3984" y="2976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>
                    <a:latin typeface="Times New Roman" pitchFamily="18" charset="0"/>
                    <a:ea typeface="SimSun" charset="-122"/>
                  </a:rPr>
                  <a:t>p</a:t>
                </a:r>
              </a:p>
            </p:txBody>
          </p:sp>
          <p:sp>
            <p:nvSpPr>
              <p:cNvPr id="9241" name="Rectangle 23"/>
              <p:cNvSpPr>
                <a:spLocks noChangeArrowheads="1"/>
              </p:cNvSpPr>
              <p:nvPr/>
            </p:nvSpPr>
            <p:spPr bwMode="auto">
              <a:xfrm>
                <a:off x="3792" y="3216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>
                    <a:latin typeface="Times New Roman" pitchFamily="18" charset="0"/>
                    <a:ea typeface="SimSun" charset="-122"/>
                  </a:rPr>
                  <a:t>q</a:t>
                </a:r>
              </a:p>
            </p:txBody>
          </p:sp>
        </p:grpSp>
        <p:sp>
          <p:nvSpPr>
            <p:cNvPr id="9223" name="Rectangle 24"/>
            <p:cNvSpPr>
              <a:spLocks noChangeArrowheads="1"/>
            </p:cNvSpPr>
            <p:nvPr/>
          </p:nvSpPr>
          <p:spPr bwMode="auto">
            <a:xfrm>
              <a:off x="4608" y="2976"/>
              <a:ext cx="1152" cy="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itchFamily="18" charset="0"/>
                  <a:ea typeface="SimSun" charset="-122"/>
                </a:rPr>
                <a:t>MinPts = 5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itchFamily="18" charset="0"/>
                  <a:ea typeface="SimSun" charset="-122"/>
                </a:rPr>
                <a:t>Eps = 1 cm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296875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731250" y="6477000"/>
            <a:ext cx="412749" cy="381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CC710B6-AB6E-45CF-9DD7-F9F7502A2D53}" type="slidenum">
              <a:rPr lang="en-US" sz="1200" smtClean="0"/>
              <a:pPr eaLnBrk="1" hangingPunct="1"/>
              <a:t>24</a:t>
            </a:fld>
            <a:endParaRPr lang="en-US" sz="1200" smtClean="0"/>
          </a:p>
        </p:txBody>
      </p:sp>
      <p:sp>
        <p:nvSpPr>
          <p:cNvPr id="1024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763000" cy="8382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dirty="0" smtClean="0">
                <a:ea typeface="SimSun" charset="-122"/>
              </a:rPr>
              <a:t>Density-Based Clustering: Background (II)</a:t>
            </a:r>
            <a:endParaRPr lang="en-US" altLang="zh-CN" sz="3200" dirty="0" smtClean="0">
              <a:ea typeface="SimSun" charset="-122"/>
            </a:endParaRPr>
          </a:p>
        </p:txBody>
      </p:sp>
      <p:sp>
        <p:nvSpPr>
          <p:cNvPr id="1024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93357" y="1333500"/>
            <a:ext cx="5638800" cy="4648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dirty="0" smtClean="0">
                <a:ea typeface="SimSun" charset="-122"/>
              </a:rPr>
              <a:t>Density-reachable: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dirty="0" smtClean="0">
                <a:ea typeface="SimSun" charset="-122"/>
              </a:rPr>
              <a:t>A point </a:t>
            </a:r>
            <a:r>
              <a:rPr lang="en-US" altLang="zh-CN" sz="2400" i="1" dirty="0" smtClean="0">
                <a:ea typeface="SimSun" charset="-122"/>
              </a:rPr>
              <a:t>p</a:t>
            </a:r>
            <a:r>
              <a:rPr lang="en-US" altLang="zh-CN" sz="2400" dirty="0" smtClean="0">
                <a:ea typeface="SimSun" charset="-122"/>
              </a:rPr>
              <a:t> is density-reachable from a point </a:t>
            </a:r>
            <a:r>
              <a:rPr lang="en-US" altLang="zh-CN" sz="2400" i="1" dirty="0" smtClean="0">
                <a:ea typeface="SimSun" charset="-122"/>
              </a:rPr>
              <a:t>q</a:t>
            </a:r>
            <a:r>
              <a:rPr lang="en-US" altLang="zh-CN" sz="2400" dirty="0" smtClean="0">
                <a:ea typeface="SimSun" charset="-122"/>
              </a:rPr>
              <a:t> </a:t>
            </a:r>
            <a:r>
              <a:rPr lang="en-US" altLang="zh-CN" sz="2400" dirty="0" err="1" smtClean="0">
                <a:ea typeface="SimSun" charset="-122"/>
              </a:rPr>
              <a:t>wrt</a:t>
            </a:r>
            <a:r>
              <a:rPr lang="en-US" altLang="zh-CN" sz="2400" dirty="0" smtClean="0">
                <a:ea typeface="SimSun" charset="-122"/>
              </a:rPr>
              <a:t>. </a:t>
            </a:r>
            <a:r>
              <a:rPr lang="en-US" altLang="zh-CN" sz="2400" i="1" dirty="0" err="1" smtClean="0">
                <a:ea typeface="SimSun" charset="-122"/>
              </a:rPr>
              <a:t>Eps</a:t>
            </a:r>
            <a:r>
              <a:rPr lang="en-US" altLang="zh-CN" sz="2400" dirty="0" smtClean="0">
                <a:ea typeface="SimSun" charset="-122"/>
              </a:rPr>
              <a:t>, </a:t>
            </a:r>
            <a:r>
              <a:rPr lang="en-US" altLang="zh-CN" sz="2400" i="1" dirty="0" err="1" smtClean="0">
                <a:ea typeface="SimSun" charset="-122"/>
              </a:rPr>
              <a:t>MinPts</a:t>
            </a:r>
            <a:r>
              <a:rPr lang="en-US" altLang="zh-CN" sz="2400" dirty="0" smtClean="0">
                <a:ea typeface="SimSun" charset="-122"/>
              </a:rPr>
              <a:t> if there is a chain of points </a:t>
            </a:r>
            <a:r>
              <a:rPr lang="en-US" altLang="zh-CN" sz="2400" i="1" dirty="0" smtClean="0">
                <a:ea typeface="SimSun" charset="-122"/>
              </a:rPr>
              <a:t>p</a:t>
            </a:r>
            <a:r>
              <a:rPr lang="en-US" altLang="zh-CN" sz="2400" i="1" baseline="-25000" dirty="0" smtClean="0">
                <a:ea typeface="SimSun" charset="-122"/>
              </a:rPr>
              <a:t>1</a:t>
            </a:r>
            <a:r>
              <a:rPr lang="en-US" altLang="zh-CN" sz="2400" dirty="0" smtClean="0">
                <a:ea typeface="SimSun" charset="-122"/>
              </a:rPr>
              <a:t>, </a:t>
            </a:r>
            <a:r>
              <a:rPr lang="en-US" altLang="zh-CN" sz="2400" dirty="0" smtClean="0">
                <a:latin typeface="Times New Roman" pitchFamily="18" charset="0"/>
                <a:ea typeface="SimSun" charset="-122"/>
              </a:rPr>
              <a:t>…</a:t>
            </a:r>
            <a:r>
              <a:rPr lang="en-US" altLang="zh-CN" sz="2400" dirty="0" smtClean="0">
                <a:ea typeface="SimSun" charset="-122"/>
              </a:rPr>
              <a:t>, </a:t>
            </a:r>
            <a:r>
              <a:rPr lang="en-US" altLang="zh-CN" sz="2400" i="1" dirty="0" err="1" smtClean="0">
                <a:ea typeface="SimSun" charset="-122"/>
              </a:rPr>
              <a:t>p</a:t>
            </a:r>
            <a:r>
              <a:rPr lang="en-US" altLang="zh-CN" sz="2400" i="1" baseline="-25000" dirty="0" err="1" smtClean="0">
                <a:ea typeface="SimSun" charset="-122"/>
              </a:rPr>
              <a:t>n</a:t>
            </a:r>
            <a:r>
              <a:rPr lang="en-US" altLang="zh-CN" sz="2400" dirty="0" smtClean="0">
                <a:ea typeface="SimSun" charset="-122"/>
              </a:rPr>
              <a:t>, </a:t>
            </a:r>
            <a:r>
              <a:rPr lang="en-US" altLang="zh-CN" sz="2400" i="1" dirty="0" smtClean="0">
                <a:ea typeface="SimSun" charset="-122"/>
              </a:rPr>
              <a:t>p</a:t>
            </a:r>
            <a:r>
              <a:rPr lang="en-US" altLang="zh-CN" sz="2400" i="1" baseline="-25000" dirty="0" smtClean="0">
                <a:ea typeface="SimSun" charset="-122"/>
              </a:rPr>
              <a:t>1</a:t>
            </a:r>
            <a:r>
              <a:rPr lang="en-US" altLang="zh-CN" sz="2400" dirty="0" smtClean="0">
                <a:ea typeface="SimSun" charset="-122"/>
              </a:rPr>
              <a:t> = </a:t>
            </a:r>
            <a:r>
              <a:rPr lang="en-US" altLang="zh-CN" sz="2400" i="1" dirty="0" smtClean="0">
                <a:ea typeface="SimSun" charset="-122"/>
              </a:rPr>
              <a:t>q</a:t>
            </a:r>
            <a:r>
              <a:rPr lang="en-US" altLang="zh-CN" sz="2400" dirty="0" smtClean="0">
                <a:ea typeface="SimSun" charset="-122"/>
              </a:rPr>
              <a:t>, </a:t>
            </a:r>
            <a:r>
              <a:rPr lang="en-US" altLang="zh-CN" sz="2400" i="1" dirty="0" err="1" smtClean="0">
                <a:ea typeface="SimSun" charset="-122"/>
              </a:rPr>
              <a:t>p</a:t>
            </a:r>
            <a:r>
              <a:rPr lang="en-US" altLang="zh-CN" sz="2400" i="1" baseline="-25000" dirty="0" err="1" smtClean="0">
                <a:ea typeface="SimSun" charset="-122"/>
              </a:rPr>
              <a:t>n</a:t>
            </a:r>
            <a:r>
              <a:rPr lang="en-US" altLang="zh-CN" sz="2400" dirty="0" smtClean="0">
                <a:ea typeface="SimSun" charset="-122"/>
              </a:rPr>
              <a:t> = </a:t>
            </a:r>
            <a:r>
              <a:rPr lang="en-US" altLang="zh-CN" sz="2400" i="1" dirty="0" smtClean="0">
                <a:ea typeface="SimSun" charset="-122"/>
              </a:rPr>
              <a:t>p</a:t>
            </a:r>
            <a:r>
              <a:rPr lang="en-US" altLang="zh-CN" sz="2400" dirty="0" smtClean="0">
                <a:ea typeface="SimSun" charset="-122"/>
              </a:rPr>
              <a:t> such that </a:t>
            </a:r>
            <a:r>
              <a:rPr lang="en-US" altLang="zh-CN" sz="2400" i="1" dirty="0" smtClean="0">
                <a:ea typeface="SimSun" charset="-122"/>
              </a:rPr>
              <a:t>p</a:t>
            </a:r>
            <a:r>
              <a:rPr lang="en-US" altLang="zh-CN" sz="2400" i="1" baseline="-25000" dirty="0" smtClean="0">
                <a:ea typeface="SimSun" charset="-122"/>
              </a:rPr>
              <a:t>i+1</a:t>
            </a:r>
            <a:r>
              <a:rPr lang="en-US" altLang="zh-CN" sz="2400" dirty="0" smtClean="0">
                <a:ea typeface="SimSun" charset="-122"/>
              </a:rPr>
              <a:t> is directly density-reachable from </a:t>
            </a:r>
            <a:r>
              <a:rPr lang="en-US" altLang="zh-CN" sz="2400" i="1" dirty="0" smtClean="0">
                <a:ea typeface="SimSun" charset="-122"/>
              </a:rPr>
              <a:t>p</a:t>
            </a:r>
            <a:r>
              <a:rPr lang="en-US" altLang="zh-CN" sz="2400" i="1" baseline="-25000" dirty="0" smtClean="0">
                <a:ea typeface="SimSun" charset="-122"/>
              </a:rPr>
              <a:t>i</a:t>
            </a:r>
            <a:r>
              <a:rPr lang="en-US" altLang="zh-CN" sz="2400" dirty="0" smtClean="0">
                <a:ea typeface="SimSun" charset="-122"/>
              </a:rPr>
              <a:t>	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dirty="0" smtClean="0">
                <a:ea typeface="SimSun" charset="-122"/>
              </a:rPr>
              <a:t>Density-connected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dirty="0" smtClean="0">
                <a:ea typeface="SimSun" charset="-122"/>
              </a:rPr>
              <a:t>A point </a:t>
            </a:r>
            <a:r>
              <a:rPr lang="en-US" altLang="zh-CN" sz="2400" i="1" dirty="0" smtClean="0">
                <a:ea typeface="SimSun" charset="-122"/>
              </a:rPr>
              <a:t>p</a:t>
            </a:r>
            <a:r>
              <a:rPr lang="en-US" altLang="zh-CN" sz="2400" dirty="0" smtClean="0">
                <a:ea typeface="SimSun" charset="-122"/>
              </a:rPr>
              <a:t> is density-connected to a point </a:t>
            </a:r>
            <a:r>
              <a:rPr lang="en-US" altLang="zh-CN" sz="2400" i="1" dirty="0" smtClean="0">
                <a:ea typeface="SimSun" charset="-122"/>
              </a:rPr>
              <a:t>q</a:t>
            </a:r>
            <a:r>
              <a:rPr lang="en-US" altLang="zh-CN" sz="2400" dirty="0" smtClean="0">
                <a:ea typeface="SimSun" charset="-122"/>
              </a:rPr>
              <a:t> </a:t>
            </a:r>
            <a:r>
              <a:rPr lang="en-US" altLang="zh-CN" sz="2400" dirty="0" err="1" smtClean="0">
                <a:ea typeface="SimSun" charset="-122"/>
              </a:rPr>
              <a:t>wrt</a:t>
            </a:r>
            <a:r>
              <a:rPr lang="en-US" altLang="zh-CN" sz="2400" dirty="0" smtClean="0">
                <a:ea typeface="SimSun" charset="-122"/>
              </a:rPr>
              <a:t>. </a:t>
            </a:r>
            <a:r>
              <a:rPr lang="en-US" altLang="zh-CN" sz="2400" i="1" dirty="0" err="1" smtClean="0">
                <a:ea typeface="SimSun" charset="-122"/>
              </a:rPr>
              <a:t>Eps</a:t>
            </a:r>
            <a:r>
              <a:rPr lang="en-US" altLang="zh-CN" sz="2400" dirty="0" smtClean="0">
                <a:ea typeface="SimSun" charset="-122"/>
              </a:rPr>
              <a:t>, </a:t>
            </a:r>
            <a:r>
              <a:rPr lang="en-US" altLang="zh-CN" sz="2400" i="1" dirty="0" err="1" smtClean="0">
                <a:ea typeface="SimSun" charset="-122"/>
              </a:rPr>
              <a:t>MinPts</a:t>
            </a:r>
            <a:r>
              <a:rPr lang="en-US" altLang="zh-CN" sz="2400" dirty="0" smtClean="0">
                <a:ea typeface="SimSun" charset="-122"/>
              </a:rPr>
              <a:t> if there is a point </a:t>
            </a:r>
            <a:r>
              <a:rPr lang="en-US" altLang="zh-CN" sz="2400" i="1" dirty="0" smtClean="0">
                <a:ea typeface="SimSun" charset="-122"/>
              </a:rPr>
              <a:t>o </a:t>
            </a:r>
            <a:r>
              <a:rPr lang="en-US" altLang="zh-CN" sz="2400" dirty="0" smtClean="0">
                <a:ea typeface="SimSun" charset="-122"/>
              </a:rPr>
              <a:t>such that both, </a:t>
            </a:r>
            <a:r>
              <a:rPr lang="en-US" altLang="zh-CN" sz="2400" i="1" dirty="0" smtClean="0">
                <a:ea typeface="SimSun" charset="-122"/>
              </a:rPr>
              <a:t>p</a:t>
            </a:r>
            <a:r>
              <a:rPr lang="en-US" altLang="zh-CN" sz="2400" dirty="0" smtClean="0">
                <a:ea typeface="SimSun" charset="-122"/>
              </a:rPr>
              <a:t> and </a:t>
            </a:r>
            <a:r>
              <a:rPr lang="en-US" altLang="zh-CN" sz="2400" i="1" dirty="0" smtClean="0">
                <a:ea typeface="SimSun" charset="-122"/>
              </a:rPr>
              <a:t>q</a:t>
            </a:r>
            <a:r>
              <a:rPr lang="en-US" altLang="zh-CN" sz="2400" dirty="0" smtClean="0">
                <a:ea typeface="SimSun" charset="-122"/>
              </a:rPr>
              <a:t> are density-reachable from </a:t>
            </a:r>
            <a:r>
              <a:rPr lang="en-US" altLang="zh-CN" sz="2400" i="1" dirty="0" smtClean="0">
                <a:ea typeface="SimSun" charset="-122"/>
              </a:rPr>
              <a:t>o</a:t>
            </a:r>
            <a:r>
              <a:rPr lang="en-US" altLang="zh-CN" sz="2400" dirty="0" smtClean="0">
                <a:ea typeface="SimSun" charset="-122"/>
              </a:rPr>
              <a:t> </a:t>
            </a:r>
            <a:r>
              <a:rPr lang="en-US" altLang="zh-CN" sz="2400" dirty="0" err="1" smtClean="0">
                <a:ea typeface="SimSun" charset="-122"/>
              </a:rPr>
              <a:t>wrt</a:t>
            </a:r>
            <a:r>
              <a:rPr lang="en-US" altLang="zh-CN" sz="2400" dirty="0" smtClean="0">
                <a:ea typeface="SimSun" charset="-122"/>
              </a:rPr>
              <a:t>. </a:t>
            </a:r>
            <a:r>
              <a:rPr lang="en-US" altLang="zh-CN" sz="2400" i="1" dirty="0" err="1" smtClean="0">
                <a:ea typeface="SimSun" charset="-122"/>
              </a:rPr>
              <a:t>Eps</a:t>
            </a:r>
            <a:r>
              <a:rPr lang="en-US" altLang="zh-CN" sz="2400" dirty="0" smtClean="0">
                <a:ea typeface="SimSun" charset="-122"/>
              </a:rPr>
              <a:t> and </a:t>
            </a:r>
            <a:r>
              <a:rPr lang="en-US" altLang="zh-CN" sz="2400" i="1" dirty="0" err="1" smtClean="0">
                <a:ea typeface="SimSun" charset="-122"/>
              </a:rPr>
              <a:t>MinPts</a:t>
            </a:r>
            <a:r>
              <a:rPr lang="en-US" altLang="zh-CN" sz="2400" dirty="0" smtClean="0">
                <a:ea typeface="SimSun" charset="-122"/>
              </a:rPr>
              <a:t>.</a:t>
            </a:r>
          </a:p>
        </p:txBody>
      </p:sp>
      <p:sp>
        <p:nvSpPr>
          <p:cNvPr id="10245" name="Oval 1028"/>
          <p:cNvSpPr>
            <a:spLocks noChangeArrowheads="1"/>
          </p:cNvSpPr>
          <p:nvPr/>
        </p:nvSpPr>
        <p:spPr bwMode="auto">
          <a:xfrm>
            <a:off x="7019925" y="2459038"/>
            <a:ext cx="100013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Oval 1029"/>
          <p:cNvSpPr>
            <a:spLocks noChangeArrowheads="1"/>
          </p:cNvSpPr>
          <p:nvPr/>
        </p:nvSpPr>
        <p:spPr bwMode="auto">
          <a:xfrm>
            <a:off x="7356475" y="2570163"/>
            <a:ext cx="98425" cy="100012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Oval 1030"/>
          <p:cNvSpPr>
            <a:spLocks noChangeArrowheads="1"/>
          </p:cNvSpPr>
          <p:nvPr/>
        </p:nvSpPr>
        <p:spPr bwMode="auto">
          <a:xfrm>
            <a:off x="7356475" y="2235200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Oval 1031"/>
          <p:cNvSpPr>
            <a:spLocks noChangeArrowheads="1"/>
          </p:cNvSpPr>
          <p:nvPr/>
        </p:nvSpPr>
        <p:spPr bwMode="auto">
          <a:xfrm>
            <a:off x="6908800" y="2905125"/>
            <a:ext cx="98425" cy="100013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Oval 1032"/>
          <p:cNvSpPr>
            <a:spLocks noChangeArrowheads="1"/>
          </p:cNvSpPr>
          <p:nvPr/>
        </p:nvSpPr>
        <p:spPr bwMode="auto">
          <a:xfrm>
            <a:off x="7132638" y="2682875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Oval 1033"/>
          <p:cNvSpPr>
            <a:spLocks noChangeArrowheads="1"/>
          </p:cNvSpPr>
          <p:nvPr/>
        </p:nvSpPr>
        <p:spPr bwMode="auto">
          <a:xfrm>
            <a:off x="7132638" y="2905125"/>
            <a:ext cx="98425" cy="100013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Oval 1034"/>
          <p:cNvSpPr>
            <a:spLocks noChangeArrowheads="1"/>
          </p:cNvSpPr>
          <p:nvPr/>
        </p:nvSpPr>
        <p:spPr bwMode="auto">
          <a:xfrm>
            <a:off x="7467600" y="3017838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Oval 1035"/>
          <p:cNvSpPr>
            <a:spLocks noChangeArrowheads="1"/>
          </p:cNvSpPr>
          <p:nvPr/>
        </p:nvSpPr>
        <p:spPr bwMode="auto">
          <a:xfrm>
            <a:off x="7467600" y="2011363"/>
            <a:ext cx="98425" cy="100012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Oval 1036"/>
          <p:cNvSpPr>
            <a:spLocks noChangeArrowheads="1"/>
          </p:cNvSpPr>
          <p:nvPr/>
        </p:nvSpPr>
        <p:spPr bwMode="auto">
          <a:xfrm>
            <a:off x="8137525" y="2682875"/>
            <a:ext cx="100013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Oval 1037"/>
          <p:cNvSpPr>
            <a:spLocks noChangeArrowheads="1"/>
          </p:cNvSpPr>
          <p:nvPr/>
        </p:nvSpPr>
        <p:spPr bwMode="auto">
          <a:xfrm>
            <a:off x="7915275" y="2235200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Oval 1038"/>
          <p:cNvSpPr>
            <a:spLocks noChangeArrowheads="1"/>
          </p:cNvSpPr>
          <p:nvPr/>
        </p:nvSpPr>
        <p:spPr bwMode="auto">
          <a:xfrm>
            <a:off x="7356475" y="2794000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Oval 1039"/>
          <p:cNvSpPr>
            <a:spLocks noChangeArrowheads="1"/>
          </p:cNvSpPr>
          <p:nvPr/>
        </p:nvSpPr>
        <p:spPr bwMode="auto">
          <a:xfrm>
            <a:off x="7578725" y="2570163"/>
            <a:ext cx="100013" cy="100012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Oval 1040"/>
          <p:cNvSpPr>
            <a:spLocks noChangeArrowheads="1"/>
          </p:cNvSpPr>
          <p:nvPr/>
        </p:nvSpPr>
        <p:spPr bwMode="auto">
          <a:xfrm>
            <a:off x="7802563" y="2905125"/>
            <a:ext cx="100012" cy="100013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Oval 1041"/>
          <p:cNvSpPr>
            <a:spLocks noChangeArrowheads="1"/>
          </p:cNvSpPr>
          <p:nvPr/>
        </p:nvSpPr>
        <p:spPr bwMode="auto">
          <a:xfrm>
            <a:off x="8361363" y="3017838"/>
            <a:ext cx="100012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Oval 1042"/>
          <p:cNvSpPr>
            <a:spLocks noChangeArrowheads="1"/>
          </p:cNvSpPr>
          <p:nvPr/>
        </p:nvSpPr>
        <p:spPr bwMode="auto">
          <a:xfrm>
            <a:off x="7086600" y="2438400"/>
            <a:ext cx="1104900" cy="1104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Oval 1043"/>
          <p:cNvSpPr>
            <a:spLocks noChangeArrowheads="1"/>
          </p:cNvSpPr>
          <p:nvPr/>
        </p:nvSpPr>
        <p:spPr bwMode="auto">
          <a:xfrm>
            <a:off x="6370638" y="2311400"/>
            <a:ext cx="1104900" cy="1104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1044"/>
          <p:cNvSpPr>
            <a:spLocks noChangeArrowheads="1"/>
          </p:cNvSpPr>
          <p:nvPr/>
        </p:nvSpPr>
        <p:spPr bwMode="auto">
          <a:xfrm>
            <a:off x="7969250" y="205105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i="1">
                <a:latin typeface="Times New Roman" pitchFamily="18" charset="0"/>
                <a:ea typeface="SimSun" charset="-122"/>
              </a:rPr>
              <a:t>p</a:t>
            </a:r>
          </a:p>
        </p:txBody>
      </p:sp>
      <p:sp>
        <p:nvSpPr>
          <p:cNvPr id="10262" name="Rectangle 1045"/>
          <p:cNvSpPr>
            <a:spLocks noChangeArrowheads="1"/>
          </p:cNvSpPr>
          <p:nvPr/>
        </p:nvSpPr>
        <p:spPr bwMode="auto">
          <a:xfrm>
            <a:off x="6597650" y="273685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i="1">
                <a:latin typeface="Times New Roman" pitchFamily="18" charset="0"/>
                <a:ea typeface="SimSun" charset="-122"/>
              </a:rPr>
              <a:t>q</a:t>
            </a:r>
          </a:p>
        </p:txBody>
      </p:sp>
      <p:sp>
        <p:nvSpPr>
          <p:cNvPr id="10263" name="Oval 1046"/>
          <p:cNvSpPr>
            <a:spLocks noChangeArrowheads="1"/>
          </p:cNvSpPr>
          <p:nvPr/>
        </p:nvSpPr>
        <p:spPr bwMode="auto">
          <a:xfrm>
            <a:off x="7315200" y="1752600"/>
            <a:ext cx="1104900" cy="1104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4" name="Rectangle 1047"/>
          <p:cNvSpPr>
            <a:spLocks noChangeArrowheads="1"/>
          </p:cNvSpPr>
          <p:nvPr/>
        </p:nvSpPr>
        <p:spPr bwMode="auto">
          <a:xfrm>
            <a:off x="7359650" y="250825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i="1">
                <a:latin typeface="Times New Roman" pitchFamily="18" charset="0"/>
                <a:ea typeface="SimSun" charset="-122"/>
              </a:rPr>
              <a:t>p</a:t>
            </a:r>
            <a:r>
              <a:rPr lang="en-US" altLang="zh-CN" b="1" i="1" baseline="-25000">
                <a:latin typeface="Times New Roman" pitchFamily="18" charset="0"/>
                <a:ea typeface="SimSun" charset="-122"/>
              </a:rPr>
              <a:t>1</a:t>
            </a:r>
          </a:p>
        </p:txBody>
      </p:sp>
      <p:sp>
        <p:nvSpPr>
          <p:cNvPr id="10265" name="Line 1048"/>
          <p:cNvSpPr>
            <a:spLocks noChangeShapeType="1"/>
          </p:cNvSpPr>
          <p:nvPr/>
        </p:nvSpPr>
        <p:spPr bwMode="auto">
          <a:xfrm flipH="1">
            <a:off x="7435850" y="2355850"/>
            <a:ext cx="4572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266" name="Group 1049"/>
          <p:cNvGrpSpPr>
            <a:grpSpLocks/>
          </p:cNvGrpSpPr>
          <p:nvPr/>
        </p:nvGrpSpPr>
        <p:grpSpPr bwMode="auto">
          <a:xfrm>
            <a:off x="5867400" y="4343400"/>
            <a:ext cx="2863850" cy="1638300"/>
            <a:chOff x="3428" y="2740"/>
            <a:chExt cx="1804" cy="1032"/>
          </a:xfrm>
        </p:grpSpPr>
        <p:sp>
          <p:nvSpPr>
            <p:cNvPr id="10268" name="Oval 1050"/>
            <p:cNvSpPr>
              <a:spLocks noChangeArrowheads="1"/>
            </p:cNvSpPr>
            <p:nvPr/>
          </p:nvSpPr>
          <p:spPr bwMode="auto">
            <a:xfrm>
              <a:off x="3914" y="3089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9" name="Oval 1051"/>
            <p:cNvSpPr>
              <a:spLocks noChangeArrowheads="1"/>
            </p:cNvSpPr>
            <p:nvPr/>
          </p:nvSpPr>
          <p:spPr bwMode="auto">
            <a:xfrm>
              <a:off x="4126" y="3159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0" name="Oval 1052"/>
            <p:cNvSpPr>
              <a:spLocks noChangeArrowheads="1"/>
            </p:cNvSpPr>
            <p:nvPr/>
          </p:nvSpPr>
          <p:spPr bwMode="auto">
            <a:xfrm>
              <a:off x="4126" y="2948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1" name="Oval 1053"/>
            <p:cNvSpPr>
              <a:spLocks noChangeArrowheads="1"/>
            </p:cNvSpPr>
            <p:nvPr/>
          </p:nvSpPr>
          <p:spPr bwMode="auto">
            <a:xfrm>
              <a:off x="3844" y="3370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2" name="Oval 1054"/>
            <p:cNvSpPr>
              <a:spLocks noChangeArrowheads="1"/>
            </p:cNvSpPr>
            <p:nvPr/>
          </p:nvSpPr>
          <p:spPr bwMode="auto">
            <a:xfrm>
              <a:off x="3985" y="3230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3" name="Oval 1055"/>
            <p:cNvSpPr>
              <a:spLocks noChangeArrowheads="1"/>
            </p:cNvSpPr>
            <p:nvPr/>
          </p:nvSpPr>
          <p:spPr bwMode="auto">
            <a:xfrm>
              <a:off x="4129" y="3514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4" name="Oval 1056"/>
            <p:cNvSpPr>
              <a:spLocks noChangeArrowheads="1"/>
            </p:cNvSpPr>
            <p:nvPr/>
          </p:nvSpPr>
          <p:spPr bwMode="auto">
            <a:xfrm>
              <a:off x="4196" y="3297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5" name="Oval 1057"/>
            <p:cNvSpPr>
              <a:spLocks noChangeArrowheads="1"/>
            </p:cNvSpPr>
            <p:nvPr/>
          </p:nvSpPr>
          <p:spPr bwMode="auto">
            <a:xfrm>
              <a:off x="4196" y="2807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6" name="Oval 1058"/>
            <p:cNvSpPr>
              <a:spLocks noChangeArrowheads="1"/>
            </p:cNvSpPr>
            <p:nvPr/>
          </p:nvSpPr>
          <p:spPr bwMode="auto">
            <a:xfrm>
              <a:off x="4618" y="3230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7" name="Oval 1059"/>
            <p:cNvSpPr>
              <a:spLocks noChangeArrowheads="1"/>
            </p:cNvSpPr>
            <p:nvPr/>
          </p:nvSpPr>
          <p:spPr bwMode="auto">
            <a:xfrm>
              <a:off x="4478" y="2948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8" name="Oval 1060"/>
            <p:cNvSpPr>
              <a:spLocks noChangeArrowheads="1"/>
            </p:cNvSpPr>
            <p:nvPr/>
          </p:nvSpPr>
          <p:spPr bwMode="auto">
            <a:xfrm>
              <a:off x="3694" y="3252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9" name="Oval 1061"/>
            <p:cNvSpPr>
              <a:spLocks noChangeArrowheads="1"/>
            </p:cNvSpPr>
            <p:nvPr/>
          </p:nvSpPr>
          <p:spPr bwMode="auto">
            <a:xfrm>
              <a:off x="4266" y="3159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0" name="Oval 1062"/>
            <p:cNvSpPr>
              <a:spLocks noChangeArrowheads="1"/>
            </p:cNvSpPr>
            <p:nvPr/>
          </p:nvSpPr>
          <p:spPr bwMode="auto">
            <a:xfrm>
              <a:off x="4407" y="3370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1" name="Oval 1063"/>
            <p:cNvSpPr>
              <a:spLocks noChangeArrowheads="1"/>
            </p:cNvSpPr>
            <p:nvPr/>
          </p:nvSpPr>
          <p:spPr bwMode="auto">
            <a:xfrm>
              <a:off x="4759" y="3441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2" name="Rectangle 1064"/>
            <p:cNvSpPr>
              <a:spLocks noChangeArrowheads="1"/>
            </p:cNvSpPr>
            <p:nvPr/>
          </p:nvSpPr>
          <p:spPr bwMode="auto">
            <a:xfrm>
              <a:off x="3504" y="283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 i="1">
                  <a:latin typeface="Times New Roman" pitchFamily="18" charset="0"/>
                  <a:ea typeface="SimSun" charset="-122"/>
                </a:rPr>
                <a:t>p</a:t>
              </a:r>
            </a:p>
          </p:txBody>
        </p:sp>
        <p:sp>
          <p:nvSpPr>
            <p:cNvPr id="10283" name="Rectangle 1065"/>
            <p:cNvSpPr>
              <a:spLocks noChangeArrowheads="1"/>
            </p:cNvSpPr>
            <p:nvPr/>
          </p:nvSpPr>
          <p:spPr bwMode="auto">
            <a:xfrm>
              <a:off x="4992" y="283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 i="1">
                  <a:latin typeface="Times New Roman" pitchFamily="18" charset="0"/>
                  <a:ea typeface="SimSun" charset="-122"/>
                </a:rPr>
                <a:t>q</a:t>
              </a:r>
            </a:p>
          </p:txBody>
        </p:sp>
        <p:sp>
          <p:nvSpPr>
            <p:cNvPr id="10284" name="Oval 1066"/>
            <p:cNvSpPr>
              <a:spLocks noChangeArrowheads="1"/>
            </p:cNvSpPr>
            <p:nvPr/>
          </p:nvSpPr>
          <p:spPr bwMode="auto">
            <a:xfrm>
              <a:off x="4858" y="3182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5" name="Oval 1067"/>
            <p:cNvSpPr>
              <a:spLocks noChangeArrowheads="1"/>
            </p:cNvSpPr>
            <p:nvPr/>
          </p:nvSpPr>
          <p:spPr bwMode="auto">
            <a:xfrm>
              <a:off x="4506" y="3207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6" name="Oval 1068"/>
            <p:cNvSpPr>
              <a:spLocks noChangeArrowheads="1"/>
            </p:cNvSpPr>
            <p:nvPr/>
          </p:nvSpPr>
          <p:spPr bwMode="auto">
            <a:xfrm>
              <a:off x="4647" y="3322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7" name="Oval 1069"/>
            <p:cNvSpPr>
              <a:spLocks noChangeArrowheads="1"/>
            </p:cNvSpPr>
            <p:nvPr/>
          </p:nvSpPr>
          <p:spPr bwMode="auto">
            <a:xfrm>
              <a:off x="4954" y="2942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8" name="Oval 1070"/>
            <p:cNvSpPr>
              <a:spLocks noChangeArrowheads="1"/>
            </p:cNvSpPr>
            <p:nvPr/>
          </p:nvSpPr>
          <p:spPr bwMode="auto">
            <a:xfrm>
              <a:off x="4602" y="2871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9" name="Oval 1071"/>
            <p:cNvSpPr>
              <a:spLocks noChangeArrowheads="1"/>
            </p:cNvSpPr>
            <p:nvPr/>
          </p:nvSpPr>
          <p:spPr bwMode="auto">
            <a:xfrm>
              <a:off x="4791" y="3034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0" name="Oval 1072"/>
            <p:cNvSpPr>
              <a:spLocks noChangeArrowheads="1"/>
            </p:cNvSpPr>
            <p:nvPr/>
          </p:nvSpPr>
          <p:spPr bwMode="auto">
            <a:xfrm>
              <a:off x="3524" y="2980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1" name="Oval 1073"/>
            <p:cNvSpPr>
              <a:spLocks noChangeArrowheads="1"/>
            </p:cNvSpPr>
            <p:nvPr/>
          </p:nvSpPr>
          <p:spPr bwMode="auto">
            <a:xfrm>
              <a:off x="3860" y="3076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2" name="Oval 1074"/>
            <p:cNvSpPr>
              <a:spLocks noChangeArrowheads="1"/>
            </p:cNvSpPr>
            <p:nvPr/>
          </p:nvSpPr>
          <p:spPr bwMode="auto">
            <a:xfrm>
              <a:off x="4244" y="2980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3" name="Oval 1075"/>
            <p:cNvSpPr>
              <a:spLocks noChangeArrowheads="1"/>
            </p:cNvSpPr>
            <p:nvPr/>
          </p:nvSpPr>
          <p:spPr bwMode="auto">
            <a:xfrm>
              <a:off x="4484" y="2740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4" name="Line 1076"/>
            <p:cNvSpPr>
              <a:spLocks noChangeShapeType="1"/>
            </p:cNvSpPr>
            <p:nvPr/>
          </p:nvSpPr>
          <p:spPr bwMode="auto">
            <a:xfrm flipV="1">
              <a:off x="3888" y="3312"/>
              <a:ext cx="288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5" name="Line 1077"/>
            <p:cNvSpPr>
              <a:spLocks noChangeShapeType="1"/>
            </p:cNvSpPr>
            <p:nvPr/>
          </p:nvSpPr>
          <p:spPr bwMode="auto">
            <a:xfrm flipH="1">
              <a:off x="4272" y="3264"/>
              <a:ext cx="24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6" name="Oval 1078"/>
            <p:cNvSpPr>
              <a:spLocks noChangeArrowheads="1"/>
            </p:cNvSpPr>
            <p:nvPr/>
          </p:nvSpPr>
          <p:spPr bwMode="auto">
            <a:xfrm>
              <a:off x="3818" y="2993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7" name="Oval 1079"/>
            <p:cNvSpPr>
              <a:spLocks noChangeArrowheads="1"/>
            </p:cNvSpPr>
            <p:nvPr/>
          </p:nvSpPr>
          <p:spPr bwMode="auto">
            <a:xfrm>
              <a:off x="3694" y="3044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8" name="Oval 1080"/>
            <p:cNvSpPr>
              <a:spLocks noChangeArrowheads="1"/>
            </p:cNvSpPr>
            <p:nvPr/>
          </p:nvSpPr>
          <p:spPr bwMode="auto">
            <a:xfrm>
              <a:off x="3860" y="2807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9" name="Oval 1081"/>
            <p:cNvSpPr>
              <a:spLocks noChangeArrowheads="1"/>
            </p:cNvSpPr>
            <p:nvPr/>
          </p:nvSpPr>
          <p:spPr bwMode="auto">
            <a:xfrm>
              <a:off x="3428" y="2740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0" name="Line 1082"/>
            <p:cNvSpPr>
              <a:spLocks noChangeShapeType="1"/>
            </p:cNvSpPr>
            <p:nvPr/>
          </p:nvSpPr>
          <p:spPr bwMode="auto">
            <a:xfrm>
              <a:off x="3744" y="3072"/>
              <a:ext cx="96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1" name="Line 1083"/>
            <p:cNvSpPr>
              <a:spLocks noChangeShapeType="1"/>
            </p:cNvSpPr>
            <p:nvPr/>
          </p:nvSpPr>
          <p:spPr bwMode="auto">
            <a:xfrm flipH="1">
              <a:off x="4560" y="3072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2" name="Rectangle 1084"/>
            <p:cNvSpPr>
              <a:spLocks noChangeArrowheads="1"/>
            </p:cNvSpPr>
            <p:nvPr/>
          </p:nvSpPr>
          <p:spPr bwMode="auto">
            <a:xfrm>
              <a:off x="4176" y="331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 i="1">
                  <a:latin typeface="Times New Roman" pitchFamily="18" charset="0"/>
                  <a:ea typeface="SimSun" charset="-122"/>
                </a:rPr>
                <a:t>o</a:t>
              </a:r>
            </a:p>
          </p:txBody>
        </p:sp>
      </p:grpSp>
      <p:sp>
        <p:nvSpPr>
          <p:cNvPr id="10267" name="Line 1085"/>
          <p:cNvSpPr>
            <a:spLocks noChangeShapeType="1"/>
          </p:cNvSpPr>
          <p:nvPr/>
        </p:nvSpPr>
        <p:spPr bwMode="auto">
          <a:xfrm flipV="1">
            <a:off x="6934200" y="2667000"/>
            <a:ext cx="4572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82405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6477000"/>
            <a:ext cx="457200" cy="381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5E22CB4-68FD-4B8A-A55A-262D4777C43E}" type="slidenum">
              <a:rPr lang="en-US" sz="1200" smtClean="0"/>
              <a:pPr eaLnBrk="1" hangingPunct="1"/>
              <a:t>25</a:t>
            </a:fld>
            <a:endParaRPr lang="en-US" sz="1200" dirty="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54769" y="0"/>
            <a:ext cx="9144000" cy="990600"/>
          </a:xfrm>
        </p:spPr>
        <p:txBody>
          <a:bodyPr/>
          <a:lstStyle/>
          <a:p>
            <a:pPr algn="ctr" eaLnBrk="1" hangingPunct="1"/>
            <a:r>
              <a:rPr lang="en-US" altLang="zh-CN" sz="3200" dirty="0" smtClean="0">
                <a:ea typeface="SimSun" charset="-122"/>
              </a:rPr>
              <a:t>DBSCAN: Density Based Spatial Clustering of Applications with Noise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3869" y="1153391"/>
            <a:ext cx="8305800" cy="4876800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ea typeface="SimSun" charset="-122"/>
              </a:rPr>
              <a:t>Relies on a </a:t>
            </a:r>
            <a:r>
              <a:rPr lang="en-US" altLang="zh-CN" sz="2400" i="1" dirty="0" smtClean="0">
                <a:ea typeface="SimSun" charset="-122"/>
              </a:rPr>
              <a:t>density-based</a:t>
            </a:r>
            <a:r>
              <a:rPr lang="en-US" altLang="zh-CN" sz="2400" dirty="0" smtClean="0">
                <a:ea typeface="SimSun" charset="-122"/>
              </a:rPr>
              <a:t> notion of cluster:  A </a:t>
            </a:r>
            <a:r>
              <a:rPr lang="en-US" altLang="zh-CN" sz="2400" i="1" dirty="0" smtClean="0">
                <a:ea typeface="SimSun" charset="-122"/>
              </a:rPr>
              <a:t>cluster</a:t>
            </a:r>
            <a:r>
              <a:rPr lang="en-US" altLang="zh-CN" sz="2400" dirty="0" smtClean="0">
                <a:ea typeface="SimSun" charset="-122"/>
              </a:rPr>
              <a:t> is defined as a maximal set of density-connected points</a:t>
            </a:r>
          </a:p>
          <a:p>
            <a:pPr eaLnBrk="1" hangingPunct="1"/>
            <a:r>
              <a:rPr lang="en-US" altLang="zh-CN" sz="2400" dirty="0" smtClean="0">
                <a:ea typeface="SimSun" charset="-122"/>
              </a:rPr>
              <a:t>Capable to discovers clusters of arbitrary shape in spatial datasets with noise </a:t>
            </a:r>
          </a:p>
        </p:txBody>
      </p:sp>
      <p:grpSp>
        <p:nvGrpSpPr>
          <p:cNvPr id="11269" name="Group 4"/>
          <p:cNvGrpSpPr>
            <a:grpSpLocks/>
          </p:cNvGrpSpPr>
          <p:nvPr/>
        </p:nvGrpSpPr>
        <p:grpSpPr bwMode="auto">
          <a:xfrm>
            <a:off x="2057400" y="3505200"/>
            <a:ext cx="6324600" cy="2743200"/>
            <a:chOff x="672" y="1824"/>
            <a:chExt cx="4608" cy="2112"/>
          </a:xfrm>
        </p:grpSpPr>
        <p:sp>
          <p:nvSpPr>
            <p:cNvPr id="11274" name="Oval 5"/>
            <p:cNvSpPr>
              <a:spLocks noChangeArrowheads="1"/>
            </p:cNvSpPr>
            <p:nvPr/>
          </p:nvSpPr>
          <p:spPr bwMode="auto">
            <a:xfrm>
              <a:off x="1872" y="249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5" name="Oval 6"/>
            <p:cNvSpPr>
              <a:spLocks noChangeArrowheads="1"/>
            </p:cNvSpPr>
            <p:nvPr/>
          </p:nvSpPr>
          <p:spPr bwMode="auto">
            <a:xfrm>
              <a:off x="1824" y="273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6" name="Oval 7"/>
            <p:cNvSpPr>
              <a:spLocks noChangeArrowheads="1"/>
            </p:cNvSpPr>
            <p:nvPr/>
          </p:nvSpPr>
          <p:spPr bwMode="auto">
            <a:xfrm>
              <a:off x="2064" y="278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7" name="Oval 8"/>
            <p:cNvSpPr>
              <a:spLocks noChangeArrowheads="1"/>
            </p:cNvSpPr>
            <p:nvPr/>
          </p:nvSpPr>
          <p:spPr bwMode="auto">
            <a:xfrm>
              <a:off x="2160" y="249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8" name="Oval 9"/>
            <p:cNvSpPr>
              <a:spLocks noChangeArrowheads="1"/>
            </p:cNvSpPr>
            <p:nvPr/>
          </p:nvSpPr>
          <p:spPr bwMode="auto">
            <a:xfrm>
              <a:off x="2256" y="292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9" name="Oval 10"/>
            <p:cNvSpPr>
              <a:spLocks noChangeArrowheads="1"/>
            </p:cNvSpPr>
            <p:nvPr/>
          </p:nvSpPr>
          <p:spPr bwMode="auto">
            <a:xfrm>
              <a:off x="1872" y="297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0" name="Oval 11"/>
            <p:cNvSpPr>
              <a:spLocks noChangeArrowheads="1"/>
            </p:cNvSpPr>
            <p:nvPr/>
          </p:nvSpPr>
          <p:spPr bwMode="auto">
            <a:xfrm>
              <a:off x="2064" y="312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1" name="Oval 12"/>
            <p:cNvSpPr>
              <a:spLocks noChangeArrowheads="1"/>
            </p:cNvSpPr>
            <p:nvPr/>
          </p:nvSpPr>
          <p:spPr bwMode="auto">
            <a:xfrm>
              <a:off x="1968" y="336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2" name="Oval 13"/>
            <p:cNvSpPr>
              <a:spLocks noChangeArrowheads="1"/>
            </p:cNvSpPr>
            <p:nvPr/>
          </p:nvSpPr>
          <p:spPr bwMode="auto">
            <a:xfrm>
              <a:off x="2208" y="350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3" name="Oval 14"/>
            <p:cNvSpPr>
              <a:spLocks noChangeArrowheads="1"/>
            </p:cNvSpPr>
            <p:nvPr/>
          </p:nvSpPr>
          <p:spPr bwMode="auto">
            <a:xfrm>
              <a:off x="2304" y="369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4" name="Oval 15"/>
            <p:cNvSpPr>
              <a:spLocks noChangeArrowheads="1"/>
            </p:cNvSpPr>
            <p:nvPr/>
          </p:nvSpPr>
          <p:spPr bwMode="auto">
            <a:xfrm>
              <a:off x="2256" y="326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5" name="Oval 16"/>
            <p:cNvSpPr>
              <a:spLocks noChangeArrowheads="1"/>
            </p:cNvSpPr>
            <p:nvPr/>
          </p:nvSpPr>
          <p:spPr bwMode="auto">
            <a:xfrm>
              <a:off x="2880" y="192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Oval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7" name="Oval 18"/>
            <p:cNvSpPr>
              <a:spLocks noChangeArrowheads="1"/>
            </p:cNvSpPr>
            <p:nvPr/>
          </p:nvSpPr>
          <p:spPr bwMode="auto">
            <a:xfrm>
              <a:off x="2832" y="268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Oval 19"/>
            <p:cNvSpPr>
              <a:spLocks noChangeArrowheads="1"/>
            </p:cNvSpPr>
            <p:nvPr/>
          </p:nvSpPr>
          <p:spPr bwMode="auto">
            <a:xfrm>
              <a:off x="3168" y="278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9" name="Oval 20"/>
            <p:cNvSpPr>
              <a:spLocks noChangeArrowheads="1"/>
            </p:cNvSpPr>
            <p:nvPr/>
          </p:nvSpPr>
          <p:spPr bwMode="auto">
            <a:xfrm>
              <a:off x="3264" y="254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" name="Oval 21"/>
            <p:cNvSpPr>
              <a:spLocks noChangeArrowheads="1"/>
            </p:cNvSpPr>
            <p:nvPr/>
          </p:nvSpPr>
          <p:spPr bwMode="auto">
            <a:xfrm>
              <a:off x="2976" y="288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" name="Rectangle 22"/>
            <p:cNvSpPr>
              <a:spLocks noChangeArrowheads="1"/>
            </p:cNvSpPr>
            <p:nvPr/>
          </p:nvSpPr>
          <p:spPr bwMode="auto">
            <a:xfrm>
              <a:off x="1392" y="1824"/>
              <a:ext cx="2448" cy="21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2" name="Oval 23"/>
            <p:cNvSpPr>
              <a:spLocks noChangeArrowheads="1"/>
            </p:cNvSpPr>
            <p:nvPr/>
          </p:nvSpPr>
          <p:spPr bwMode="auto">
            <a:xfrm>
              <a:off x="1584" y="2304"/>
              <a:ext cx="576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3" name="Oval 24"/>
            <p:cNvSpPr>
              <a:spLocks noChangeArrowheads="1"/>
            </p:cNvSpPr>
            <p:nvPr/>
          </p:nvSpPr>
          <p:spPr bwMode="auto">
            <a:xfrm>
              <a:off x="1872" y="2880"/>
              <a:ext cx="576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4" name="Oval 25"/>
            <p:cNvSpPr>
              <a:spLocks noChangeArrowheads="1"/>
            </p:cNvSpPr>
            <p:nvPr/>
          </p:nvSpPr>
          <p:spPr bwMode="auto">
            <a:xfrm>
              <a:off x="2688" y="1824"/>
              <a:ext cx="576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5" name="AutoShape 26"/>
            <p:cNvSpPr>
              <a:spLocks/>
            </p:cNvSpPr>
            <p:nvPr/>
          </p:nvSpPr>
          <p:spPr bwMode="auto">
            <a:xfrm>
              <a:off x="1094" y="3124"/>
              <a:ext cx="576" cy="360"/>
            </a:xfrm>
            <a:prstGeom prst="borderCallout1">
              <a:avLst>
                <a:gd name="adj1" fmla="val 18750"/>
                <a:gd name="adj2" fmla="val 108333"/>
                <a:gd name="adj3" fmla="val 18750"/>
                <a:gd name="adj4" fmla="val 16875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>
                  <a:latin typeface="Times New Roman" pitchFamily="18" charset="0"/>
                  <a:ea typeface="SimSun" charset="-122"/>
                </a:rPr>
                <a:t>Core</a:t>
              </a:r>
            </a:p>
          </p:txBody>
        </p:sp>
        <p:sp>
          <p:nvSpPr>
            <p:cNvPr id="11296" name="AutoShape 27"/>
            <p:cNvSpPr>
              <a:spLocks/>
            </p:cNvSpPr>
            <p:nvPr/>
          </p:nvSpPr>
          <p:spPr bwMode="auto">
            <a:xfrm>
              <a:off x="672" y="2523"/>
              <a:ext cx="817" cy="359"/>
            </a:xfrm>
            <a:prstGeom prst="borderCallout1">
              <a:avLst>
                <a:gd name="adj1" fmla="val 14458"/>
                <a:gd name="adj2" fmla="val 105884"/>
                <a:gd name="adj3" fmla="val 14458"/>
                <a:gd name="adj4" fmla="val 148528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>
                  <a:latin typeface="Times New Roman" pitchFamily="18" charset="0"/>
                  <a:ea typeface="SimSun" charset="-122"/>
                </a:rPr>
                <a:t>Border</a:t>
              </a:r>
            </a:p>
          </p:txBody>
        </p:sp>
        <p:sp>
          <p:nvSpPr>
            <p:cNvPr id="11297" name="AutoShape 28"/>
            <p:cNvSpPr>
              <a:spLocks/>
            </p:cNvSpPr>
            <p:nvPr/>
          </p:nvSpPr>
          <p:spPr bwMode="auto">
            <a:xfrm>
              <a:off x="3697" y="1921"/>
              <a:ext cx="824" cy="359"/>
            </a:xfrm>
            <a:prstGeom prst="borderCallout1">
              <a:avLst>
                <a:gd name="adj1" fmla="val 24491"/>
                <a:gd name="adj2" fmla="val -5810"/>
                <a:gd name="adj3" fmla="val 21431"/>
                <a:gd name="adj4" fmla="val -8281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>
                  <a:latin typeface="Times New Roman" pitchFamily="18" charset="0"/>
                  <a:ea typeface="SimSun" charset="-122"/>
                </a:rPr>
                <a:t>Outlier</a:t>
              </a:r>
            </a:p>
          </p:txBody>
        </p:sp>
        <p:sp>
          <p:nvSpPr>
            <p:cNvPr id="11298" name="Text Box 29"/>
            <p:cNvSpPr txBox="1">
              <a:spLocks noChangeArrowheads="1"/>
            </p:cNvSpPr>
            <p:nvPr/>
          </p:nvSpPr>
          <p:spPr bwMode="auto">
            <a:xfrm>
              <a:off x="4081" y="2736"/>
              <a:ext cx="1199" cy="7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itchFamily="18" charset="0"/>
                  <a:ea typeface="SimSun" charset="-122"/>
                </a:rPr>
                <a:t>Eps = 1cm</a:t>
              </a:r>
            </a:p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itchFamily="18" charset="0"/>
                  <a:ea typeface="SimSun" charset="-122"/>
                </a:rPr>
                <a:t>MinPts = 5</a:t>
              </a:r>
            </a:p>
          </p:txBody>
        </p:sp>
        <p:sp>
          <p:nvSpPr>
            <p:cNvPr id="11299" name="Oval 30"/>
            <p:cNvSpPr>
              <a:spLocks noChangeArrowheads="1"/>
            </p:cNvSpPr>
            <p:nvPr/>
          </p:nvSpPr>
          <p:spPr bwMode="auto">
            <a:xfrm>
              <a:off x="2400" y="345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70" name="Text Box 31"/>
          <p:cNvSpPr txBox="1">
            <a:spLocks noChangeArrowheads="1"/>
          </p:cNvSpPr>
          <p:nvPr/>
        </p:nvSpPr>
        <p:spPr bwMode="auto">
          <a:xfrm>
            <a:off x="685800" y="3657600"/>
            <a:ext cx="15795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Density reachable</a:t>
            </a:r>
          </a:p>
          <a:p>
            <a:pPr eaLnBrk="1" hangingPunct="1"/>
            <a:r>
              <a:rPr lang="en-US" sz="1400"/>
              <a:t>from core point</a:t>
            </a:r>
          </a:p>
        </p:txBody>
      </p:sp>
      <p:sp>
        <p:nvSpPr>
          <p:cNvPr id="11271" name="Line 32"/>
          <p:cNvSpPr>
            <a:spLocks noChangeShapeType="1"/>
          </p:cNvSpPr>
          <p:nvPr/>
        </p:nvSpPr>
        <p:spPr bwMode="auto">
          <a:xfrm>
            <a:off x="1905000" y="40386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72" name="Text Box 33"/>
          <p:cNvSpPr txBox="1">
            <a:spLocks noChangeArrowheads="1"/>
          </p:cNvSpPr>
          <p:nvPr/>
        </p:nvSpPr>
        <p:spPr bwMode="auto">
          <a:xfrm>
            <a:off x="7256463" y="2895600"/>
            <a:ext cx="188753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Not density reachable</a:t>
            </a:r>
          </a:p>
          <a:p>
            <a:pPr eaLnBrk="1" hangingPunct="1"/>
            <a:r>
              <a:rPr lang="en-US" sz="1400"/>
              <a:t>from core point</a:t>
            </a:r>
          </a:p>
        </p:txBody>
      </p:sp>
      <p:sp>
        <p:nvSpPr>
          <p:cNvPr id="11273" name="Line 34"/>
          <p:cNvSpPr>
            <a:spLocks noChangeShapeType="1"/>
          </p:cNvSpPr>
          <p:nvPr/>
        </p:nvSpPr>
        <p:spPr bwMode="auto">
          <a:xfrm flipH="1">
            <a:off x="6934200" y="33528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1323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763000" y="6477000"/>
            <a:ext cx="381000" cy="381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CBDEEDB-46FA-4930-AB90-C823013D561D}" type="slidenum">
              <a:rPr lang="en-US" sz="1200" smtClean="0"/>
              <a:pPr eaLnBrk="1" hangingPunct="1"/>
              <a:t>26</a:t>
            </a:fld>
            <a:endParaRPr lang="en-US" sz="1200" dirty="0" smtClean="0"/>
          </a:p>
        </p:txBody>
      </p:sp>
      <p:sp>
        <p:nvSpPr>
          <p:cNvPr id="1229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19200" y="381000"/>
            <a:ext cx="7437437" cy="38735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SimSun" charset="-122"/>
              </a:rPr>
              <a:t>DBSCAN: The Algorithm</a:t>
            </a:r>
            <a:endParaRPr lang="en-US" altLang="zh-CN" sz="3200" dirty="0" smtClean="0">
              <a:ea typeface="SimSun" charset="-122"/>
            </a:endParaRPr>
          </a:p>
        </p:txBody>
      </p:sp>
      <p:sp>
        <p:nvSpPr>
          <p:cNvPr id="1229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8915400" cy="4876800"/>
          </a:xfrm>
        </p:spPr>
        <p:txBody>
          <a:bodyPr/>
          <a:lstStyle/>
          <a:p>
            <a:pPr marL="914400" lvl="1" indent="-457200" eaLnBrk="1" hangingPunct="1">
              <a:lnSpc>
                <a:spcPct val="12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en-US" altLang="zh-CN" sz="2400" dirty="0" smtClean="0">
                <a:ea typeface="SimSun" charset="-122"/>
              </a:rPr>
              <a:t>Arbitrary select a point </a:t>
            </a:r>
            <a:r>
              <a:rPr lang="en-US" altLang="zh-CN" sz="2400" b="1" i="1" dirty="0" smtClean="0">
                <a:ea typeface="SimSun" charset="-122"/>
              </a:rPr>
              <a:t>p</a:t>
            </a:r>
            <a:endParaRPr lang="en-US" altLang="zh-CN" sz="2400" dirty="0" smtClean="0">
              <a:ea typeface="SimSun" charset="-122"/>
            </a:endParaRPr>
          </a:p>
          <a:p>
            <a:pPr marL="914400" lvl="1" indent="-457200" eaLnBrk="1" hangingPunct="1">
              <a:lnSpc>
                <a:spcPct val="12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en-US" altLang="zh-CN" sz="2400" dirty="0" smtClean="0">
                <a:ea typeface="SimSun" charset="-122"/>
              </a:rPr>
              <a:t>Retrieve all points density-reachable from </a:t>
            </a:r>
            <a:r>
              <a:rPr lang="en-US" altLang="zh-CN" sz="2400" b="1" i="1" dirty="0" smtClean="0">
                <a:ea typeface="SimSun" charset="-122"/>
              </a:rPr>
              <a:t>p</a:t>
            </a:r>
            <a:r>
              <a:rPr lang="en-US" altLang="zh-CN" sz="2400" dirty="0" smtClean="0">
                <a:ea typeface="SimSun" charset="-122"/>
              </a:rPr>
              <a:t> </a:t>
            </a:r>
            <a:r>
              <a:rPr lang="en-US" altLang="zh-CN" sz="2400" dirty="0" err="1" smtClean="0">
                <a:ea typeface="SimSun" charset="-122"/>
              </a:rPr>
              <a:t>wrt</a:t>
            </a:r>
            <a:r>
              <a:rPr lang="en-US" altLang="zh-CN" sz="2400" dirty="0" smtClean="0">
                <a:ea typeface="SimSun" charset="-122"/>
              </a:rPr>
              <a:t> </a:t>
            </a:r>
            <a:r>
              <a:rPr lang="en-US" altLang="zh-CN" sz="2400" b="1" i="1" dirty="0" err="1" smtClean="0">
                <a:ea typeface="SimSun" charset="-122"/>
              </a:rPr>
              <a:t>Eps</a:t>
            </a:r>
            <a:r>
              <a:rPr lang="en-US" altLang="zh-CN" sz="2400" dirty="0" smtClean="0">
                <a:ea typeface="SimSun" charset="-122"/>
              </a:rPr>
              <a:t> and </a:t>
            </a:r>
            <a:r>
              <a:rPr lang="en-US" altLang="zh-CN" sz="2400" b="1" i="1" dirty="0" err="1" smtClean="0">
                <a:ea typeface="SimSun" charset="-122"/>
              </a:rPr>
              <a:t>MinPts</a:t>
            </a:r>
            <a:r>
              <a:rPr lang="en-US" altLang="zh-CN" sz="2400" dirty="0" smtClean="0">
                <a:ea typeface="SimSun" charset="-122"/>
              </a:rPr>
              <a:t>.</a:t>
            </a:r>
          </a:p>
          <a:p>
            <a:pPr marL="914400" lvl="1" indent="-457200" eaLnBrk="1" hangingPunct="1">
              <a:lnSpc>
                <a:spcPct val="12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en-US" altLang="zh-CN" sz="2400" dirty="0" smtClean="0">
                <a:ea typeface="SimSun" charset="-122"/>
              </a:rPr>
              <a:t>If </a:t>
            </a:r>
            <a:r>
              <a:rPr lang="en-US" altLang="zh-CN" sz="2400" b="1" i="1" dirty="0" smtClean="0">
                <a:ea typeface="SimSun" charset="-122"/>
              </a:rPr>
              <a:t>p</a:t>
            </a:r>
            <a:r>
              <a:rPr lang="en-US" altLang="zh-CN" sz="2400" dirty="0" smtClean="0">
                <a:ea typeface="SimSun" charset="-122"/>
              </a:rPr>
              <a:t> is a core point, a cluster is formed.</a:t>
            </a:r>
          </a:p>
          <a:p>
            <a:pPr marL="914400" lvl="1" indent="-457200" eaLnBrk="1" hangingPunct="1">
              <a:lnSpc>
                <a:spcPct val="12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en-US" altLang="zh-CN" sz="2400" dirty="0" smtClean="0">
                <a:ea typeface="SimSun" charset="-122"/>
              </a:rPr>
              <a:t>If </a:t>
            </a:r>
            <a:r>
              <a:rPr lang="en-US" altLang="zh-CN" sz="2400" b="1" i="1" dirty="0" smtClean="0">
                <a:ea typeface="SimSun" charset="-122"/>
              </a:rPr>
              <a:t>p</a:t>
            </a:r>
            <a:r>
              <a:rPr lang="en-US" altLang="zh-CN" sz="2400" dirty="0" smtClean="0">
                <a:ea typeface="SimSun" charset="-122"/>
              </a:rPr>
              <a:t> </a:t>
            </a:r>
            <a:r>
              <a:rPr lang="en-US" altLang="zh-CN" sz="2400" dirty="0" err="1" smtClean="0">
                <a:ea typeface="SimSun" charset="-122"/>
              </a:rPr>
              <a:t>ia</a:t>
            </a:r>
            <a:r>
              <a:rPr lang="en-US" altLang="zh-CN" sz="2400" dirty="0" smtClean="0">
                <a:ea typeface="SimSun" charset="-122"/>
              </a:rPr>
              <a:t> not a core point, no points are density-reachable from </a:t>
            </a:r>
            <a:r>
              <a:rPr lang="en-US" altLang="zh-CN" sz="2400" b="1" i="1" dirty="0" smtClean="0">
                <a:ea typeface="SimSun" charset="-122"/>
              </a:rPr>
              <a:t>p</a:t>
            </a:r>
            <a:r>
              <a:rPr lang="en-US" altLang="zh-CN" sz="2400" dirty="0" smtClean="0">
                <a:ea typeface="SimSun" charset="-122"/>
              </a:rPr>
              <a:t> and DBSCAN visits the next point of the database.</a:t>
            </a:r>
          </a:p>
          <a:p>
            <a:pPr marL="914400" lvl="1" indent="-457200" eaLnBrk="1" hangingPunct="1">
              <a:lnSpc>
                <a:spcPct val="12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en-US" altLang="zh-CN" sz="2400" dirty="0" smtClean="0">
                <a:ea typeface="SimSun" charset="-122"/>
              </a:rPr>
              <a:t>Continue the process until all of the points have been processed.</a:t>
            </a:r>
            <a:endParaRPr lang="en-US" altLang="zh-CN" sz="2000" dirty="0" smtClean="0"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982294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6477000"/>
            <a:ext cx="457200" cy="381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AD08CA2-3A5E-4AFF-8630-680CCE0468D1}" type="slidenum">
              <a:rPr lang="en-US" sz="1200" smtClean="0">
                <a:solidFill>
                  <a:srgbClr val="000000"/>
                </a:solidFill>
              </a:rPr>
              <a:pPr eaLnBrk="1" hangingPunct="1"/>
              <a:t>27</a:t>
            </a:fld>
            <a:endParaRPr 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1331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21957" y="457200"/>
            <a:ext cx="8534400" cy="387350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ea typeface="SimSun" charset="-122"/>
              </a:rPr>
              <a:t>Density-based Clustering: Pros and Cons</a:t>
            </a:r>
          </a:p>
        </p:txBody>
      </p:sp>
      <p:sp>
        <p:nvSpPr>
          <p:cNvPr id="1331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410200"/>
          </a:xfrm>
        </p:spPr>
        <p:txBody>
          <a:bodyPr/>
          <a:lstStyle/>
          <a:p>
            <a:pPr marL="1143000" lvl="1" eaLnBrk="1" hangingPunct="1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en-US" altLang="zh-CN" sz="2400" dirty="0" smtClean="0">
                <a:ea typeface="SimSun" charset="-122"/>
              </a:rPr>
              <a:t>+: can (potentially) discover clusters of arbitrary shape</a:t>
            </a:r>
          </a:p>
          <a:p>
            <a:pPr marL="1143000" lvl="1" eaLnBrk="1" hangingPunct="1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en-US" altLang="zh-CN" sz="2400" dirty="0" smtClean="0">
                <a:ea typeface="SimSun" charset="-122"/>
              </a:rPr>
              <a:t>+: not sensitive to outliers and supports outlier detection</a:t>
            </a:r>
          </a:p>
          <a:p>
            <a:pPr marL="1143000" lvl="1" eaLnBrk="1" hangingPunct="1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en-US" altLang="zh-CN" sz="2400" dirty="0" smtClean="0">
                <a:ea typeface="SimSun" charset="-122"/>
              </a:rPr>
              <a:t>+: can handle noise </a:t>
            </a:r>
          </a:p>
          <a:p>
            <a:pPr marL="1143000" lvl="1" eaLnBrk="1" hangingPunct="1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en-US" altLang="zh-CN" sz="2400" dirty="0" smtClean="0">
                <a:ea typeface="SimSun" charset="-122"/>
              </a:rPr>
              <a:t>+</a:t>
            </a:r>
            <a:r>
              <a:rPr lang="en-US" altLang="zh-CN" sz="2400" dirty="0" smtClean="0">
                <a:solidFill>
                  <a:srgbClr val="000000"/>
                </a:solidFill>
                <a:latin typeface="Symbol" pitchFamily="18" charset="2"/>
                <a:ea typeface="SimSun" charset="-122"/>
                <a:cs typeface="+mn-cs"/>
              </a:rPr>
              <a:t>-</a:t>
            </a:r>
            <a:r>
              <a:rPr lang="en-US" altLang="zh-CN" sz="2400" dirty="0" smtClean="0">
                <a:ea typeface="SimSun" charset="-122"/>
              </a:rPr>
              <a:t>: medium algorithm complexities O(n**2), O(n*log(n)</a:t>
            </a:r>
          </a:p>
          <a:p>
            <a:pPr marL="1143000" lvl="1" eaLnBrk="1" hangingPunct="1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en-US" altLang="zh-CN" sz="2400" dirty="0" smtClean="0">
                <a:latin typeface="Symbol" pitchFamily="18" charset="2"/>
                <a:ea typeface="SimSun" charset="-122"/>
              </a:rPr>
              <a:t>-</a:t>
            </a:r>
            <a:r>
              <a:rPr lang="en-US" altLang="zh-CN" sz="2400" dirty="0" smtClean="0">
                <a:ea typeface="SimSun" charset="-122"/>
              </a:rPr>
              <a:t>: finding good density estimation parameters is frequently difficult; more difficult to use than K-means. </a:t>
            </a:r>
          </a:p>
          <a:p>
            <a:pPr marL="1143000" lvl="1" eaLnBrk="1" hangingPunct="1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en-US" altLang="zh-CN" sz="2400" dirty="0" smtClean="0">
                <a:latin typeface="Symbol" pitchFamily="18" charset="2"/>
                <a:ea typeface="SimSun" charset="-122"/>
              </a:rPr>
              <a:t>-</a:t>
            </a:r>
            <a:r>
              <a:rPr lang="en-US" altLang="zh-CN" sz="2400" dirty="0" smtClean="0">
                <a:ea typeface="SimSun" charset="-122"/>
              </a:rPr>
              <a:t>: usually, does not do well in clustering high-dimensional datasets. </a:t>
            </a:r>
          </a:p>
          <a:p>
            <a:pPr marL="1143000" lvl="1" eaLnBrk="1" hangingPunct="1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en-US" altLang="zh-CN" sz="2400" dirty="0" smtClean="0">
                <a:ea typeface="SimSun" charset="-122"/>
              </a:rPr>
              <a:t> </a:t>
            </a:r>
            <a:r>
              <a:rPr lang="en-US" altLang="zh-CN" sz="2400" dirty="0" smtClean="0">
                <a:latin typeface="Symbol" pitchFamily="18" charset="2"/>
                <a:ea typeface="SimSun" charset="-122"/>
              </a:rPr>
              <a:t>-</a:t>
            </a:r>
            <a:r>
              <a:rPr lang="en-US" altLang="zh-CN" sz="2400" dirty="0" smtClean="0">
                <a:ea typeface="SimSun" charset="-122"/>
              </a:rPr>
              <a:t>: cluster models are not well understood (yet) </a:t>
            </a:r>
          </a:p>
        </p:txBody>
      </p:sp>
    </p:spTree>
    <p:extLst>
      <p:ext uri="{BB962C8B-B14F-4D97-AF65-F5344CB8AC3E}">
        <p14:creationId xmlns:p14="http://schemas.microsoft.com/office/powerpoint/2010/main" val="258062922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mtClean="0"/>
              <a:t>Agglomerative Clustering Algorithm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816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400" smtClean="0"/>
              <a:t>More popular hierarchical clustering technique</a:t>
            </a:r>
          </a:p>
          <a:p>
            <a:pPr marL="2209800" lvl="4" indent="-381000">
              <a:lnSpc>
                <a:spcPct val="90000"/>
              </a:lnSpc>
            </a:pPr>
            <a:endParaRPr lang="en-US" sz="800" smtClean="0"/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400" smtClean="0"/>
              <a:t>Basic algorithm is straightforward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en-US" sz="2000" smtClean="0"/>
              <a:t>Compute the proximity matrix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en-US" sz="2000" smtClean="0"/>
              <a:t>Let each data point be a cluster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en-US" sz="2000" b="1" smtClean="0"/>
              <a:t>Repeat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sz="2000" smtClean="0"/>
              <a:t>	Merge the two closest clusters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sz="2000" smtClean="0"/>
              <a:t>	Update the proximity matrix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en-US" sz="2000" b="1" smtClean="0"/>
              <a:t>Until</a:t>
            </a:r>
            <a:r>
              <a:rPr lang="en-US" sz="2000" smtClean="0"/>
              <a:t> only a single cluster remains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1000" smtClean="0"/>
              <a:t> 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400" smtClean="0"/>
              <a:t>Key operation is the computation of the proximity of two clusters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sz="2000" smtClean="0"/>
              <a:t>Different approaches to defining the distance between clusters distinguish the different 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Starting Situation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Start with clusters of individual points and a proximity matrix</a:t>
            </a:r>
          </a:p>
          <a:p>
            <a:pPr lvl="1"/>
            <a:endParaRPr lang="en-US" smtClean="0"/>
          </a:p>
        </p:txBody>
      </p:sp>
      <p:sp>
        <p:nvSpPr>
          <p:cNvPr id="7172" name="Oval 4"/>
          <p:cNvSpPr>
            <a:spLocks noChangeArrowheads="1"/>
          </p:cNvSpPr>
          <p:nvPr/>
        </p:nvSpPr>
        <p:spPr bwMode="auto">
          <a:xfrm>
            <a:off x="685800" y="44037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Oval 5"/>
          <p:cNvSpPr>
            <a:spLocks noChangeArrowheads="1"/>
          </p:cNvSpPr>
          <p:nvPr/>
        </p:nvSpPr>
        <p:spPr bwMode="auto">
          <a:xfrm>
            <a:off x="2743200" y="5470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Oval 6"/>
          <p:cNvSpPr>
            <a:spLocks noChangeArrowheads="1"/>
          </p:cNvSpPr>
          <p:nvPr/>
        </p:nvSpPr>
        <p:spPr bwMode="auto">
          <a:xfrm>
            <a:off x="1600200" y="3565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Oval 7"/>
          <p:cNvSpPr>
            <a:spLocks noChangeArrowheads="1"/>
          </p:cNvSpPr>
          <p:nvPr/>
        </p:nvSpPr>
        <p:spPr bwMode="auto">
          <a:xfrm>
            <a:off x="1447800" y="5318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Oval 8"/>
          <p:cNvSpPr>
            <a:spLocks noChangeArrowheads="1"/>
          </p:cNvSpPr>
          <p:nvPr/>
        </p:nvSpPr>
        <p:spPr bwMode="auto">
          <a:xfrm>
            <a:off x="3124200" y="3565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Oval 9"/>
          <p:cNvSpPr>
            <a:spLocks noChangeArrowheads="1"/>
          </p:cNvSpPr>
          <p:nvPr/>
        </p:nvSpPr>
        <p:spPr bwMode="auto">
          <a:xfrm>
            <a:off x="1600200" y="29559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Oval 10"/>
          <p:cNvSpPr>
            <a:spLocks noChangeArrowheads="1"/>
          </p:cNvSpPr>
          <p:nvPr/>
        </p:nvSpPr>
        <p:spPr bwMode="auto">
          <a:xfrm>
            <a:off x="457200" y="4708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9" name="Oval 11"/>
          <p:cNvSpPr>
            <a:spLocks noChangeArrowheads="1"/>
          </p:cNvSpPr>
          <p:nvPr/>
        </p:nvSpPr>
        <p:spPr bwMode="auto">
          <a:xfrm>
            <a:off x="1828800" y="5318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0" name="Oval 12"/>
          <p:cNvSpPr>
            <a:spLocks noChangeArrowheads="1"/>
          </p:cNvSpPr>
          <p:nvPr/>
        </p:nvSpPr>
        <p:spPr bwMode="auto">
          <a:xfrm>
            <a:off x="3124200" y="5089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1" name="Oval 13"/>
          <p:cNvSpPr>
            <a:spLocks noChangeArrowheads="1"/>
          </p:cNvSpPr>
          <p:nvPr/>
        </p:nvSpPr>
        <p:spPr bwMode="auto">
          <a:xfrm>
            <a:off x="2133600" y="3032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2" name="Oval 14"/>
          <p:cNvSpPr>
            <a:spLocks noChangeArrowheads="1"/>
          </p:cNvSpPr>
          <p:nvPr/>
        </p:nvSpPr>
        <p:spPr bwMode="auto">
          <a:xfrm>
            <a:off x="3200400" y="40989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Oval 15"/>
          <p:cNvSpPr>
            <a:spLocks noChangeArrowheads="1"/>
          </p:cNvSpPr>
          <p:nvPr/>
        </p:nvSpPr>
        <p:spPr bwMode="auto">
          <a:xfrm>
            <a:off x="3733800" y="3184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184" name="Group 16"/>
          <p:cNvGrpSpPr>
            <a:grpSpLocks/>
          </p:cNvGrpSpPr>
          <p:nvPr/>
        </p:nvGrpSpPr>
        <p:grpSpPr bwMode="auto">
          <a:xfrm>
            <a:off x="5257800" y="1903413"/>
            <a:ext cx="3200400" cy="2789237"/>
            <a:chOff x="3456" y="1622"/>
            <a:chExt cx="2160" cy="2058"/>
          </a:xfrm>
        </p:grpSpPr>
        <p:sp>
          <p:nvSpPr>
            <p:cNvPr id="7187" name="Line 17"/>
            <p:cNvSpPr>
              <a:spLocks noChangeShapeType="1"/>
            </p:cNvSpPr>
            <p:nvPr/>
          </p:nvSpPr>
          <p:spPr bwMode="auto">
            <a:xfrm>
              <a:off x="3696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8" name="Line 18"/>
            <p:cNvSpPr>
              <a:spLocks noChangeShapeType="1"/>
            </p:cNvSpPr>
            <p:nvPr/>
          </p:nvSpPr>
          <p:spPr bwMode="auto">
            <a:xfrm>
              <a:off x="3504" y="1814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9" name="Line 19"/>
            <p:cNvSpPr>
              <a:spLocks noChangeShapeType="1"/>
            </p:cNvSpPr>
            <p:nvPr/>
          </p:nvSpPr>
          <p:spPr bwMode="auto">
            <a:xfrm>
              <a:off x="4012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0" name="Line 20"/>
            <p:cNvSpPr>
              <a:spLocks noChangeShapeType="1"/>
            </p:cNvSpPr>
            <p:nvPr/>
          </p:nvSpPr>
          <p:spPr bwMode="auto">
            <a:xfrm>
              <a:off x="4329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1" name="Line 21"/>
            <p:cNvSpPr>
              <a:spLocks noChangeShapeType="1"/>
            </p:cNvSpPr>
            <p:nvPr/>
          </p:nvSpPr>
          <p:spPr bwMode="auto">
            <a:xfrm>
              <a:off x="4646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2" name="Line 22"/>
            <p:cNvSpPr>
              <a:spLocks noChangeShapeType="1"/>
            </p:cNvSpPr>
            <p:nvPr/>
          </p:nvSpPr>
          <p:spPr bwMode="auto">
            <a:xfrm>
              <a:off x="4963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3" name="Line 23"/>
            <p:cNvSpPr>
              <a:spLocks noChangeShapeType="1"/>
            </p:cNvSpPr>
            <p:nvPr/>
          </p:nvSpPr>
          <p:spPr bwMode="auto">
            <a:xfrm>
              <a:off x="5280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4" name="Line 24"/>
            <p:cNvSpPr>
              <a:spLocks noChangeShapeType="1"/>
            </p:cNvSpPr>
            <p:nvPr/>
          </p:nvSpPr>
          <p:spPr bwMode="auto">
            <a:xfrm>
              <a:off x="3504" y="2073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5" name="Line 25"/>
            <p:cNvSpPr>
              <a:spLocks noChangeShapeType="1"/>
            </p:cNvSpPr>
            <p:nvPr/>
          </p:nvSpPr>
          <p:spPr bwMode="auto">
            <a:xfrm>
              <a:off x="3504" y="23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6" name="Line 26"/>
            <p:cNvSpPr>
              <a:spLocks noChangeShapeType="1"/>
            </p:cNvSpPr>
            <p:nvPr/>
          </p:nvSpPr>
          <p:spPr bwMode="auto">
            <a:xfrm>
              <a:off x="3504" y="25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7" name="Line 27"/>
            <p:cNvSpPr>
              <a:spLocks noChangeShapeType="1"/>
            </p:cNvSpPr>
            <p:nvPr/>
          </p:nvSpPr>
          <p:spPr bwMode="auto">
            <a:xfrm>
              <a:off x="3504" y="28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8" name="Line 28"/>
            <p:cNvSpPr>
              <a:spLocks noChangeShapeType="1"/>
            </p:cNvSpPr>
            <p:nvPr/>
          </p:nvSpPr>
          <p:spPr bwMode="auto">
            <a:xfrm>
              <a:off x="3504" y="311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9" name="Text Box 29"/>
            <p:cNvSpPr txBox="1">
              <a:spLocks noChangeArrowheads="1"/>
            </p:cNvSpPr>
            <p:nvPr/>
          </p:nvSpPr>
          <p:spPr bwMode="auto">
            <a:xfrm>
              <a:off x="3456" y="1862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7200" name="Text Box 30"/>
            <p:cNvSpPr txBox="1">
              <a:spLocks noChangeArrowheads="1"/>
            </p:cNvSpPr>
            <p:nvPr/>
          </p:nvSpPr>
          <p:spPr bwMode="auto">
            <a:xfrm>
              <a:off x="3456" y="2390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7201" name="Text Box 31"/>
            <p:cNvSpPr txBox="1">
              <a:spLocks noChangeArrowheads="1"/>
            </p:cNvSpPr>
            <p:nvPr/>
          </p:nvSpPr>
          <p:spPr bwMode="auto">
            <a:xfrm>
              <a:off x="3456" y="2917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7202" name="Text Box 32"/>
            <p:cNvSpPr txBox="1">
              <a:spLocks noChangeArrowheads="1"/>
            </p:cNvSpPr>
            <p:nvPr/>
          </p:nvSpPr>
          <p:spPr bwMode="auto">
            <a:xfrm>
              <a:off x="3456" y="2679"/>
              <a:ext cx="336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7203" name="Text Box 33"/>
            <p:cNvSpPr txBox="1">
              <a:spLocks noChangeArrowheads="1"/>
            </p:cNvSpPr>
            <p:nvPr/>
          </p:nvSpPr>
          <p:spPr bwMode="auto">
            <a:xfrm>
              <a:off x="3456" y="2150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7204" name="Text Box 34"/>
            <p:cNvSpPr txBox="1">
              <a:spLocks noChangeArrowheads="1"/>
            </p:cNvSpPr>
            <p:nvPr/>
          </p:nvSpPr>
          <p:spPr bwMode="auto">
            <a:xfrm>
              <a:off x="3744" y="1622"/>
              <a:ext cx="337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7205" name="Text Box 35"/>
            <p:cNvSpPr txBox="1">
              <a:spLocks noChangeArrowheads="1"/>
            </p:cNvSpPr>
            <p:nvPr/>
          </p:nvSpPr>
          <p:spPr bwMode="auto">
            <a:xfrm>
              <a:off x="4032" y="1622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7206" name="Text Box 36"/>
            <p:cNvSpPr txBox="1">
              <a:spLocks noChangeArrowheads="1"/>
            </p:cNvSpPr>
            <p:nvPr/>
          </p:nvSpPr>
          <p:spPr bwMode="auto">
            <a:xfrm>
              <a:off x="4368" y="1622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7207" name="Text Box 37"/>
            <p:cNvSpPr txBox="1">
              <a:spLocks noChangeArrowheads="1"/>
            </p:cNvSpPr>
            <p:nvPr/>
          </p:nvSpPr>
          <p:spPr bwMode="auto">
            <a:xfrm>
              <a:off x="4704" y="1622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7208" name="Text Box 38"/>
            <p:cNvSpPr txBox="1">
              <a:spLocks noChangeArrowheads="1"/>
            </p:cNvSpPr>
            <p:nvPr/>
          </p:nvSpPr>
          <p:spPr bwMode="auto">
            <a:xfrm>
              <a:off x="4944" y="1622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7209" name="Text Box 39"/>
            <p:cNvSpPr txBox="1">
              <a:spLocks noChangeArrowheads="1"/>
            </p:cNvSpPr>
            <p:nvPr/>
          </p:nvSpPr>
          <p:spPr bwMode="auto">
            <a:xfrm>
              <a:off x="5280" y="1622"/>
              <a:ext cx="33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/>
                <a:t>. . .</a:t>
              </a:r>
            </a:p>
          </p:txBody>
        </p:sp>
        <p:sp>
          <p:nvSpPr>
            <p:cNvPr id="7210" name="Text Box 40"/>
            <p:cNvSpPr txBox="1">
              <a:spLocks noChangeArrowheads="1"/>
            </p:cNvSpPr>
            <p:nvPr/>
          </p:nvSpPr>
          <p:spPr bwMode="auto">
            <a:xfrm>
              <a:off x="3504" y="3072"/>
              <a:ext cx="192" cy="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2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2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200"/>
                <a:t>.</a:t>
              </a:r>
            </a:p>
          </p:txBody>
        </p:sp>
      </p:grpSp>
      <p:sp>
        <p:nvSpPr>
          <p:cNvPr id="7185" name="Text Box 41"/>
          <p:cNvSpPr txBox="1">
            <a:spLocks noChangeArrowheads="1"/>
          </p:cNvSpPr>
          <p:nvPr/>
        </p:nvSpPr>
        <p:spPr bwMode="auto">
          <a:xfrm>
            <a:off x="5791200" y="43434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/>
              <a:t>Proximity Matrix</a:t>
            </a:r>
          </a:p>
        </p:txBody>
      </p:sp>
      <p:graphicFrame>
        <p:nvGraphicFramePr>
          <p:cNvPr id="7186" name="Object 4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572000" y="5610225"/>
          <a:ext cx="405606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4" name="Visio" r:id="rId3" imgW="7949438" imgH="1399827" progId="Visio.Drawing.6">
                  <p:embed/>
                </p:oleObj>
              </mc:Choice>
              <mc:Fallback>
                <p:oleObj name="Visio" r:id="rId3" imgW="7949438" imgH="1399827" progId="Visio.Drawing.6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610225"/>
                        <a:ext cx="4056063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Intermediate Situation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sz="2200" smtClean="0"/>
              <a:t>After some merging steps, we have some clusters </a:t>
            </a:r>
          </a:p>
          <a:p>
            <a:pPr marL="742950" lvl="1" indent="-285750"/>
            <a:endParaRPr lang="en-US" sz="2000" smtClean="0"/>
          </a:p>
        </p:txBody>
      </p:sp>
      <p:sp>
        <p:nvSpPr>
          <p:cNvPr id="8196" name="Freeform 4"/>
          <p:cNvSpPr>
            <a:spLocks/>
          </p:cNvSpPr>
          <p:nvPr/>
        </p:nvSpPr>
        <p:spPr bwMode="auto">
          <a:xfrm>
            <a:off x="609600" y="3886200"/>
            <a:ext cx="546100" cy="7731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7" name="Freeform 5"/>
          <p:cNvSpPr>
            <a:spLocks/>
          </p:cNvSpPr>
          <p:nvPr/>
        </p:nvSpPr>
        <p:spPr bwMode="auto">
          <a:xfrm rot="-5400000">
            <a:off x="1600200" y="2667000"/>
            <a:ext cx="762000" cy="914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8" name="Freeform 6"/>
          <p:cNvSpPr>
            <a:spLocks/>
          </p:cNvSpPr>
          <p:nvPr/>
        </p:nvSpPr>
        <p:spPr bwMode="auto">
          <a:xfrm rot="10800000">
            <a:off x="3352800" y="3048000"/>
            <a:ext cx="685800" cy="7620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9" name="Freeform 7"/>
          <p:cNvSpPr>
            <a:spLocks/>
          </p:cNvSpPr>
          <p:nvPr/>
        </p:nvSpPr>
        <p:spPr bwMode="auto">
          <a:xfrm>
            <a:off x="1295400" y="4953000"/>
            <a:ext cx="774700" cy="7731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0" name="Freeform 8"/>
          <p:cNvSpPr>
            <a:spLocks/>
          </p:cNvSpPr>
          <p:nvPr/>
        </p:nvSpPr>
        <p:spPr bwMode="auto">
          <a:xfrm rot="10800000">
            <a:off x="2590800" y="4876800"/>
            <a:ext cx="685800" cy="7620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685800" y="41910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C1</a:t>
            </a: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3429000" y="3352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C4</a:t>
            </a:r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1524000" y="51816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C2</a:t>
            </a:r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2743200" y="51054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C5</a:t>
            </a: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1752600" y="2971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C3</a:t>
            </a:r>
          </a:p>
        </p:txBody>
      </p:sp>
      <p:grpSp>
        <p:nvGrpSpPr>
          <p:cNvPr id="8206" name="Group 14"/>
          <p:cNvGrpSpPr>
            <a:grpSpLocks/>
          </p:cNvGrpSpPr>
          <p:nvPr/>
        </p:nvGrpSpPr>
        <p:grpSpPr bwMode="auto">
          <a:xfrm>
            <a:off x="5486400" y="1660525"/>
            <a:ext cx="2895600" cy="2212975"/>
            <a:chOff x="3456" y="1440"/>
            <a:chExt cx="1872" cy="1503"/>
          </a:xfrm>
        </p:grpSpPr>
        <p:sp>
          <p:nvSpPr>
            <p:cNvPr id="8209" name="Text Box 15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C2</a:t>
              </a:r>
            </a:p>
          </p:txBody>
        </p:sp>
        <p:sp>
          <p:nvSpPr>
            <p:cNvPr id="8210" name="Text Box 16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C1</a:t>
              </a:r>
            </a:p>
          </p:txBody>
        </p:sp>
        <p:sp>
          <p:nvSpPr>
            <p:cNvPr id="8211" name="Line 17"/>
            <p:cNvSpPr>
              <a:spLocks noChangeShapeType="1"/>
            </p:cNvSpPr>
            <p:nvPr/>
          </p:nvSpPr>
          <p:spPr bwMode="auto">
            <a:xfrm>
              <a:off x="3696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2" name="Line 18"/>
            <p:cNvSpPr>
              <a:spLocks noChangeShapeType="1"/>
            </p:cNvSpPr>
            <p:nvPr/>
          </p:nvSpPr>
          <p:spPr bwMode="auto">
            <a:xfrm>
              <a:off x="3504" y="163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3" name="Line 19"/>
            <p:cNvSpPr>
              <a:spLocks noChangeShapeType="1"/>
            </p:cNvSpPr>
            <p:nvPr/>
          </p:nvSpPr>
          <p:spPr bwMode="auto">
            <a:xfrm>
              <a:off x="5280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4" name="Line 20"/>
            <p:cNvSpPr>
              <a:spLocks noChangeShapeType="1"/>
            </p:cNvSpPr>
            <p:nvPr/>
          </p:nvSpPr>
          <p:spPr bwMode="auto">
            <a:xfrm>
              <a:off x="3504" y="2928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5" name="Text Box 21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C1</a:t>
              </a:r>
            </a:p>
          </p:txBody>
        </p:sp>
        <p:sp>
          <p:nvSpPr>
            <p:cNvPr id="8216" name="Text Box 22"/>
            <p:cNvSpPr txBox="1">
              <a:spLocks noChangeArrowheads="1"/>
            </p:cNvSpPr>
            <p:nvPr/>
          </p:nvSpPr>
          <p:spPr bwMode="auto">
            <a:xfrm>
              <a:off x="3456" y="2207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C3</a:t>
              </a:r>
            </a:p>
          </p:txBody>
        </p:sp>
        <p:sp>
          <p:nvSpPr>
            <p:cNvPr id="8217" name="Text Box 23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C5</a:t>
              </a:r>
            </a:p>
          </p:txBody>
        </p:sp>
        <p:sp>
          <p:nvSpPr>
            <p:cNvPr id="8218" name="Text Box 24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C4</a:t>
              </a:r>
            </a:p>
          </p:txBody>
        </p:sp>
        <p:sp>
          <p:nvSpPr>
            <p:cNvPr id="8219" name="Text Box 25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C2</a:t>
              </a:r>
            </a:p>
          </p:txBody>
        </p:sp>
        <p:sp>
          <p:nvSpPr>
            <p:cNvPr id="8220" name="Text Box 26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C3</a:t>
              </a:r>
            </a:p>
          </p:txBody>
        </p:sp>
        <p:sp>
          <p:nvSpPr>
            <p:cNvPr id="8221" name="Text Box 27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C4</a:t>
              </a:r>
            </a:p>
          </p:txBody>
        </p:sp>
        <p:sp>
          <p:nvSpPr>
            <p:cNvPr id="8222" name="Text Box 28"/>
            <p:cNvSpPr txBox="1">
              <a:spLocks noChangeArrowheads="1"/>
            </p:cNvSpPr>
            <p:nvPr/>
          </p:nvSpPr>
          <p:spPr bwMode="auto">
            <a:xfrm>
              <a:off x="4992" y="144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C5</a:t>
              </a:r>
            </a:p>
          </p:txBody>
        </p:sp>
        <p:sp>
          <p:nvSpPr>
            <p:cNvPr id="8223" name="Line 29"/>
            <p:cNvSpPr>
              <a:spLocks noChangeShapeType="1"/>
            </p:cNvSpPr>
            <p:nvPr/>
          </p:nvSpPr>
          <p:spPr bwMode="auto">
            <a:xfrm>
              <a:off x="3504" y="187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4" name="Line 30"/>
            <p:cNvSpPr>
              <a:spLocks noChangeShapeType="1"/>
            </p:cNvSpPr>
            <p:nvPr/>
          </p:nvSpPr>
          <p:spPr bwMode="auto">
            <a:xfrm>
              <a:off x="3504" y="240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5" name="Line 31"/>
            <p:cNvSpPr>
              <a:spLocks noChangeShapeType="1"/>
            </p:cNvSpPr>
            <p:nvPr/>
          </p:nvSpPr>
          <p:spPr bwMode="auto">
            <a:xfrm>
              <a:off x="3504" y="216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6" name="Line 32"/>
            <p:cNvSpPr>
              <a:spLocks noChangeShapeType="1"/>
            </p:cNvSpPr>
            <p:nvPr/>
          </p:nvSpPr>
          <p:spPr bwMode="auto">
            <a:xfrm>
              <a:off x="3504" y="264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7" name="Line 33"/>
            <p:cNvSpPr>
              <a:spLocks noChangeShapeType="1"/>
            </p:cNvSpPr>
            <p:nvPr/>
          </p:nvSpPr>
          <p:spPr bwMode="auto">
            <a:xfrm>
              <a:off x="4032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8" name="Line 34"/>
            <p:cNvSpPr>
              <a:spLocks noChangeShapeType="1"/>
            </p:cNvSpPr>
            <p:nvPr/>
          </p:nvSpPr>
          <p:spPr bwMode="auto">
            <a:xfrm>
              <a:off x="4320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9" name="Line 35"/>
            <p:cNvSpPr>
              <a:spLocks noChangeShapeType="1"/>
            </p:cNvSpPr>
            <p:nvPr/>
          </p:nvSpPr>
          <p:spPr bwMode="auto">
            <a:xfrm>
              <a:off x="4656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0" name="Line 36"/>
            <p:cNvSpPr>
              <a:spLocks noChangeShapeType="1"/>
            </p:cNvSpPr>
            <p:nvPr/>
          </p:nvSpPr>
          <p:spPr bwMode="auto">
            <a:xfrm>
              <a:off x="4992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07" name="Text Box 37"/>
          <p:cNvSpPr txBox="1">
            <a:spLocks noChangeArrowheads="1"/>
          </p:cNvSpPr>
          <p:nvPr/>
        </p:nvSpPr>
        <p:spPr bwMode="auto">
          <a:xfrm>
            <a:off x="5791200" y="3870325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/>
              <a:t>Proximity Matrix</a:t>
            </a:r>
          </a:p>
        </p:txBody>
      </p:sp>
      <p:graphicFrame>
        <p:nvGraphicFramePr>
          <p:cNvPr id="8208" name="Object 38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648200" y="4713288"/>
          <a:ext cx="4083050" cy="161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4" name="Visio" r:id="rId3" imgW="7591349" imgH="2996548" progId="Visio.Drawing.6">
                  <p:embed/>
                </p:oleObj>
              </mc:Choice>
              <mc:Fallback>
                <p:oleObj name="Visio" r:id="rId3" imgW="7591349" imgH="2996548" progId="Visio.Drawing.6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713288"/>
                        <a:ext cx="4083050" cy="161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Intermediate Situation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sz="2200" smtClean="0"/>
              <a:t>We want to merge the two closest clusters (C2 and C5)  and update the proximity matrix. </a:t>
            </a:r>
          </a:p>
          <a:p>
            <a:pPr marL="742950" lvl="1" indent="-285750"/>
            <a:endParaRPr lang="en-US" sz="2000" smtClean="0"/>
          </a:p>
        </p:txBody>
      </p:sp>
      <p:sp>
        <p:nvSpPr>
          <p:cNvPr id="9220" name="Freeform 4"/>
          <p:cNvSpPr>
            <a:spLocks/>
          </p:cNvSpPr>
          <p:nvPr/>
        </p:nvSpPr>
        <p:spPr bwMode="auto">
          <a:xfrm>
            <a:off x="609600" y="3886200"/>
            <a:ext cx="546100" cy="7731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1" name="Freeform 5"/>
          <p:cNvSpPr>
            <a:spLocks/>
          </p:cNvSpPr>
          <p:nvPr/>
        </p:nvSpPr>
        <p:spPr bwMode="auto">
          <a:xfrm rot="-5400000">
            <a:off x="1600200" y="2667000"/>
            <a:ext cx="762000" cy="914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2" name="Freeform 6"/>
          <p:cNvSpPr>
            <a:spLocks/>
          </p:cNvSpPr>
          <p:nvPr/>
        </p:nvSpPr>
        <p:spPr bwMode="auto">
          <a:xfrm rot="10800000">
            <a:off x="3352800" y="3048000"/>
            <a:ext cx="685800" cy="7620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3" name="Freeform 7"/>
          <p:cNvSpPr>
            <a:spLocks/>
          </p:cNvSpPr>
          <p:nvPr/>
        </p:nvSpPr>
        <p:spPr bwMode="auto">
          <a:xfrm>
            <a:off x="1295400" y="4953000"/>
            <a:ext cx="774700" cy="7731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4" name="Freeform 8"/>
          <p:cNvSpPr>
            <a:spLocks/>
          </p:cNvSpPr>
          <p:nvPr/>
        </p:nvSpPr>
        <p:spPr bwMode="auto">
          <a:xfrm rot="10800000">
            <a:off x="2590800" y="4876800"/>
            <a:ext cx="685800" cy="7620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685800" y="41910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C1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3429000" y="3352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C4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1524000" y="51816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C2</a:t>
            </a: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2743200" y="51054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C5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1752600" y="2971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C3</a:t>
            </a:r>
          </a:p>
        </p:txBody>
      </p:sp>
      <p:grpSp>
        <p:nvGrpSpPr>
          <p:cNvPr id="9230" name="Group 14"/>
          <p:cNvGrpSpPr>
            <a:grpSpLocks/>
          </p:cNvGrpSpPr>
          <p:nvPr/>
        </p:nvGrpSpPr>
        <p:grpSpPr bwMode="auto">
          <a:xfrm>
            <a:off x="5486400" y="1676400"/>
            <a:ext cx="2971800" cy="2193925"/>
            <a:chOff x="3456" y="1094"/>
            <a:chExt cx="1920" cy="1503"/>
          </a:xfrm>
        </p:grpSpPr>
        <p:sp>
          <p:nvSpPr>
            <p:cNvPr id="9234" name="Text Box 15"/>
            <p:cNvSpPr txBox="1">
              <a:spLocks noChangeArrowheads="1"/>
            </p:cNvSpPr>
            <p:nvPr/>
          </p:nvSpPr>
          <p:spPr bwMode="auto">
            <a:xfrm>
              <a:off x="4032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C2</a:t>
              </a:r>
            </a:p>
          </p:txBody>
        </p:sp>
        <p:sp>
          <p:nvSpPr>
            <p:cNvPr id="9235" name="Text Box 16"/>
            <p:cNvSpPr txBox="1">
              <a:spLocks noChangeArrowheads="1"/>
            </p:cNvSpPr>
            <p:nvPr/>
          </p:nvSpPr>
          <p:spPr bwMode="auto">
            <a:xfrm>
              <a:off x="3744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C1</a:t>
              </a:r>
            </a:p>
          </p:txBody>
        </p:sp>
        <p:sp>
          <p:nvSpPr>
            <p:cNvPr id="9236" name="Line 17"/>
            <p:cNvSpPr>
              <a:spLocks noChangeShapeType="1"/>
            </p:cNvSpPr>
            <p:nvPr/>
          </p:nvSpPr>
          <p:spPr bwMode="auto">
            <a:xfrm>
              <a:off x="3696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7" name="Line 18"/>
            <p:cNvSpPr>
              <a:spLocks noChangeShapeType="1"/>
            </p:cNvSpPr>
            <p:nvPr/>
          </p:nvSpPr>
          <p:spPr bwMode="auto">
            <a:xfrm>
              <a:off x="3504" y="1286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8" name="Line 19"/>
            <p:cNvSpPr>
              <a:spLocks noChangeShapeType="1"/>
            </p:cNvSpPr>
            <p:nvPr/>
          </p:nvSpPr>
          <p:spPr bwMode="auto">
            <a:xfrm>
              <a:off x="5280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9" name="Line 20"/>
            <p:cNvSpPr>
              <a:spLocks noChangeShapeType="1"/>
            </p:cNvSpPr>
            <p:nvPr/>
          </p:nvSpPr>
          <p:spPr bwMode="auto">
            <a:xfrm>
              <a:off x="3504" y="258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0" name="Text Box 21"/>
            <p:cNvSpPr txBox="1">
              <a:spLocks noChangeArrowheads="1"/>
            </p:cNvSpPr>
            <p:nvPr/>
          </p:nvSpPr>
          <p:spPr bwMode="auto">
            <a:xfrm>
              <a:off x="3456" y="133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C1</a:t>
              </a:r>
            </a:p>
          </p:txBody>
        </p:sp>
        <p:sp>
          <p:nvSpPr>
            <p:cNvPr id="9241" name="Text Box 22"/>
            <p:cNvSpPr txBox="1">
              <a:spLocks noChangeArrowheads="1"/>
            </p:cNvSpPr>
            <p:nvPr/>
          </p:nvSpPr>
          <p:spPr bwMode="auto">
            <a:xfrm>
              <a:off x="3456" y="1862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C3</a:t>
              </a:r>
            </a:p>
          </p:txBody>
        </p:sp>
        <p:sp>
          <p:nvSpPr>
            <p:cNvPr id="9242" name="Text Box 23"/>
            <p:cNvSpPr txBox="1">
              <a:spLocks noChangeArrowheads="1"/>
            </p:cNvSpPr>
            <p:nvPr/>
          </p:nvSpPr>
          <p:spPr bwMode="auto">
            <a:xfrm>
              <a:off x="3456" y="2389"/>
              <a:ext cx="33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C5</a:t>
              </a:r>
            </a:p>
          </p:txBody>
        </p:sp>
        <p:sp>
          <p:nvSpPr>
            <p:cNvPr id="9243" name="Text Box 24"/>
            <p:cNvSpPr txBox="1">
              <a:spLocks noChangeArrowheads="1"/>
            </p:cNvSpPr>
            <p:nvPr/>
          </p:nvSpPr>
          <p:spPr bwMode="auto">
            <a:xfrm>
              <a:off x="3456" y="2150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C4</a:t>
              </a:r>
            </a:p>
          </p:txBody>
        </p:sp>
        <p:sp>
          <p:nvSpPr>
            <p:cNvPr id="9244" name="Text Box 25"/>
            <p:cNvSpPr txBox="1">
              <a:spLocks noChangeArrowheads="1"/>
            </p:cNvSpPr>
            <p:nvPr/>
          </p:nvSpPr>
          <p:spPr bwMode="auto">
            <a:xfrm>
              <a:off x="3456" y="1622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C2</a:t>
              </a:r>
            </a:p>
          </p:txBody>
        </p:sp>
        <p:sp>
          <p:nvSpPr>
            <p:cNvPr id="9245" name="Text Box 26"/>
            <p:cNvSpPr txBox="1">
              <a:spLocks noChangeArrowheads="1"/>
            </p:cNvSpPr>
            <p:nvPr/>
          </p:nvSpPr>
          <p:spPr bwMode="auto">
            <a:xfrm>
              <a:off x="4368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C3</a:t>
              </a:r>
            </a:p>
          </p:txBody>
        </p:sp>
        <p:sp>
          <p:nvSpPr>
            <p:cNvPr id="9246" name="Text Box 27"/>
            <p:cNvSpPr txBox="1">
              <a:spLocks noChangeArrowheads="1"/>
            </p:cNvSpPr>
            <p:nvPr/>
          </p:nvSpPr>
          <p:spPr bwMode="auto">
            <a:xfrm>
              <a:off x="4704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C4</a:t>
              </a:r>
            </a:p>
          </p:txBody>
        </p:sp>
        <p:sp>
          <p:nvSpPr>
            <p:cNvPr id="9247" name="Text Box 28"/>
            <p:cNvSpPr txBox="1">
              <a:spLocks noChangeArrowheads="1"/>
            </p:cNvSpPr>
            <p:nvPr/>
          </p:nvSpPr>
          <p:spPr bwMode="auto">
            <a:xfrm>
              <a:off x="4992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C5</a:t>
              </a:r>
            </a:p>
          </p:txBody>
        </p:sp>
        <p:sp>
          <p:nvSpPr>
            <p:cNvPr id="9248" name="Line 29"/>
            <p:cNvSpPr>
              <a:spLocks noChangeShapeType="1"/>
            </p:cNvSpPr>
            <p:nvPr/>
          </p:nvSpPr>
          <p:spPr bwMode="auto">
            <a:xfrm>
              <a:off x="3504" y="1526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9" name="Line 30"/>
            <p:cNvSpPr>
              <a:spLocks noChangeShapeType="1"/>
            </p:cNvSpPr>
            <p:nvPr/>
          </p:nvSpPr>
          <p:spPr bwMode="auto">
            <a:xfrm>
              <a:off x="3504" y="205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0" name="Line 31"/>
            <p:cNvSpPr>
              <a:spLocks noChangeShapeType="1"/>
            </p:cNvSpPr>
            <p:nvPr/>
          </p:nvSpPr>
          <p:spPr bwMode="auto">
            <a:xfrm>
              <a:off x="3504" y="181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1" name="Line 32"/>
            <p:cNvSpPr>
              <a:spLocks noChangeShapeType="1"/>
            </p:cNvSpPr>
            <p:nvPr/>
          </p:nvSpPr>
          <p:spPr bwMode="auto">
            <a:xfrm>
              <a:off x="3504" y="229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2" name="Line 33"/>
            <p:cNvSpPr>
              <a:spLocks noChangeShapeType="1"/>
            </p:cNvSpPr>
            <p:nvPr/>
          </p:nvSpPr>
          <p:spPr bwMode="auto">
            <a:xfrm>
              <a:off x="4032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3" name="Line 34"/>
            <p:cNvSpPr>
              <a:spLocks noChangeShapeType="1"/>
            </p:cNvSpPr>
            <p:nvPr/>
          </p:nvSpPr>
          <p:spPr bwMode="auto">
            <a:xfrm>
              <a:off x="4320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4" name="Line 35"/>
            <p:cNvSpPr>
              <a:spLocks noChangeShapeType="1"/>
            </p:cNvSpPr>
            <p:nvPr/>
          </p:nvSpPr>
          <p:spPr bwMode="auto">
            <a:xfrm>
              <a:off x="4656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5" name="Line 36"/>
            <p:cNvSpPr>
              <a:spLocks noChangeShapeType="1"/>
            </p:cNvSpPr>
            <p:nvPr/>
          </p:nvSpPr>
          <p:spPr bwMode="auto">
            <a:xfrm>
              <a:off x="4992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6" name="Rectangle 37" descr="Wide downward diagonal"/>
            <p:cNvSpPr>
              <a:spLocks noChangeArrowheads="1"/>
            </p:cNvSpPr>
            <p:nvPr/>
          </p:nvSpPr>
          <p:spPr bwMode="auto">
            <a:xfrm>
              <a:off x="3696" y="1526"/>
              <a:ext cx="1584" cy="288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7" name="Rectangle 38" descr="Wide downward diagonal"/>
            <p:cNvSpPr>
              <a:spLocks noChangeArrowheads="1"/>
            </p:cNvSpPr>
            <p:nvPr/>
          </p:nvSpPr>
          <p:spPr bwMode="auto">
            <a:xfrm>
              <a:off x="3696" y="2294"/>
              <a:ext cx="1584" cy="288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8" name="Rectangle 39" descr="Wide downward diagonal"/>
            <p:cNvSpPr>
              <a:spLocks noChangeArrowheads="1"/>
            </p:cNvSpPr>
            <p:nvPr/>
          </p:nvSpPr>
          <p:spPr bwMode="auto">
            <a:xfrm rot="5400000">
              <a:off x="3521" y="1783"/>
              <a:ext cx="1298" cy="299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9" name="Rectangle 40" descr="Wide downward diagonal"/>
            <p:cNvSpPr>
              <a:spLocks noChangeArrowheads="1"/>
            </p:cNvSpPr>
            <p:nvPr/>
          </p:nvSpPr>
          <p:spPr bwMode="auto">
            <a:xfrm rot="5400000">
              <a:off x="4477" y="1778"/>
              <a:ext cx="1297" cy="311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31" name="Oval 41"/>
          <p:cNvSpPr>
            <a:spLocks noChangeArrowheads="1"/>
          </p:cNvSpPr>
          <p:nvPr/>
        </p:nvSpPr>
        <p:spPr bwMode="auto">
          <a:xfrm>
            <a:off x="990600" y="4648200"/>
            <a:ext cx="2514600" cy="1295400"/>
          </a:xfrm>
          <a:prstGeom prst="ellips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Text Box 42"/>
          <p:cNvSpPr txBox="1">
            <a:spLocks noChangeArrowheads="1"/>
          </p:cNvSpPr>
          <p:nvPr/>
        </p:nvSpPr>
        <p:spPr bwMode="auto">
          <a:xfrm>
            <a:off x="5791200" y="3870325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/>
              <a:t>Proximity Matrix</a:t>
            </a:r>
          </a:p>
        </p:txBody>
      </p:sp>
      <p:graphicFrame>
        <p:nvGraphicFramePr>
          <p:cNvPr id="9233" name="Object 4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648200" y="4495800"/>
          <a:ext cx="4083050" cy="184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3" name="Visio" r:id="rId3" imgW="7591349" imgH="3431733" progId="Visio.Drawing.6">
                  <p:embed/>
                </p:oleObj>
              </mc:Choice>
              <mc:Fallback>
                <p:oleObj name="Visio" r:id="rId3" imgW="7591349" imgH="3431733" progId="Visio.Drawing.6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495800"/>
                        <a:ext cx="4083050" cy="184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After Merging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sz="2200" smtClean="0"/>
              <a:t>The question is “How do we update the proximity matrix?” </a:t>
            </a:r>
          </a:p>
          <a:p>
            <a:pPr marL="742950" lvl="1" indent="-285750"/>
            <a:endParaRPr lang="en-US" sz="2000" smtClean="0"/>
          </a:p>
        </p:txBody>
      </p:sp>
      <p:sp>
        <p:nvSpPr>
          <p:cNvPr id="10244" name="Freeform 4"/>
          <p:cNvSpPr>
            <a:spLocks/>
          </p:cNvSpPr>
          <p:nvPr/>
        </p:nvSpPr>
        <p:spPr bwMode="auto">
          <a:xfrm>
            <a:off x="609600" y="3886200"/>
            <a:ext cx="546100" cy="7731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5" name="Freeform 5"/>
          <p:cNvSpPr>
            <a:spLocks/>
          </p:cNvSpPr>
          <p:nvPr/>
        </p:nvSpPr>
        <p:spPr bwMode="auto">
          <a:xfrm rot="-5400000">
            <a:off x="1600200" y="2667000"/>
            <a:ext cx="762000" cy="914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6" name="Freeform 6"/>
          <p:cNvSpPr>
            <a:spLocks/>
          </p:cNvSpPr>
          <p:nvPr/>
        </p:nvSpPr>
        <p:spPr bwMode="auto">
          <a:xfrm rot="10800000">
            <a:off x="3352800" y="3048000"/>
            <a:ext cx="685800" cy="7620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7" name="Freeform 7"/>
          <p:cNvSpPr>
            <a:spLocks/>
          </p:cNvSpPr>
          <p:nvPr/>
        </p:nvSpPr>
        <p:spPr bwMode="auto">
          <a:xfrm>
            <a:off x="1295400" y="4953000"/>
            <a:ext cx="2362200" cy="7731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685800" y="41910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C1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3429000" y="3352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C4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1905000" y="5181600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C2 </a:t>
            </a:r>
            <a:r>
              <a:rPr lang="en-US" b="0"/>
              <a:t>U</a:t>
            </a:r>
            <a:r>
              <a:rPr lang="en-US"/>
              <a:t> C5</a:t>
            </a: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1752600" y="2971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C3</a:t>
            </a: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6172200" y="274320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?        ?        ?        ?    	   </a:t>
            </a: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6651625" y="23622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?</a:t>
            </a: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6651625" y="32004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?</a:t>
            </a: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6651625" y="35814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?</a:t>
            </a: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6629400" y="1555750"/>
            <a:ext cx="5334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C2 </a:t>
            </a:r>
            <a:r>
              <a:rPr lang="en-US" b="0"/>
              <a:t>U </a:t>
            </a:r>
            <a:r>
              <a:rPr lang="en-US"/>
              <a:t>C5</a:t>
            </a: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6096000" y="19812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C1</a:t>
            </a:r>
          </a:p>
        </p:txBody>
      </p:sp>
      <p:sp>
        <p:nvSpPr>
          <p:cNvPr id="10258" name="Line 18"/>
          <p:cNvSpPr>
            <a:spLocks noChangeShapeType="1"/>
          </p:cNvSpPr>
          <p:nvPr/>
        </p:nvSpPr>
        <p:spPr bwMode="auto">
          <a:xfrm>
            <a:off x="6019800" y="19812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9" name="Line 19"/>
          <p:cNvSpPr>
            <a:spLocks noChangeShapeType="1"/>
          </p:cNvSpPr>
          <p:nvPr/>
        </p:nvSpPr>
        <p:spPr bwMode="auto">
          <a:xfrm>
            <a:off x="5715000" y="22860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5638800" y="23622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C1</a:t>
            </a:r>
          </a:p>
        </p:txBody>
      </p: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5638800" y="32004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C3</a:t>
            </a:r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5638800" y="36576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C4</a:t>
            </a:r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5181600" y="2819400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C2 </a:t>
            </a:r>
            <a:r>
              <a:rPr lang="en-US" b="0"/>
              <a:t>U </a:t>
            </a:r>
            <a:r>
              <a:rPr lang="en-US"/>
              <a:t>C5</a:t>
            </a:r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7086600" y="19812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C3</a:t>
            </a:r>
          </a:p>
        </p:txBody>
      </p: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7620000" y="19812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C4</a:t>
            </a:r>
          </a:p>
        </p:txBody>
      </p:sp>
      <p:sp>
        <p:nvSpPr>
          <p:cNvPr id="10266" name="Line 26"/>
          <p:cNvSpPr>
            <a:spLocks noChangeShapeType="1"/>
          </p:cNvSpPr>
          <p:nvPr/>
        </p:nvSpPr>
        <p:spPr bwMode="auto">
          <a:xfrm>
            <a:off x="5715000" y="26670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7" name="Line 27"/>
          <p:cNvSpPr>
            <a:spLocks noChangeShapeType="1"/>
          </p:cNvSpPr>
          <p:nvPr/>
        </p:nvSpPr>
        <p:spPr bwMode="auto">
          <a:xfrm>
            <a:off x="5715000" y="35052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8" name="Line 28"/>
          <p:cNvSpPr>
            <a:spLocks noChangeShapeType="1"/>
          </p:cNvSpPr>
          <p:nvPr/>
        </p:nvSpPr>
        <p:spPr bwMode="auto">
          <a:xfrm>
            <a:off x="5715000" y="31242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9" name="Line 29"/>
          <p:cNvSpPr>
            <a:spLocks noChangeShapeType="1"/>
          </p:cNvSpPr>
          <p:nvPr/>
        </p:nvSpPr>
        <p:spPr bwMode="auto">
          <a:xfrm>
            <a:off x="5715000" y="38862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0" name="Line 30"/>
          <p:cNvSpPr>
            <a:spLocks noChangeShapeType="1"/>
          </p:cNvSpPr>
          <p:nvPr/>
        </p:nvSpPr>
        <p:spPr bwMode="auto">
          <a:xfrm>
            <a:off x="6553200" y="19812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1" name="Line 31"/>
          <p:cNvSpPr>
            <a:spLocks noChangeShapeType="1"/>
          </p:cNvSpPr>
          <p:nvPr/>
        </p:nvSpPr>
        <p:spPr bwMode="auto">
          <a:xfrm>
            <a:off x="7010400" y="19812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2" name="Line 32"/>
          <p:cNvSpPr>
            <a:spLocks noChangeShapeType="1"/>
          </p:cNvSpPr>
          <p:nvPr/>
        </p:nvSpPr>
        <p:spPr bwMode="auto">
          <a:xfrm>
            <a:off x="7543800" y="19812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3" name="Line 33"/>
          <p:cNvSpPr>
            <a:spLocks noChangeShapeType="1"/>
          </p:cNvSpPr>
          <p:nvPr/>
        </p:nvSpPr>
        <p:spPr bwMode="auto">
          <a:xfrm>
            <a:off x="8077200" y="19812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4" name="Text Box 34"/>
          <p:cNvSpPr txBox="1">
            <a:spLocks noChangeArrowheads="1"/>
          </p:cNvSpPr>
          <p:nvPr/>
        </p:nvSpPr>
        <p:spPr bwMode="auto">
          <a:xfrm>
            <a:off x="5791200" y="39624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/>
              <a:t>Proximity Matrix</a:t>
            </a:r>
          </a:p>
        </p:txBody>
      </p:sp>
      <p:graphicFrame>
        <p:nvGraphicFramePr>
          <p:cNvPr id="10275" name="Object 3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648200" y="4435475"/>
          <a:ext cx="4083050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9" name="Visio" r:id="rId3" imgW="7591349" imgH="3654718" progId="Visio.Drawing.6">
                  <p:embed/>
                </p:oleObj>
              </mc:Choice>
              <mc:Fallback>
                <p:oleObj name="Visio" r:id="rId3" imgW="7591349" imgH="3654718" progId="Visio.Drawing.6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435475"/>
                        <a:ext cx="4083050" cy="196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 smtClean="0"/>
              <a:t>How to Define Inter-Cluster Similarity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1000" smtClean="0"/>
              <a:t> </a:t>
            </a:r>
          </a:p>
        </p:txBody>
      </p:sp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11283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4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5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6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7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8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9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0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1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2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3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4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5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1296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1297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1298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1299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1300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1301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1302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1303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1304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1305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/>
                <a:t>. . .</a:t>
              </a:r>
            </a:p>
          </p:txBody>
        </p:sp>
        <p:sp>
          <p:nvSpPr>
            <p:cNvPr id="11306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</p:txBody>
        </p:sp>
      </p:grpSp>
      <p:sp>
        <p:nvSpPr>
          <p:cNvPr id="11269" name="Line 29"/>
          <p:cNvSpPr>
            <a:spLocks noChangeShapeType="1"/>
          </p:cNvSpPr>
          <p:nvPr/>
        </p:nvSpPr>
        <p:spPr bwMode="auto">
          <a:xfrm>
            <a:off x="2209800" y="205740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0" name="Text Box 30"/>
          <p:cNvSpPr txBox="1">
            <a:spLocks noChangeArrowheads="1"/>
          </p:cNvSpPr>
          <p:nvPr/>
        </p:nvSpPr>
        <p:spPr bwMode="auto">
          <a:xfrm>
            <a:off x="2209800" y="1600200"/>
            <a:ext cx="1447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/>
              <a:t>Similarity?</a:t>
            </a:r>
          </a:p>
        </p:txBody>
      </p:sp>
      <p:sp>
        <p:nvSpPr>
          <p:cNvPr id="11271" name="Rectangle 31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MIN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MAX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Group Average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Distance Between Centroids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Other methods driven by an objective function</a:t>
            </a: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</a:pPr>
            <a:r>
              <a:rPr lang="en-US" sz="2000" b="0"/>
              <a:t>Ward’s Method uses squared error</a:t>
            </a:r>
            <a:endParaRPr lang="en-US" sz="2400" b="0"/>
          </a:p>
        </p:txBody>
      </p:sp>
      <p:sp>
        <p:nvSpPr>
          <p:cNvPr id="11272" name="Freeform 32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3" name="Oval 33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Oval 34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Oval 35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Oval 36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Freeform 37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8" name="Oval 38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Oval 39"/>
          <p:cNvSpPr>
            <a:spLocks noChangeArrowheads="1"/>
          </p:cNvSpPr>
          <p:nvPr/>
        </p:nvSpPr>
        <p:spPr bwMode="auto">
          <a:xfrm rot="5400000" flipV="1">
            <a:off x="3516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Oval 40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Oval 41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Text Box 42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/>
              <a:t>Proximity Matrix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 smtClean="0"/>
              <a:t>How to Define Inter-Cluster Similarity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1000" smtClean="0"/>
              <a:t> </a:t>
            </a:r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12306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7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8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9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0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1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2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3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4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5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6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7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8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2319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2320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2321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2322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2323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2324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2325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2326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2327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2328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/>
                <a:t>. . .</a:t>
              </a:r>
            </a:p>
          </p:txBody>
        </p:sp>
        <p:sp>
          <p:nvSpPr>
            <p:cNvPr id="12329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</p:txBody>
        </p:sp>
      </p:grpSp>
      <p:sp>
        <p:nvSpPr>
          <p:cNvPr id="12293" name="Freeform 29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4" name="Oval 30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Oval 31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Oval 32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Oval 33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Freeform 34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9" name="Oval 35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Oval 36"/>
          <p:cNvSpPr>
            <a:spLocks noChangeArrowheads="1"/>
          </p:cNvSpPr>
          <p:nvPr/>
        </p:nvSpPr>
        <p:spPr bwMode="auto">
          <a:xfrm rot="5400000" flipV="1">
            <a:off x="3516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1" name="Oval 37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2" name="Oval 38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3" name="Line 39"/>
          <p:cNvSpPr>
            <a:spLocks noChangeShapeType="1"/>
          </p:cNvSpPr>
          <p:nvPr/>
        </p:nvSpPr>
        <p:spPr bwMode="auto">
          <a:xfrm flipV="1">
            <a:off x="1981200" y="1600200"/>
            <a:ext cx="1524000" cy="1524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4" name="Text Box 40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/>
              <a:t>Proximity Matrix</a:t>
            </a:r>
          </a:p>
        </p:txBody>
      </p:sp>
      <p:sp>
        <p:nvSpPr>
          <p:cNvPr id="12305" name="Rectangle 41"/>
          <p:cNvSpPr>
            <a:spLocks noChangeArrowheads="1"/>
          </p:cNvSpPr>
          <p:nvPr/>
        </p:nvSpPr>
        <p:spPr bwMode="auto">
          <a:xfrm>
            <a:off x="381000" y="3200400"/>
            <a:ext cx="8839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 dirty="0" smtClean="0">
                <a:solidFill>
                  <a:srgbClr val="FF0000"/>
                </a:solidFill>
              </a:rPr>
              <a:t>MIN </a:t>
            </a:r>
            <a:r>
              <a:rPr lang="en-US" sz="2400" b="0" dirty="0" smtClean="0"/>
              <a:t>(single link)</a:t>
            </a:r>
            <a:endParaRPr lang="en-US" sz="2400" b="0" dirty="0">
              <a:solidFill>
                <a:srgbClr val="FF0000"/>
              </a:solidFill>
            </a:endParaRP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 dirty="0" smtClean="0"/>
              <a:t>MAX (complete link)</a:t>
            </a:r>
            <a:endParaRPr lang="en-US" sz="2400" b="0" dirty="0"/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 dirty="0"/>
              <a:t>Group </a:t>
            </a:r>
            <a:r>
              <a:rPr lang="en-US" sz="2400" b="0" dirty="0" smtClean="0"/>
              <a:t>Average (average link)</a:t>
            </a:r>
            <a:endParaRPr lang="en-US" sz="2400" b="0" dirty="0"/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 dirty="0"/>
              <a:t>Distance Between Centroids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 dirty="0"/>
              <a:t>Other methods driven by an objective function</a:t>
            </a: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</a:pPr>
            <a:r>
              <a:rPr lang="en-US" sz="2000" b="0" dirty="0"/>
              <a:t>Ward’s Method uses squared error: </a:t>
            </a:r>
            <a:r>
              <a:rPr lang="en-US" b="0" dirty="0">
                <a:hlinkClick r:id="rId2"/>
              </a:rPr>
              <a:t>http://</a:t>
            </a:r>
            <a:r>
              <a:rPr lang="en-US" b="0" dirty="0" smtClean="0">
                <a:hlinkClick r:id="rId2"/>
              </a:rPr>
              <a:t>en.wikipedia.org/wiki/Ward%27s_method</a:t>
            </a:r>
            <a:r>
              <a:rPr lang="en-US" b="0" dirty="0" smtClean="0"/>
              <a:t> 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146479596</TotalTime>
  <Pages>3</Pages>
  <Words>1304</Words>
  <Application>Microsoft Office PowerPoint</Application>
  <PresentationFormat>On-screen Show (4:3)</PresentationFormat>
  <Paragraphs>334</Paragraphs>
  <Slides>27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LC.BRev.FY97</vt:lpstr>
      <vt:lpstr>VISIO</vt:lpstr>
      <vt:lpstr>Visio</vt:lpstr>
      <vt:lpstr>MSPhotoEd.3</vt:lpstr>
      <vt:lpstr>More on Clustering in COSC 4335 </vt:lpstr>
      <vt:lpstr>1. Hierarchical Clustering </vt:lpstr>
      <vt:lpstr>Agglomerative Clustering Algorithm</vt:lpstr>
      <vt:lpstr>Starting Situation </vt:lpstr>
      <vt:lpstr>Intermediate Situation</vt:lpstr>
      <vt:lpstr>Intermediate Situation</vt:lpstr>
      <vt:lpstr>After Merging</vt:lpstr>
      <vt:lpstr>How to Define Inter-Cluster Similarity</vt:lpstr>
      <vt:lpstr>How to Define Inter-Cluster Similarity</vt:lpstr>
      <vt:lpstr>How to Define Inter-Cluster Similarity</vt:lpstr>
      <vt:lpstr>How to Define Inter-Cluster Similarity</vt:lpstr>
      <vt:lpstr>How to Define Inter-Cluster Similarity</vt:lpstr>
      <vt:lpstr>Hierarchical Clustering in R  </vt:lpstr>
      <vt:lpstr>2. Density-based Clustering </vt:lpstr>
      <vt:lpstr>DBSCAN (http://www2.cs.uh.edu/~ceick/7363/Papers/dbscan.pdf )</vt:lpstr>
      <vt:lpstr>DBSCAN: Core, Border, and Noise Points</vt:lpstr>
      <vt:lpstr>DBSCAN Algorithm (simplified view for teaching)</vt:lpstr>
      <vt:lpstr>DBSCAN: Core, Border and Noise Points</vt:lpstr>
      <vt:lpstr>When DBSCAN Works Well</vt:lpstr>
      <vt:lpstr>When DBSCAN Does NOT Work Well</vt:lpstr>
      <vt:lpstr>DBSCAN: Determining EPS and MinPts</vt:lpstr>
      <vt:lpstr>DBSCAN in R</vt:lpstr>
      <vt:lpstr>DBSCAN—A Second Introduction</vt:lpstr>
      <vt:lpstr>Density-Based Clustering: Background (II)</vt:lpstr>
      <vt:lpstr>DBSCAN: Density Based Spatial Clustering of Applications with Noise</vt:lpstr>
      <vt:lpstr>DBSCAN: The Algorithm</vt:lpstr>
      <vt:lpstr>Density-based Clustering: Pros and Cons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Steven F. Ashby Center for Applied Scientific Computing  Month DD, 1997</dc:title>
  <dc:creator>Computations</dc:creator>
  <cp:lastModifiedBy>C. Eick</cp:lastModifiedBy>
  <cp:revision>494</cp:revision>
  <cp:lastPrinted>2001-08-28T17:59:37Z</cp:lastPrinted>
  <dcterms:created xsi:type="dcterms:W3CDTF">1998-03-18T13:44:31Z</dcterms:created>
  <dcterms:modified xsi:type="dcterms:W3CDTF">2015-03-03T17:51:46Z</dcterms:modified>
</cp:coreProperties>
</file>