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56" r:id="rId2"/>
    <p:sldId id="374" r:id="rId3"/>
    <p:sldId id="357" r:id="rId4"/>
    <p:sldId id="359" r:id="rId5"/>
    <p:sldId id="362" r:id="rId6"/>
    <p:sldId id="364" r:id="rId7"/>
    <p:sldId id="375" r:id="rId8"/>
    <p:sldId id="363" r:id="rId9"/>
    <p:sldId id="376" r:id="rId10"/>
    <p:sldId id="373" r:id="rId11"/>
    <p:sldId id="377" r:id="rId12"/>
    <p:sldId id="378" r:id="rId13"/>
    <p:sldId id="379" r:id="rId14"/>
    <p:sldId id="380" r:id="rId15"/>
    <p:sldId id="381" r:id="rId16"/>
    <p:sldId id="382" r:id="rId17"/>
    <p:sldId id="365" r:id="rId18"/>
    <p:sldId id="383" r:id="rId19"/>
    <p:sldId id="384" r:id="rId20"/>
    <p:sldId id="385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86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" initials="H" lastIdx="1" clrIdx="0">
    <p:extLst>
      <p:ext uri="{19B8F6BF-5375-455C-9EA6-DF929625EA0E}">
        <p15:presenceInfo xmlns:p15="http://schemas.microsoft.com/office/powerpoint/2012/main" userId="Hu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26714"/>
    <a:srgbClr val="FF0066"/>
    <a:srgbClr val="F151E9"/>
    <a:srgbClr val="010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5" autoAdjust="0"/>
    <p:restoredTop sz="95488" autoAdjust="0"/>
  </p:normalViewPr>
  <p:slideViewPr>
    <p:cSldViewPr snapToGrid="0">
      <p:cViewPr varScale="1">
        <p:scale>
          <a:sx n="92" d="100"/>
          <a:sy n="92" d="100"/>
        </p:scale>
        <p:origin x="1614" y="84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3F995-E067-4278-B45E-F93A69B22CC3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32584-1D7E-43C8-9DD3-241204D3F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BA274-5C3D-4B65-A8CF-CF974E8CB0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498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505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66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08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573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43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481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300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6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227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0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090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7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33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221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0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96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62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4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149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7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7FF2-D24B-40D5-9513-1915B12A005F}" type="datetime1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99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24C5-9131-4D68-94C1-557F8E20C7A1}" type="datetime1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979C-37DA-4992-96D9-D7FDB09D870C}" type="datetime1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63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7B4C-A61E-4D4E-AE28-D054A1D17A0B}" type="datetime1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9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AFCB-BDBB-46C9-8EBA-3BABA946CFC6}" type="datetime1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8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9EA-104B-4734-9103-90279615027E}" type="datetime1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4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57A6-5555-46A2-BC17-7578A7A0992B}" type="datetime1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0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4AC8-7914-4ABE-8A70-8A3D52582B60}" type="datetime1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3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DA40-11AA-4ACB-BEAD-6484AADE6493}" type="datetime1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45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CBBE-6856-4AF3-8F95-A5DF008AE8B2}" type="datetime1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69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BF55-E5CD-4581-A487-26445C66D566}" type="datetime1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91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F1668-58A0-43F6-A29C-4980B9429AD3}" type="datetime1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5B38-ECC8-4A2D-87EB-5428E3CB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9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image" Target="../media/image48.png"/><Relationship Id="rId7" Type="http://schemas.openxmlformats.org/officeDocument/2006/relationships/image" Target="../media/image40.png"/><Relationship Id="rId12" Type="http://schemas.openxmlformats.org/officeDocument/2006/relationships/image" Target="../media/image43.png"/><Relationship Id="rId17" Type="http://schemas.openxmlformats.org/officeDocument/2006/relationships/image" Target="../media/image46.png"/><Relationship Id="rId2" Type="http://schemas.openxmlformats.org/officeDocument/2006/relationships/image" Target="../media/image47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5" Type="http://schemas.openxmlformats.org/officeDocument/2006/relationships/image" Target="../media/image54.png"/><Relationship Id="rId10" Type="http://schemas.openxmlformats.org/officeDocument/2006/relationships/image" Target="../media/image52.png"/><Relationship Id="rId4" Type="http://schemas.openxmlformats.org/officeDocument/2006/relationships/image" Target="../media/image49.png"/><Relationship Id="rId9" Type="http://schemas.openxmlformats.org/officeDocument/2006/relationships/image" Target="../media/image42.png"/><Relationship Id="rId1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image" Target="../media/image57.png"/><Relationship Id="rId7" Type="http://schemas.openxmlformats.org/officeDocument/2006/relationships/image" Target="../media/image58.png"/><Relationship Id="rId12" Type="http://schemas.openxmlformats.org/officeDocument/2006/relationships/image" Target="../media/image43.png"/><Relationship Id="rId17" Type="http://schemas.openxmlformats.org/officeDocument/2006/relationships/image" Target="../media/image46.png"/><Relationship Id="rId2" Type="http://schemas.openxmlformats.org/officeDocument/2006/relationships/image" Target="../media/image56.png"/><Relationship Id="rId16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530.png"/><Relationship Id="rId5" Type="http://schemas.openxmlformats.org/officeDocument/2006/relationships/image" Target="../media/image500.png"/><Relationship Id="rId15" Type="http://schemas.openxmlformats.org/officeDocument/2006/relationships/image" Target="../media/image540.png"/><Relationship Id="rId10" Type="http://schemas.openxmlformats.org/officeDocument/2006/relationships/image" Target="../media/image520.png"/><Relationship Id="rId4" Type="http://schemas.openxmlformats.org/officeDocument/2006/relationships/image" Target="../media/image49.png"/><Relationship Id="rId9" Type="http://schemas.openxmlformats.org/officeDocument/2006/relationships/image" Target="../media/image42.png"/><Relationship Id="rId1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44.png"/><Relationship Id="rId3" Type="http://schemas.openxmlformats.org/officeDocument/2006/relationships/image" Target="../media/image60.png"/><Relationship Id="rId7" Type="http://schemas.openxmlformats.org/officeDocument/2006/relationships/image" Target="../media/image40.png"/><Relationship Id="rId12" Type="http://schemas.openxmlformats.org/officeDocument/2006/relationships/image" Target="../media/image63.png"/><Relationship Id="rId17" Type="http://schemas.openxmlformats.org/officeDocument/2006/relationships/image" Target="../media/image46.png"/><Relationship Id="rId2" Type="http://schemas.openxmlformats.org/officeDocument/2006/relationships/image" Target="../media/image59.png"/><Relationship Id="rId16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530.png"/><Relationship Id="rId5" Type="http://schemas.openxmlformats.org/officeDocument/2006/relationships/image" Target="../media/image61.png"/><Relationship Id="rId15" Type="http://schemas.openxmlformats.org/officeDocument/2006/relationships/image" Target="../media/image540.png"/><Relationship Id="rId10" Type="http://schemas.openxmlformats.org/officeDocument/2006/relationships/image" Target="../media/image520.png"/><Relationship Id="rId4" Type="http://schemas.openxmlformats.org/officeDocument/2006/relationships/image" Target="../media/image49.png"/><Relationship Id="rId9" Type="http://schemas.openxmlformats.org/officeDocument/2006/relationships/image" Target="../media/image42.png"/><Relationship Id="rId1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45.png"/><Relationship Id="rId3" Type="http://schemas.openxmlformats.org/officeDocument/2006/relationships/image" Target="../media/image60.png"/><Relationship Id="rId7" Type="http://schemas.openxmlformats.org/officeDocument/2006/relationships/image" Target="../media/image40.png"/><Relationship Id="rId12" Type="http://schemas.openxmlformats.org/officeDocument/2006/relationships/image" Target="../media/image66.png"/><Relationship Id="rId2" Type="http://schemas.openxmlformats.org/officeDocument/2006/relationships/image" Target="../media/image64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43.png"/><Relationship Id="rId5" Type="http://schemas.openxmlformats.org/officeDocument/2006/relationships/image" Target="../media/image61.png"/><Relationship Id="rId15" Type="http://schemas.openxmlformats.org/officeDocument/2006/relationships/image" Target="../media/image550.png"/><Relationship Id="rId10" Type="http://schemas.openxmlformats.org/officeDocument/2006/relationships/image" Target="../media/image520.png"/><Relationship Id="rId4" Type="http://schemas.openxmlformats.org/officeDocument/2006/relationships/image" Target="../media/image49.png"/><Relationship Id="rId9" Type="http://schemas.openxmlformats.org/officeDocument/2006/relationships/image" Target="../media/image42.png"/><Relationship Id="rId14" Type="http://schemas.openxmlformats.org/officeDocument/2006/relationships/image" Target="../media/image5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45.png"/><Relationship Id="rId3" Type="http://schemas.openxmlformats.org/officeDocument/2006/relationships/image" Target="../media/image69.png"/><Relationship Id="rId7" Type="http://schemas.openxmlformats.org/officeDocument/2006/relationships/image" Target="../media/image58.png"/><Relationship Id="rId12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43.png"/><Relationship Id="rId5" Type="http://schemas.openxmlformats.org/officeDocument/2006/relationships/image" Target="../media/image61.png"/><Relationship Id="rId15" Type="http://schemas.openxmlformats.org/officeDocument/2006/relationships/image" Target="../media/image46.png"/><Relationship Id="rId10" Type="http://schemas.openxmlformats.org/officeDocument/2006/relationships/image" Target="../media/image520.png"/><Relationship Id="rId4" Type="http://schemas.openxmlformats.org/officeDocument/2006/relationships/image" Target="../media/image49.png"/><Relationship Id="rId9" Type="http://schemas.openxmlformats.org/officeDocument/2006/relationships/image" Target="../media/image42.png"/><Relationship Id="rId14" Type="http://schemas.openxmlformats.org/officeDocument/2006/relationships/image" Target="../media/image5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85.png"/><Relationship Id="rId7" Type="http://schemas.openxmlformats.org/officeDocument/2006/relationships/image" Target="../media/image300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1.png"/><Relationship Id="rId10" Type="http://schemas.openxmlformats.org/officeDocument/2006/relationships/image" Target="../media/image330.png"/><Relationship Id="rId4" Type="http://schemas.openxmlformats.org/officeDocument/2006/relationships/image" Target="../media/image271.png"/><Relationship Id="rId9" Type="http://schemas.openxmlformats.org/officeDocument/2006/relationships/image" Target="../media/image3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hyperlink" Target="mailto:huangq25@mail2.sysu.edu.c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ftp://121.40.86.26/databas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4.png"/><Relationship Id="rId7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2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402" y="961012"/>
            <a:ext cx="7787453" cy="1297372"/>
          </a:xfrm>
          <a:solidFill>
            <a:schemeClr val="bg1"/>
          </a:solidFill>
        </p:spPr>
        <p:txBody>
          <a:bodyPr anchor="ctr">
            <a:noAutofit/>
          </a:bodyPr>
          <a:lstStyle/>
          <a:p>
            <a:r>
              <a:rPr lang="en-US" altLang="zh-CN" sz="4800" b="1" dirty="0" smtClean="0"/>
              <a:t>Database Project</a:t>
            </a:r>
            <a:endParaRPr lang="zh-CN" altLang="en-US" sz="4800" b="1" i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5956" y="3204848"/>
            <a:ext cx="6952343" cy="2011388"/>
          </a:xfrm>
        </p:spPr>
        <p:txBody>
          <a:bodyPr anchor="ctr">
            <a:noAutofit/>
          </a:bodyPr>
          <a:lstStyle/>
          <a:p>
            <a:r>
              <a:rPr lang="en-US" altLang="zh-CN" sz="2400" u="sng" dirty="0" err="1">
                <a:solidFill>
                  <a:srgbClr val="0107F1"/>
                </a:solidFill>
              </a:rPr>
              <a:t>Qiang</a:t>
            </a:r>
            <a:r>
              <a:rPr lang="en-US" altLang="zh-CN" sz="2400" u="sng" dirty="0">
                <a:solidFill>
                  <a:srgbClr val="0107F1"/>
                </a:solidFill>
              </a:rPr>
              <a:t> </a:t>
            </a:r>
            <a:r>
              <a:rPr lang="en-US" altLang="zh-CN" sz="2400" u="sng" dirty="0" smtClean="0">
                <a:solidFill>
                  <a:srgbClr val="0107F1"/>
                </a:solidFill>
              </a:rPr>
              <a:t>Huang</a:t>
            </a:r>
            <a:endParaRPr lang="en-US" altLang="zh-CN" sz="2400" dirty="0" smtClean="0"/>
          </a:p>
          <a:p>
            <a:r>
              <a:rPr lang="en-US" altLang="zh-CN" sz="2400" dirty="0" smtClean="0"/>
              <a:t>huangq25@mail2.sysu.edu.cn</a:t>
            </a:r>
          </a:p>
          <a:p>
            <a:r>
              <a:rPr lang="en-US" altLang="zh-CN" sz="2400" dirty="0" smtClean="0"/>
              <a:t>School of Data and Computer Science</a:t>
            </a:r>
          </a:p>
          <a:p>
            <a:r>
              <a:rPr lang="en-US" altLang="zh-CN" sz="2400" dirty="0" smtClean="0"/>
              <a:t>Sun </a:t>
            </a:r>
            <a:r>
              <a:rPr lang="en-US" altLang="zh-CN" sz="2400" dirty="0" err="1" smtClean="0"/>
              <a:t>Yat</a:t>
            </a:r>
            <a:r>
              <a:rPr lang="en-US" altLang="zh-CN" sz="2400" dirty="0" smtClean="0"/>
              <a:t>-Sen University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MEDRANK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200" dirty="0" smtClean="0">
                    <a:cs typeface="Times New Roman" pitchFamily="18" charset="0"/>
                  </a:rPr>
                  <a:t>An Example:</a:t>
                </a: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r>
                  <a:rPr lang="en-US" altLang="zh-CN" sz="2000" dirty="0" smtClean="0">
                    <a:cs typeface="Times New Roman" pitchFamily="18" charset="0"/>
                  </a:rPr>
                  <a:t>After random projection,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𝟓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𝟖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b="1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𝟔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cs typeface="Times New Roman" pitchFamily="18" charset="0"/>
                  </a:rPr>
                  <a:t> </a:t>
                </a:r>
                <a:r>
                  <a:rPr lang="en-US" altLang="zh-CN" sz="2000" dirty="0"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𝟗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CN" sz="2000" b="1" dirty="0"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r>
                  <a:rPr lang="en-US" altLang="zh-CN" sz="2000" b="1" dirty="0" smtClean="0"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 smtClean="0">
                    <a:cs typeface="Times New Roman" pitchFamily="18" charset="0"/>
                  </a:rPr>
                  <a:t> </a:t>
                </a:r>
                <a:r>
                  <a:rPr lang="en-US" altLang="zh-CN" sz="2000" b="1" dirty="0" smtClean="0"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𝟑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endParaRPr lang="zh-CN" altLang="en-US" sz="2000" b="1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  <a:blipFill rotWithShape="0">
                <a:blip r:embed="rId2"/>
                <a:stretch>
                  <a:fillRect l="-922" t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876585"/>
                  </p:ext>
                </p:extLst>
              </p:nvPr>
            </p:nvGraphicFramePr>
            <p:xfrm>
              <a:off x="1863052" y="2811889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876585"/>
                  </p:ext>
                </p:extLst>
              </p:nvPr>
            </p:nvGraphicFramePr>
            <p:xfrm>
              <a:off x="1863052" y="2811889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7" t="-1613" r="-20085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27" t="-1613" r="-10085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427" t="-1613" r="-855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455226" y="2777242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2777242"/>
                <a:ext cx="128179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 flipH="1">
            <a:off x="3507350" y="2603408"/>
            <a:ext cx="305441" cy="1005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587541" y="2600462"/>
            <a:ext cx="314351" cy="3002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840962" y="2406182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62" y="2406182"/>
                <a:ext cx="49398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177529" y="2406182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529" y="2406182"/>
                <a:ext cx="43306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247864" y="2777242"/>
                <a:ext cx="3679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2777242"/>
                <a:ext cx="36792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0000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表格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6784489"/>
                  </p:ext>
                </p:extLst>
              </p:nvPr>
            </p:nvGraphicFramePr>
            <p:xfrm>
              <a:off x="1863052" y="3653864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,−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表格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6784489"/>
                  </p:ext>
                </p:extLst>
              </p:nvPr>
            </p:nvGraphicFramePr>
            <p:xfrm>
              <a:off x="1863052" y="3653864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427" t="-1613" r="-20085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0427" t="-1613" r="-10085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0427" t="-1613" r="-855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455226" y="3619217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3619217"/>
                <a:ext cx="128179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247864" y="3619217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3619217"/>
                <a:ext cx="37503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9672" r="-819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表格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195835"/>
                  </p:ext>
                </p:extLst>
              </p:nvPr>
            </p:nvGraphicFramePr>
            <p:xfrm>
              <a:off x="1863052" y="4517514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表格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195835"/>
                  </p:ext>
                </p:extLst>
              </p:nvPr>
            </p:nvGraphicFramePr>
            <p:xfrm>
              <a:off x="1863052" y="4517514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427" t="-1639" r="-20085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00427" t="-1639" r="-10085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00427" t="-1639" r="-855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6455226" y="4482867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4482867"/>
                <a:ext cx="1281798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1247864" y="4482867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4482867"/>
                <a:ext cx="375039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9672" r="-819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8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MEDRANK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11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200" dirty="0" smtClean="0">
                    <a:cs typeface="Times New Roman" pitchFamily="18" charset="0"/>
                  </a:rPr>
                  <a:t>An Example:</a:t>
                </a: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r>
                  <a:rPr lang="en-US" altLang="zh-CN" sz="2000" dirty="0" smtClean="0">
                    <a:cs typeface="Times New Roman" pitchFamily="18" charset="0"/>
                  </a:rPr>
                  <a:t>After random projection,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𝟓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𝟖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b="1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𝟔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cs typeface="Times New Roman" pitchFamily="18" charset="0"/>
                  </a:rPr>
                  <a:t> </a:t>
                </a:r>
                <a:r>
                  <a:rPr lang="en-US" altLang="zh-CN" sz="2000" dirty="0"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𝟗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CN" sz="2000" b="1" dirty="0"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r>
                  <a:rPr lang="en-US" altLang="zh-CN" sz="2000" b="1" dirty="0" smtClean="0"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 smtClean="0">
                    <a:cs typeface="Times New Roman" pitchFamily="18" charset="0"/>
                  </a:rPr>
                  <a:t> </a:t>
                </a:r>
                <a:r>
                  <a:rPr lang="en-US" altLang="zh-CN" sz="2000" b="1" dirty="0" smtClean="0"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𝟑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endParaRPr lang="zh-CN" altLang="en-US" sz="2000" b="1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  <a:blipFill rotWithShape="0">
                <a:blip r:embed="rId2"/>
                <a:stretch>
                  <a:fillRect l="-922" t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63052" y="2811889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63052" y="2811889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7" t="-1613" r="-20085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27" t="-1613" r="-10085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427" t="-1613" r="-855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455226" y="2777242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2777242"/>
                <a:ext cx="128179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 flipH="1">
            <a:off x="3507350" y="2603408"/>
            <a:ext cx="305441" cy="1005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587541" y="2600462"/>
            <a:ext cx="314351" cy="3002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840962" y="2406182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62" y="2406182"/>
                <a:ext cx="49398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177529" y="2406182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529" y="2406182"/>
                <a:ext cx="43306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247864" y="2777242"/>
                <a:ext cx="3679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2777242"/>
                <a:ext cx="36792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0000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表格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63052" y="3653864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,−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表格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63052" y="3653864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427" t="-1613" r="-20085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0427" t="-1613" r="-10085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0427" t="-1613" r="-855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455226" y="3619217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3619217"/>
                <a:ext cx="128179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/>
          <p:cNvCxnSpPr/>
          <p:nvPr/>
        </p:nvCxnSpPr>
        <p:spPr>
          <a:xfrm flipH="1">
            <a:off x="3507350" y="3483035"/>
            <a:ext cx="305441" cy="1005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5587541" y="3480089"/>
            <a:ext cx="314351" cy="3002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840962" y="3285809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62" y="3285809"/>
                <a:ext cx="493981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5177529" y="3285809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529" y="3285809"/>
                <a:ext cx="433067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247864" y="3619217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3619217"/>
                <a:ext cx="37503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9672" r="-819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表格 5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63052" y="4517514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表格 5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63052" y="4517514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13"/>
                          <a:stretch>
                            <a:fillRect l="-427" t="-1639" r="-20085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13"/>
                          <a:stretch>
                            <a:fillRect l="-100427" t="-1639" r="-10085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13"/>
                          <a:stretch>
                            <a:fillRect l="-200427" t="-1639" r="-855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6455226" y="4482867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4482867"/>
                <a:ext cx="1281798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/>
          <p:cNvCxnSpPr/>
          <p:nvPr/>
        </p:nvCxnSpPr>
        <p:spPr>
          <a:xfrm flipH="1">
            <a:off x="2046850" y="4358793"/>
            <a:ext cx="305441" cy="1005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4127041" y="4355847"/>
            <a:ext cx="314351" cy="3002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2380462" y="4161567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462" y="4161567"/>
                <a:ext cx="493981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3717029" y="4161567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29" y="4161567"/>
                <a:ext cx="433067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1247864" y="4482867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4482867"/>
                <a:ext cx="375039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19672" r="-819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8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MEDRANK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12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200" dirty="0" smtClean="0">
                    <a:cs typeface="Times New Roman" pitchFamily="18" charset="0"/>
                  </a:rPr>
                  <a:t>An Example:</a:t>
                </a: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r>
                  <a:rPr lang="en-US" altLang="zh-CN" sz="2000" dirty="0" smtClean="0">
                    <a:cs typeface="Times New Roman" pitchFamily="18" charset="0"/>
                  </a:rPr>
                  <a:t>After random projection,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𝟓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𝟖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b="1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𝟔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cs typeface="Times New Roman" pitchFamily="18" charset="0"/>
                  </a:rPr>
                  <a:t> </a:t>
                </a:r>
                <a:r>
                  <a:rPr lang="en-US" altLang="zh-CN" sz="2000" dirty="0"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𝟗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CN" sz="2000" b="1" dirty="0"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</m:oMath>
                </a14:m>
                <a:r>
                  <a:rPr lang="en-US" altLang="zh-CN" sz="2000" b="1" dirty="0" smtClean="0"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 smtClean="0">
                    <a:cs typeface="Times New Roman" pitchFamily="18" charset="0"/>
                  </a:rPr>
                  <a:t> </a:t>
                </a:r>
                <a:r>
                  <a:rPr lang="en-US" altLang="zh-CN" sz="2000" b="1" dirty="0" smtClean="0"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𝟑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endParaRPr lang="zh-CN" altLang="en-US" sz="2000" b="1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  <a:blipFill rotWithShape="0">
                <a:blip r:embed="rId2"/>
                <a:stretch>
                  <a:fillRect l="-922" t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7011863"/>
                  </p:ext>
                </p:extLst>
              </p:nvPr>
            </p:nvGraphicFramePr>
            <p:xfrm>
              <a:off x="1863052" y="2811889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7011863"/>
                  </p:ext>
                </p:extLst>
              </p:nvPr>
            </p:nvGraphicFramePr>
            <p:xfrm>
              <a:off x="1863052" y="2811889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7" t="-1613" r="-20085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27" t="-1613" r="-10085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427" t="-1613" r="-855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455226" y="2777242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2777242"/>
                <a:ext cx="128179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 flipH="1">
            <a:off x="3507350" y="2603408"/>
            <a:ext cx="305441" cy="10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587541" y="2600462"/>
            <a:ext cx="314351" cy="300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840962" y="2406182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62" y="2406182"/>
                <a:ext cx="49398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177529" y="2406182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529" y="2406182"/>
                <a:ext cx="43306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247864" y="2777242"/>
                <a:ext cx="3910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2777242"/>
                <a:ext cx="39106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8750" r="-781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表格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63052" y="3653864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,−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表格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63052" y="3653864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427" t="-1613" r="-20085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0427" t="-1613" r="-10085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0427" t="-1613" r="-855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455226" y="3619217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3619217"/>
                <a:ext cx="128179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/>
          <p:cNvCxnSpPr/>
          <p:nvPr/>
        </p:nvCxnSpPr>
        <p:spPr>
          <a:xfrm flipH="1">
            <a:off x="3507350" y="3483035"/>
            <a:ext cx="305441" cy="10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5587541" y="3480089"/>
            <a:ext cx="314351" cy="300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840962" y="3285809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62" y="3285809"/>
                <a:ext cx="493981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5177529" y="3285809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529" y="3285809"/>
                <a:ext cx="433067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247864" y="3619217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3619217"/>
                <a:ext cx="37503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9672" r="-819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表格 5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63052" y="4517514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表格 5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63052" y="4517514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13"/>
                          <a:stretch>
                            <a:fillRect l="-427" t="-1639" r="-20085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13"/>
                          <a:stretch>
                            <a:fillRect l="-100427" t="-1639" r="-10085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13"/>
                          <a:stretch>
                            <a:fillRect l="-200427" t="-1639" r="-855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6455226" y="4482867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4482867"/>
                <a:ext cx="1281798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/>
          <p:cNvCxnSpPr/>
          <p:nvPr/>
        </p:nvCxnSpPr>
        <p:spPr>
          <a:xfrm flipH="1">
            <a:off x="2046850" y="4358793"/>
            <a:ext cx="305441" cy="10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4127041" y="4355847"/>
            <a:ext cx="314351" cy="300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2380462" y="4161567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462" y="4161567"/>
                <a:ext cx="493981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3717029" y="4161567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29" y="4161567"/>
                <a:ext cx="433067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1247864" y="4482867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4482867"/>
                <a:ext cx="375039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19672" r="-819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MEDRANK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13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200" dirty="0" smtClean="0">
                    <a:cs typeface="Times New Roman" pitchFamily="18" charset="0"/>
                  </a:rPr>
                  <a:t>An Example:</a:t>
                </a: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r>
                  <a:rPr lang="en-US" altLang="zh-CN" sz="2000" dirty="0" smtClean="0">
                    <a:cs typeface="Times New Roman" pitchFamily="18" charset="0"/>
                  </a:rPr>
                  <a:t>After random projection,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𝟓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𝟖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b="1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𝟔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cs typeface="Times New Roman" pitchFamily="18" charset="0"/>
                  </a:rPr>
                  <a:t> </a:t>
                </a:r>
                <a:r>
                  <a:rPr lang="en-US" altLang="zh-CN" sz="2000" dirty="0"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𝟗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CN" sz="2000" b="1" dirty="0"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</m:oMath>
                </a14:m>
                <a:r>
                  <a:rPr lang="en-US" altLang="zh-CN" sz="2000" b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 smtClean="0">
                    <a:cs typeface="Times New Roman" pitchFamily="18" charset="0"/>
                  </a:rPr>
                  <a:t> </a:t>
                </a:r>
                <a:r>
                  <a:rPr lang="en-US" altLang="zh-CN" sz="2000" b="1" dirty="0" smtClean="0"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𝟑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</m:oMath>
                </a14:m>
                <a:endParaRPr lang="zh-CN" altLang="en-US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  <a:blipFill rotWithShape="0">
                <a:blip r:embed="rId2"/>
                <a:stretch>
                  <a:fillRect l="-922" t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8229360"/>
                  </p:ext>
                </p:extLst>
              </p:nvPr>
            </p:nvGraphicFramePr>
            <p:xfrm>
              <a:off x="1863052" y="2811889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8229360"/>
                  </p:ext>
                </p:extLst>
              </p:nvPr>
            </p:nvGraphicFramePr>
            <p:xfrm>
              <a:off x="1863052" y="2811889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7" t="-1613" r="-20085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27" t="-1613" r="-10085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427" t="-1613" r="-855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455226" y="2777242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2777242"/>
                <a:ext cx="128179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 flipH="1">
            <a:off x="2123050" y="2603408"/>
            <a:ext cx="305441" cy="10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587541" y="2600462"/>
            <a:ext cx="314351" cy="300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456662" y="2406182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662" y="2406182"/>
                <a:ext cx="49398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177529" y="2406182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529" y="2406182"/>
                <a:ext cx="43306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247864" y="2777242"/>
                <a:ext cx="3679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2777242"/>
                <a:ext cx="36792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0000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表格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3349075"/>
                  </p:ext>
                </p:extLst>
              </p:nvPr>
            </p:nvGraphicFramePr>
            <p:xfrm>
              <a:off x="1863052" y="3653864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,−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表格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3349075"/>
                  </p:ext>
                </p:extLst>
              </p:nvPr>
            </p:nvGraphicFramePr>
            <p:xfrm>
              <a:off x="1863052" y="3653864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427" t="-1613" r="-20085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0427" t="-1613" r="-10085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0427" t="-1613" r="-855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455226" y="3619217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3619217"/>
                <a:ext cx="128179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/>
          <p:cNvCxnSpPr/>
          <p:nvPr/>
        </p:nvCxnSpPr>
        <p:spPr>
          <a:xfrm flipH="1">
            <a:off x="3507350" y="3483035"/>
            <a:ext cx="305441" cy="10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5587541" y="3480089"/>
            <a:ext cx="314351" cy="300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840962" y="3285809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62" y="3285809"/>
                <a:ext cx="493981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5177529" y="3285809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529" y="3285809"/>
                <a:ext cx="433067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247864" y="3619217"/>
                <a:ext cx="3910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3619217"/>
                <a:ext cx="39106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8750" r="-781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表格 5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63052" y="4517514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表格 5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63052" y="4517514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13"/>
                          <a:stretch>
                            <a:fillRect l="-427" t="-1639" r="-20085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13"/>
                          <a:stretch>
                            <a:fillRect l="-100427" t="-1639" r="-10085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13"/>
                          <a:stretch>
                            <a:fillRect l="-200427" t="-1639" r="-855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6455226" y="4482867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4482867"/>
                <a:ext cx="1281798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/>
          <p:cNvCxnSpPr/>
          <p:nvPr/>
        </p:nvCxnSpPr>
        <p:spPr>
          <a:xfrm flipH="1">
            <a:off x="2046850" y="4358793"/>
            <a:ext cx="305441" cy="10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4127041" y="4355847"/>
            <a:ext cx="314351" cy="300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2380462" y="4161567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462" y="4161567"/>
                <a:ext cx="493981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3717029" y="4161567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29" y="4161567"/>
                <a:ext cx="433067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1247864" y="4482867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4482867"/>
                <a:ext cx="375039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19672" r="-819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74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MEDRANK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14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200" dirty="0" smtClean="0">
                    <a:cs typeface="Times New Roman" pitchFamily="18" charset="0"/>
                  </a:rPr>
                  <a:t>An Example:</a:t>
                </a: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r>
                  <a:rPr lang="en-US" altLang="zh-CN" sz="2000" dirty="0" smtClean="0">
                    <a:cs typeface="Times New Roman" pitchFamily="18" charset="0"/>
                  </a:rPr>
                  <a:t>After random projection,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𝟓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𝟖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b="1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𝟔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cs typeface="Times New Roman" pitchFamily="18" charset="0"/>
                  </a:rPr>
                  <a:t> </a:t>
                </a:r>
                <a:r>
                  <a:rPr lang="en-US" altLang="zh-CN" sz="2000" dirty="0"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𝟗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CN" sz="2000" b="1" dirty="0"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</m:oMath>
                </a14:m>
                <a:r>
                  <a:rPr lang="en-US" altLang="zh-CN" sz="2000" b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:r>
                  <a:rPr lang="en-US" altLang="zh-CN" sz="2000" b="1" dirty="0" smtClean="0"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𝟑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</m:oMath>
                </a14:m>
                <a:endParaRPr lang="zh-CN" altLang="en-US" sz="2000" b="1" dirty="0">
                  <a:solidFill>
                    <a:srgbClr val="FF0066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  <a:blipFill rotWithShape="0">
                <a:blip r:embed="rId2"/>
                <a:stretch>
                  <a:fillRect l="-922" t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63052" y="2811889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63052" y="2811889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7" t="-1613" r="-20085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27" t="-1613" r="-10085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427" t="-1613" r="-855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455226" y="2777242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2777242"/>
                <a:ext cx="128179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 flipH="1">
            <a:off x="2123050" y="2603408"/>
            <a:ext cx="305441" cy="10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587541" y="2600462"/>
            <a:ext cx="314351" cy="300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456662" y="2406182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662" y="2406182"/>
                <a:ext cx="49398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177529" y="2406182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529" y="2406182"/>
                <a:ext cx="43306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247864" y="2777242"/>
                <a:ext cx="3679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2777242"/>
                <a:ext cx="36792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0000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表格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0976259"/>
                  </p:ext>
                </p:extLst>
              </p:nvPr>
            </p:nvGraphicFramePr>
            <p:xfrm>
              <a:off x="1863052" y="3653864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,−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表格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0976259"/>
                  </p:ext>
                </p:extLst>
              </p:nvPr>
            </p:nvGraphicFramePr>
            <p:xfrm>
              <a:off x="1863052" y="3653864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427" t="-1613" r="-20085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0427" t="-1613" r="-10085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0427" t="-1613" r="-855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455226" y="3619217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3619217"/>
                <a:ext cx="128179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/>
          <p:cNvCxnSpPr/>
          <p:nvPr/>
        </p:nvCxnSpPr>
        <p:spPr>
          <a:xfrm flipH="1">
            <a:off x="3507350" y="3483035"/>
            <a:ext cx="305441" cy="10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840962" y="3285809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62" y="3285809"/>
                <a:ext cx="493981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247864" y="3619217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3619217"/>
                <a:ext cx="37503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9672" r="-819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表格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5209755"/>
                  </p:ext>
                </p:extLst>
              </p:nvPr>
            </p:nvGraphicFramePr>
            <p:xfrm>
              <a:off x="1863052" y="4517514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表格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5209755"/>
                  </p:ext>
                </p:extLst>
              </p:nvPr>
            </p:nvGraphicFramePr>
            <p:xfrm>
              <a:off x="1863052" y="4517514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427" t="-1639" r="-20085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100427" t="-1639" r="-10085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200427" t="-1639" r="-855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6455226" y="4482867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4482867"/>
                <a:ext cx="1281798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/>
          <p:cNvCxnSpPr/>
          <p:nvPr/>
        </p:nvCxnSpPr>
        <p:spPr>
          <a:xfrm flipH="1">
            <a:off x="2046850" y="4358793"/>
            <a:ext cx="305441" cy="10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4127041" y="4355847"/>
            <a:ext cx="314351" cy="300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2380462" y="4161567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462" y="4161567"/>
                <a:ext cx="493981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3717029" y="4161567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29" y="4161567"/>
                <a:ext cx="4330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1247864" y="4482867"/>
                <a:ext cx="3910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66"/>
                  </a:solidFill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4482867"/>
                <a:ext cx="391069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8750" r="-7813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65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MEDRANK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15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200" dirty="0" smtClean="0">
                    <a:cs typeface="Times New Roman" pitchFamily="18" charset="0"/>
                  </a:rPr>
                  <a:t>An Example:</a:t>
                </a: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r>
                  <a:rPr lang="en-US" altLang="zh-CN" sz="2000" dirty="0" smtClean="0">
                    <a:cs typeface="Times New Roman" pitchFamily="18" charset="0"/>
                  </a:rPr>
                  <a:t>After random projection,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𝟓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𝟖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b="1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𝟔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𝟗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CN" sz="2000" b="1" dirty="0" smtClean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</m:oMath>
                </a14:m>
                <a:r>
                  <a:rPr lang="en-US" altLang="zh-CN" sz="2000" b="1" dirty="0" smtClean="0">
                    <a:cs typeface="Times New Roman" pitchFamily="18" charset="0"/>
                  </a:rPr>
                  <a:t>,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:r>
                  <a:rPr lang="en-US" altLang="zh-CN" sz="2000" b="1" dirty="0" smtClean="0"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𝟑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</m:oMath>
                </a14:m>
                <a:endParaRPr lang="en-US" altLang="zh-CN" sz="2000" b="1" dirty="0" smtClean="0">
                  <a:solidFill>
                    <a:srgbClr val="FF0066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zh-CN" altLang="en-US" sz="2000" dirty="0">
                  <a:solidFill>
                    <a:srgbClr val="FF0066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  <a:blipFill rotWithShape="0">
                <a:blip r:embed="rId2"/>
                <a:stretch>
                  <a:fillRect l="-922" t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9422382"/>
                  </p:ext>
                </p:extLst>
              </p:nvPr>
            </p:nvGraphicFramePr>
            <p:xfrm>
              <a:off x="1863052" y="2811889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9422382"/>
                  </p:ext>
                </p:extLst>
              </p:nvPr>
            </p:nvGraphicFramePr>
            <p:xfrm>
              <a:off x="1863052" y="2811889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7" t="-1613" r="-20085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27" t="-1613" r="-10085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427" t="-1613" r="-855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455226" y="2777242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2777242"/>
                <a:ext cx="128179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 flipH="1">
            <a:off x="2123050" y="2603408"/>
            <a:ext cx="305441" cy="10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587541" y="2600462"/>
            <a:ext cx="314351" cy="300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456662" y="2406182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662" y="2406182"/>
                <a:ext cx="49398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177529" y="2406182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529" y="2406182"/>
                <a:ext cx="43306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247864" y="2777242"/>
                <a:ext cx="3910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2777242"/>
                <a:ext cx="39106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8750" r="-781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表格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63052" y="3653864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,−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表格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63052" y="3653864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427" t="-1613" r="-20085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0427" t="-1613" r="-10085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0427" t="-1613" r="-855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455226" y="3619217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3619217"/>
                <a:ext cx="128179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/>
          <p:cNvCxnSpPr/>
          <p:nvPr/>
        </p:nvCxnSpPr>
        <p:spPr>
          <a:xfrm flipH="1">
            <a:off x="3507350" y="3483035"/>
            <a:ext cx="305441" cy="10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840962" y="3285809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62" y="3285809"/>
                <a:ext cx="493981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247864" y="3619217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3619217"/>
                <a:ext cx="37503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9672" r="-819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表格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7855881"/>
                  </p:ext>
                </p:extLst>
              </p:nvPr>
            </p:nvGraphicFramePr>
            <p:xfrm>
              <a:off x="1863052" y="4517514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表格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7855881"/>
                  </p:ext>
                </p:extLst>
              </p:nvPr>
            </p:nvGraphicFramePr>
            <p:xfrm>
              <a:off x="1863052" y="4517514"/>
              <a:ext cx="42696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3225"/>
                    <a:gridCol w="1423225"/>
                    <a:gridCol w="142322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427" t="-1639" r="-20085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100427" t="-1639" r="-10085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200427" t="-1639" r="-855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6455226" y="4482867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4482867"/>
                <a:ext cx="1281798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箭头连接符 53"/>
          <p:cNvCxnSpPr/>
          <p:nvPr/>
        </p:nvCxnSpPr>
        <p:spPr>
          <a:xfrm flipH="1">
            <a:off x="4127041" y="4355847"/>
            <a:ext cx="314351" cy="300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3717029" y="4161567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29" y="4161567"/>
                <a:ext cx="433067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1247864" y="4482867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4482867"/>
                <a:ext cx="375039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9672" r="-819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0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MEDRANK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16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200" dirty="0" smtClean="0">
                    <a:cs typeface="Times New Roman" pitchFamily="18" charset="0"/>
                  </a:rPr>
                  <a:t>An Example:</a:t>
                </a: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r>
                  <a:rPr lang="en-US" altLang="zh-CN" sz="2000" dirty="0" smtClean="0">
                    <a:cs typeface="Times New Roman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𝒎</m:t>
                        </m:r>
                      </m:num>
                      <m:den>
                        <m:r>
                          <a:rPr lang="en-US" altLang="zh-CN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𝟓</m:t>
                    </m:r>
                  </m:oMath>
                </a14:m>
                <a:r>
                  <a:rPr lang="en-US" altLang="zh-CN" sz="2000" dirty="0">
                    <a:cs typeface="Times New Roman" pitchFamily="18" charset="0"/>
                  </a:rPr>
                  <a:t>, the MEDRANK algorithm stops and 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sz="2000" b="1" dirty="0">
                  <a:solidFill>
                    <a:srgbClr val="FF0066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  <a:blipFill rotWithShape="0">
                <a:blip r:embed="rId2"/>
                <a:stretch>
                  <a:fillRect l="-922" t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>
          <a:xfrm flipV="1">
            <a:off x="3505106" y="2679599"/>
            <a:ext cx="133" cy="32068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146541" y="3159550"/>
            <a:ext cx="4857177" cy="22842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481175" y="2977112"/>
            <a:ext cx="1582935" cy="2867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4445209" y="3100166"/>
            <a:ext cx="90000" cy="90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7" name="椭圆 26"/>
          <p:cNvSpPr/>
          <p:nvPr/>
        </p:nvSpPr>
        <p:spPr>
          <a:xfrm>
            <a:off x="4786731" y="4516647"/>
            <a:ext cx="90000" cy="90000"/>
          </a:xfrm>
          <a:prstGeom prst="ellipse">
            <a:avLst/>
          </a:prstGeom>
          <a:noFill/>
          <a:ln w="317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solidFill>
                <a:srgbClr val="0000CC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517825" y="4136286"/>
            <a:ext cx="90000" cy="90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cxnSp>
        <p:nvCxnSpPr>
          <p:cNvPr id="29" name="直接连接符 28"/>
          <p:cNvCxnSpPr/>
          <p:nvPr/>
        </p:nvCxnSpPr>
        <p:spPr>
          <a:xfrm>
            <a:off x="5229906" y="4012956"/>
            <a:ext cx="205575" cy="45305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3835032" y="4559747"/>
            <a:ext cx="1580631" cy="88401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051555" y="2958895"/>
                <a:ext cx="30610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555" y="2958895"/>
                <a:ext cx="30610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000" r="-10000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2122100" y="2871633"/>
                <a:ext cx="30610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00" y="2871633"/>
                <a:ext cx="30610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000" r="-10000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连接符 33"/>
          <p:cNvCxnSpPr/>
          <p:nvPr/>
        </p:nvCxnSpPr>
        <p:spPr>
          <a:xfrm>
            <a:off x="6263885" y="3435108"/>
            <a:ext cx="0" cy="163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190716" y="3486741"/>
            <a:ext cx="157163" cy="46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650262" y="4186422"/>
            <a:ext cx="0" cy="163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77093" y="4238055"/>
            <a:ext cx="157163" cy="46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934672" y="4043941"/>
            <a:ext cx="0" cy="163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861503" y="4095574"/>
            <a:ext cx="157163" cy="46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3903466" y="5519995"/>
            <a:ext cx="61798" cy="170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835032" y="5609828"/>
            <a:ext cx="194426" cy="8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1"/>
              <p:cNvSpPr txBox="1"/>
              <p:nvPr/>
            </p:nvSpPr>
            <p:spPr>
              <a:xfrm>
                <a:off x="6657526" y="4160671"/>
                <a:ext cx="2964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526" y="4160671"/>
                <a:ext cx="29649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245" r="-8163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1"/>
              <p:cNvSpPr txBox="1"/>
              <p:nvPr/>
            </p:nvSpPr>
            <p:spPr>
              <a:xfrm>
                <a:off x="4484099" y="4507224"/>
                <a:ext cx="2964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8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099" y="4507224"/>
                <a:ext cx="29649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500" r="-10417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1"/>
              <p:cNvSpPr txBox="1"/>
              <p:nvPr/>
            </p:nvSpPr>
            <p:spPr>
              <a:xfrm>
                <a:off x="4273181" y="2726704"/>
                <a:ext cx="2964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181" y="2726704"/>
                <a:ext cx="29649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245" r="-8163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/>
          <p:cNvCxnSpPr/>
          <p:nvPr/>
        </p:nvCxnSpPr>
        <p:spPr>
          <a:xfrm>
            <a:off x="2151382" y="4805773"/>
            <a:ext cx="5068605" cy="44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3692032" y="5150516"/>
            <a:ext cx="61798" cy="170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3623598" y="5220309"/>
            <a:ext cx="194426" cy="8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3022260" y="3938317"/>
            <a:ext cx="61798" cy="170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2953826" y="4008110"/>
            <a:ext cx="194426" cy="8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7185976" y="4621107"/>
                <a:ext cx="367985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976" y="4621107"/>
                <a:ext cx="36798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3094802" y="2508261"/>
                <a:ext cx="371384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802" y="2508261"/>
                <a:ext cx="37138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椭圆 61"/>
          <p:cNvSpPr/>
          <p:nvPr/>
        </p:nvSpPr>
        <p:spPr>
          <a:xfrm>
            <a:off x="5405842" y="4479164"/>
            <a:ext cx="90000" cy="90000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cxnSp>
        <p:nvCxnSpPr>
          <p:cNvPr id="63" name="直接连接符 62"/>
          <p:cNvCxnSpPr/>
          <p:nvPr/>
        </p:nvCxnSpPr>
        <p:spPr>
          <a:xfrm>
            <a:off x="5200580" y="3909628"/>
            <a:ext cx="0" cy="163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127411" y="3961261"/>
            <a:ext cx="157163" cy="468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3800295" y="5369523"/>
            <a:ext cx="61798" cy="170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3731861" y="5439316"/>
            <a:ext cx="194426" cy="88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5478469" y="4388863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469" y="4388863"/>
                <a:ext cx="37702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MEDRANK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60" y="1310119"/>
            <a:ext cx="8449101" cy="506796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98646" y="2380342"/>
            <a:ext cx="2273542" cy="259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5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Dataset and Query Set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18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8216614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200" dirty="0" smtClean="0">
                    <a:cs typeface="Times New Roman" pitchFamily="18" charset="0"/>
                  </a:rPr>
                  <a:t>Please </a:t>
                </a:r>
                <a:r>
                  <a:rPr lang="en-US" altLang="zh-CN" sz="2200" dirty="0">
                    <a:cs typeface="Times New Roman" pitchFamily="18" charset="0"/>
                  </a:rPr>
                  <a:t>download from </a:t>
                </a:r>
                <a:r>
                  <a:rPr lang="en-US" altLang="zh-CN" sz="2200" dirty="0">
                    <a:cs typeface="Times New Roman" pitchFamily="18" charset="0"/>
                    <a:hlinkClick r:id="rId2"/>
                  </a:rPr>
                  <a:t>http://yann.lecun.com/exdb/mnist</a:t>
                </a:r>
                <a:r>
                  <a:rPr lang="en-US" altLang="zh-CN" sz="2200" dirty="0" smtClean="0">
                    <a:cs typeface="Times New Roman" pitchFamily="18" charset="0"/>
                    <a:hlinkClick r:id="rId2"/>
                  </a:rPr>
                  <a:t>/</a:t>
                </a:r>
                <a:r>
                  <a:rPr lang="en-US" altLang="zh-CN" sz="2200" dirty="0" smtClean="0">
                    <a:cs typeface="Times New Roman" pitchFamily="18" charset="0"/>
                  </a:rPr>
                  <a:t> </a:t>
                </a:r>
              </a:p>
              <a:p>
                <a:endParaRPr lang="en-US" altLang="zh-CN" sz="2000" dirty="0" smtClean="0">
                  <a:cs typeface="Times New Roman" pitchFamily="18" charset="0"/>
                </a:endParaRPr>
              </a:p>
              <a:p>
                <a:r>
                  <a:rPr lang="en-US" altLang="zh-CN" sz="2200" dirty="0" smtClean="0">
                    <a:cs typeface="Times New Roman" pitchFamily="18" charset="0"/>
                  </a:rPr>
                  <a:t>Use </a:t>
                </a:r>
                <a:r>
                  <a:rPr lang="en-US" altLang="zh-CN" sz="2200" dirty="0" smtClean="0">
                    <a:solidFill>
                      <a:srgbClr val="7030A0"/>
                    </a:solidFill>
                  </a:rPr>
                  <a:t>TRAINING </a:t>
                </a:r>
                <a:r>
                  <a:rPr lang="en-US" altLang="zh-CN" sz="2200" dirty="0">
                    <a:solidFill>
                      <a:srgbClr val="7030A0"/>
                    </a:solidFill>
                  </a:rPr>
                  <a:t>SET IMAGE FILE (train-images-idx3-ubyte)</a:t>
                </a:r>
                <a:r>
                  <a:rPr lang="en-US" altLang="zh-CN" sz="2200" dirty="0"/>
                  <a:t> as d</a:t>
                </a:r>
                <a:r>
                  <a:rPr lang="en-US" altLang="zh-CN" sz="2200" dirty="0" smtClean="0"/>
                  <a:t>ataset Mnist.ds (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=60,000</m:t>
                    </m:r>
                  </m:oMath>
                </a14:m>
                <a:r>
                  <a:rPr lang="en-US" altLang="zh-CN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=784</m:t>
                    </m:r>
                  </m:oMath>
                </a14:m>
                <a:r>
                  <a:rPr lang="en-US" altLang="zh-CN" sz="2200" dirty="0" smtClean="0"/>
                  <a:t>)</a:t>
                </a:r>
              </a:p>
              <a:p>
                <a:endParaRPr lang="en-US" altLang="zh-CN" sz="2200" dirty="0"/>
              </a:p>
              <a:p>
                <a:r>
                  <a:rPr lang="en-US" altLang="zh-CN" sz="2200" dirty="0" smtClean="0">
                    <a:cs typeface="Times New Roman" pitchFamily="18" charset="0"/>
                  </a:rPr>
                  <a:t>Select the first 100 </a:t>
                </a:r>
                <a:r>
                  <a:rPr lang="en-US" altLang="zh-CN" sz="2200" dirty="0">
                    <a:cs typeface="Times New Roman" pitchFamily="18" charset="0"/>
                  </a:rPr>
                  <a:t>queries from </a:t>
                </a:r>
                <a:r>
                  <a:rPr lang="en-US" altLang="zh-CN" sz="2200" dirty="0" smtClean="0">
                    <a:cs typeface="Times New Roman" pitchFamily="18" charset="0"/>
                  </a:rPr>
                  <a:t>the </a:t>
                </a:r>
                <a:r>
                  <a:rPr lang="en-US" altLang="zh-CN" sz="2400" dirty="0">
                    <a:solidFill>
                      <a:srgbClr val="E26714"/>
                    </a:solidFill>
                  </a:rPr>
                  <a:t>TEST SET IMAGE FILE (t10k-images-idx3-ubyte</a:t>
                </a:r>
                <a:r>
                  <a:rPr lang="en-US" altLang="zh-CN" sz="2400" dirty="0" smtClean="0">
                    <a:solidFill>
                      <a:srgbClr val="E26714"/>
                    </a:solidFill>
                  </a:rPr>
                  <a:t>)</a:t>
                </a:r>
                <a:r>
                  <a:rPr lang="en-US" altLang="zh-CN" sz="2400" dirty="0" smtClean="0"/>
                  <a:t> as query </a:t>
                </a:r>
                <a:r>
                  <a:rPr lang="en-US" altLang="zh-CN" sz="2400" dirty="0"/>
                  <a:t>s</a:t>
                </a:r>
                <a:r>
                  <a:rPr lang="en-US" altLang="zh-CN" sz="2400" dirty="0" smtClean="0"/>
                  <a:t>et </a:t>
                </a:r>
                <a:r>
                  <a:rPr lang="en-US" altLang="zh-CN" sz="2400" dirty="0" err="1" smtClean="0"/>
                  <a:t>Mnist.q</a:t>
                </a:r>
                <a:r>
                  <a:rPr lang="en-US" altLang="zh-CN" sz="2400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en-US" altLang="zh-CN" sz="2400" dirty="0"/>
              </a:p>
              <a:p>
                <a:endParaRPr lang="en-US" altLang="zh-CN" sz="2200" dirty="0" smtClean="0"/>
              </a:p>
              <a:p>
                <a:r>
                  <a:rPr lang="en-US" altLang="zh-CN" sz="2200" dirty="0" smtClean="0"/>
                  <a:t>Please read the file format on the website and extract the dataset and query set from the .</a:t>
                </a:r>
                <a:r>
                  <a:rPr lang="en-US" altLang="zh-CN" sz="2200" dirty="0" err="1" smtClean="0"/>
                  <a:t>gz</a:t>
                </a:r>
                <a:r>
                  <a:rPr lang="en-US" altLang="zh-CN" sz="2200" dirty="0"/>
                  <a:t> </a:t>
                </a:r>
                <a:r>
                  <a:rPr lang="en-US" altLang="zh-CN" sz="2200" dirty="0" smtClean="0"/>
                  <a:t>files</a:t>
                </a: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8216614" cy="5015762"/>
              </a:xfrm>
              <a:blipFill rotWithShape="0">
                <a:blip r:embed="rId3"/>
                <a:stretch>
                  <a:fillRect l="-890" t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4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Input Format of the Project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19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200" dirty="0" smtClean="0"/>
                  <a:t>The input format of the dataset and query set is described as follows:</a:t>
                </a:r>
              </a:p>
              <a:p>
                <a:endParaRPr lang="en-US" altLang="zh-CN" sz="2200" dirty="0"/>
              </a:p>
              <a:p>
                <a:endParaRPr lang="en-US" altLang="zh-CN" sz="2200" dirty="0" smtClean="0"/>
              </a:p>
              <a:p>
                <a:endParaRPr lang="en-US" altLang="zh-CN" sz="2200" dirty="0"/>
              </a:p>
              <a:p>
                <a:endParaRPr lang="en-US" altLang="zh-CN" sz="2200" dirty="0" smtClean="0"/>
              </a:p>
              <a:p>
                <a:endParaRPr lang="en-US" altLang="zh-CN" sz="2200" dirty="0"/>
              </a:p>
              <a:p>
                <a:endParaRPr lang="en-US" altLang="zh-CN" sz="2200" dirty="0" smtClean="0"/>
              </a:p>
              <a:p>
                <a:r>
                  <a:rPr lang="en-US" altLang="zh-CN" sz="2200" dirty="0" smtClean="0"/>
                  <a:t>The 1</a:t>
                </a:r>
                <a:r>
                  <a:rPr lang="en-US" altLang="zh-CN" sz="2200" baseline="30000" dirty="0" smtClean="0"/>
                  <a:t>st</a:t>
                </a:r>
                <a:r>
                  <a:rPr lang="en-US" altLang="zh-CN" sz="2200" dirty="0" smtClean="0"/>
                  <a:t> element is the object id, the 2</a:t>
                </a:r>
                <a:r>
                  <a:rPr lang="en-US" altLang="zh-CN" sz="2200" baseline="30000" dirty="0" smtClean="0"/>
                  <a:t>nd</a:t>
                </a:r>
                <a:r>
                  <a:rPr lang="en-US" altLang="zh-CN" sz="2200" dirty="0" smtClean="0"/>
                  <a:t>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altLang="zh-CN" sz="2200" dirty="0" smtClean="0"/>
                  <a:t> elements are the coordinate of the object itself. </a:t>
                </a: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  <a:blipFill rotWithShape="0">
                <a:blip r:embed="rId2"/>
                <a:stretch>
                  <a:fillRect l="-922" t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585" y="2357534"/>
            <a:ext cx="5743698" cy="14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Introduction</a:t>
            </a:r>
            <a:endParaRPr lang="zh-CN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8216613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 smtClean="0"/>
                  <a:t>The purpose of the project:</a:t>
                </a:r>
              </a:p>
              <a:p>
                <a:pPr lvl="1">
                  <a:buFontTx/>
                  <a:buChar char="‒"/>
                </a:pPr>
                <a:r>
                  <a:rPr lang="en-US" altLang="zh-CN" sz="2000" dirty="0" smtClean="0"/>
                  <a:t>Implement </a:t>
                </a:r>
                <a:r>
                  <a:rPr lang="en-US" altLang="zh-CN" sz="2000" dirty="0"/>
                  <a:t>a well-known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dirty="0" smtClean="0"/>
                  <a:t>-</a:t>
                </a:r>
                <a:r>
                  <a:rPr lang="en-US" altLang="zh-CN" sz="2000" dirty="0"/>
                  <a:t>Approximate Nearest Neighbor </a:t>
                </a:r>
                <a:r>
                  <a:rPr lang="en-US" altLang="zh-CN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dirty="0" smtClean="0"/>
                  <a:t>-</a:t>
                </a:r>
                <a:r>
                  <a:rPr lang="en-US" altLang="zh-CN" sz="2000" dirty="0"/>
                  <a:t>ANN) </a:t>
                </a:r>
                <a:r>
                  <a:rPr lang="en-US" altLang="zh-CN" sz="2000" dirty="0" smtClean="0"/>
                  <a:t>search algorithm </a:t>
                </a:r>
                <a:r>
                  <a:rPr lang="en-US" altLang="zh-CN" sz="2000" dirty="0"/>
                  <a:t>named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MEDRANK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-trees.</a:t>
                </a:r>
              </a:p>
              <a:p>
                <a:pPr lvl="1">
                  <a:buFontTx/>
                  <a:buChar char="‒"/>
                </a:pPr>
                <a:endParaRPr lang="en-US" altLang="zh-CN" sz="2000" dirty="0"/>
              </a:p>
              <a:p>
                <a:pPr lvl="1">
                  <a:buFontTx/>
                  <a:buChar char="‒"/>
                </a:pPr>
                <a:r>
                  <a:rPr lang="en-US" altLang="zh-CN" sz="2000" dirty="0"/>
                  <a:t>Use Euclidean distance </a:t>
                </a:r>
                <a:r>
                  <a:rPr lang="en-US" altLang="zh-CN" sz="2000" dirty="0" smtClean="0"/>
                  <a:t>as the distance metric for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dirty="0" smtClean="0"/>
                  <a:t>-ANN search problem.</a:t>
                </a:r>
              </a:p>
              <a:p>
                <a:pPr lvl="1">
                  <a:buFontTx/>
                  <a:buChar char="‒"/>
                </a:pPr>
                <a:endParaRPr lang="en-US" altLang="zh-CN" sz="2000" dirty="0">
                  <a:cs typeface="Consolas" panose="020B0609020204030204" pitchFamily="49" charset="0"/>
                </a:endParaRPr>
              </a:p>
              <a:p>
                <a:pPr lvl="1">
                  <a:buFontTx/>
                  <a:buChar char="‒"/>
                </a:pPr>
                <a:r>
                  <a:rPr lang="en-US" altLang="zh-CN" sz="2000" dirty="0" smtClean="0">
                    <a:cs typeface="Consolas" panose="020B0609020204030204" pitchFamily="49" charset="0"/>
                  </a:rPr>
                  <a:t>Only require to implement the </a:t>
                </a:r>
                <a:r>
                  <a:rPr lang="en-US" altLang="zh-CN" sz="2000" dirty="0" smtClean="0">
                    <a:solidFill>
                      <a:srgbClr val="0000CC"/>
                    </a:solidFill>
                    <a:cs typeface="Consolas" panose="020B0609020204030204" pitchFamily="49" charset="0"/>
                  </a:rPr>
                  <a:t>search procedure </a:t>
                </a:r>
                <a:r>
                  <a:rPr lang="en-US" altLang="zh-CN" sz="2000" dirty="0" smtClean="0">
                    <a:cs typeface="Consolas" panose="020B0609020204030204" pitchFamily="49" charset="0"/>
                  </a:rPr>
                  <a:t>and the </a:t>
                </a:r>
                <a:r>
                  <a:rPr lang="en-US" altLang="zh-CN" sz="2000" dirty="0" smtClean="0">
                    <a:solidFill>
                      <a:srgbClr val="0000CC"/>
                    </a:solidFill>
                    <a:cs typeface="Consolas" panose="020B0609020204030204" pitchFamily="49" charset="0"/>
                  </a:rPr>
                  <a:t>bulk-loading operation</a:t>
                </a:r>
                <a:r>
                  <a:rPr lang="en-US" altLang="zh-CN" sz="2000" dirty="0" smtClean="0">
                    <a:cs typeface="Consolas" panose="020B0609020204030204" pitchFamily="49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cs typeface="Consolas" panose="020B0609020204030204" pitchFamily="49" charset="0"/>
                  </a:rPr>
                  <a:t>-tree.</a:t>
                </a:r>
                <a:endParaRPr lang="en-US" altLang="zh-CN" sz="2000" dirty="0"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8216613" cy="5015762"/>
              </a:xfrm>
              <a:blipFill rotWithShape="0">
                <a:blip r:embed="rId2"/>
                <a:stretch>
                  <a:fillRect l="-1039" t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2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Implementation Requirements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20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200" dirty="0" smtClean="0"/>
                  <a:t>We limit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altLang="zh-CN" sz="2200" dirty="0" smtClean="0"/>
                  <a:t>, MINFREQ = 0.5 and the page size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200" dirty="0" smtClean="0"/>
                  <a:t> KB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zh-CN" sz="2000" dirty="0" smtClean="0"/>
              </a:p>
              <a:p>
                <a:r>
                  <a:rPr lang="en-US" altLang="zh-CN" sz="2200" dirty="0" smtClean="0"/>
                  <a:t>Evaluation </a:t>
                </a:r>
                <a:r>
                  <a:rPr lang="en-US" altLang="zh-CN" sz="2200" dirty="0"/>
                  <a:t>Metrics</a:t>
                </a:r>
                <a:endParaRPr lang="en-US" altLang="zh-CN" sz="2200" dirty="0" smtClean="0">
                  <a:solidFill>
                    <a:srgbClr val="0000CC"/>
                  </a:solidFill>
                </a:endParaRPr>
              </a:p>
              <a:p>
                <a:pPr lvl="1">
                  <a:buFont typeface="Calibri" panose="020F0502020204030204" pitchFamily="34" charset="0"/>
                  <a:buChar char="‒"/>
                </a:pPr>
                <a:r>
                  <a:rPr lang="en-US" altLang="zh-CN" sz="2000" dirty="0" smtClean="0">
                    <a:solidFill>
                      <a:srgbClr val="0000CC"/>
                    </a:solidFill>
                  </a:rPr>
                  <a:t>Index size and Indexing Time</a:t>
                </a:r>
              </a:p>
              <a:p>
                <a:pPr lvl="2">
                  <a:buFont typeface="Calibri" panose="020F0502020204030204" pitchFamily="34" charset="0"/>
                  <a:buChar char="•"/>
                </a:pPr>
                <a:r>
                  <a:rPr lang="en-US" altLang="zh-CN" sz="1800" dirty="0" smtClean="0"/>
                  <a:t>The index size is the size of index (excluding the size of dataset), and the indexing time is the wall clock time to build the index.</a:t>
                </a:r>
                <a:endParaRPr lang="en-US" altLang="zh-CN" sz="1800" dirty="0"/>
              </a:p>
              <a:p>
                <a:pPr lvl="1">
                  <a:buFont typeface="Calibri" panose="020F0502020204030204" pitchFamily="34" charset="0"/>
                  <a:buChar char="‒"/>
                </a:pPr>
                <a:r>
                  <a:rPr lang="en-US" altLang="zh-CN" sz="2000" dirty="0">
                    <a:solidFill>
                      <a:srgbClr val="0000CC"/>
                    </a:solidFill>
                  </a:rPr>
                  <a:t>Overall Ratio</a:t>
                </a:r>
              </a:p>
              <a:p>
                <a:pPr lvl="2">
                  <a:buFont typeface="Calibri" panose="020F0502020204030204" pitchFamily="34" charset="0"/>
                  <a:buChar char="•"/>
                </a:pPr>
                <a:r>
                  <a:rPr lang="en-US" altLang="zh-CN" sz="1800" dirty="0"/>
                  <a:t>The overall ratio is defined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en-US" altLang="zh-CN" sz="180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800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sz="1800" dirty="0"/>
                  <a:t> is the object returned by MEDRANK,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800" dirty="0"/>
                  <a:t> is the nearest object of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1800" dirty="0"/>
                  <a:t>.</a:t>
                </a:r>
              </a:p>
              <a:p>
                <a:pPr lvl="1">
                  <a:buFont typeface="Calibri" panose="020F0502020204030204" pitchFamily="34" charset="0"/>
                  <a:buChar char="‒"/>
                </a:pPr>
                <a:r>
                  <a:rPr lang="en-US" altLang="zh-CN" sz="2000" dirty="0">
                    <a:solidFill>
                      <a:srgbClr val="0000CC"/>
                    </a:solidFill>
                  </a:rPr>
                  <a:t>I/O Costs</a:t>
                </a:r>
              </a:p>
              <a:p>
                <a:pPr lvl="2">
                  <a:buFont typeface="Calibri" panose="020F0502020204030204" pitchFamily="34" charset="0"/>
                  <a:buChar char="•"/>
                </a:pPr>
                <a:r>
                  <a:rPr lang="en-US" altLang="zh-CN" sz="1800" dirty="0"/>
                  <a:t>The I/O costs is defined by the number of pages to be accessed by MEDRANK to answer a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800" dirty="0"/>
                  <a:t>-ANN query.</a:t>
                </a:r>
              </a:p>
              <a:p>
                <a:pPr lvl="1">
                  <a:buFont typeface="Calibri" panose="020F0502020204030204" pitchFamily="34" charset="0"/>
                  <a:buChar char="‒"/>
                </a:pPr>
                <a:r>
                  <a:rPr lang="en-US" altLang="zh-CN" sz="2000" dirty="0">
                    <a:solidFill>
                      <a:srgbClr val="0000CC"/>
                    </a:solidFill>
                  </a:rPr>
                  <a:t>Running Time:</a:t>
                </a:r>
              </a:p>
              <a:p>
                <a:pPr lvl="2">
                  <a:buFont typeface="Calibri" panose="020F0502020204030204" pitchFamily="34" charset="0"/>
                  <a:buChar char="•"/>
                </a:pPr>
                <a:r>
                  <a:rPr lang="en-US" altLang="zh-CN" sz="1800" dirty="0"/>
                  <a:t>The running time is defined by the wall clock time of MEDRANK to answer a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800" dirty="0"/>
                  <a:t>-ANN query.</a:t>
                </a: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  <a:blipFill rotWithShape="0">
                <a:blip r:embed="rId2"/>
                <a:stretch>
                  <a:fillRect l="-922" t="-1458" r="-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3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49405" y="230045"/>
                <a:ext cx="8216613" cy="98569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prstClr val="black"/>
                    </a:solidFill>
                    <a:cs typeface="Times New Roman" pitchFamily="18" charset="0"/>
                  </a:rPr>
                  <a:t>A New Variant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4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𝑩</m:t>
                        </m:r>
                      </m:e>
                      <m:sup>
                        <m:r>
                          <a:rPr lang="en-US" altLang="zh-CN" sz="4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4400" b="1" dirty="0">
                    <a:solidFill>
                      <a:prstClr val="black"/>
                    </a:solidFill>
                    <a:cs typeface="Times New Roman" pitchFamily="18" charset="0"/>
                  </a:rPr>
                  <a:t>-</a:t>
                </a:r>
                <a:r>
                  <a:rPr lang="en-US" altLang="zh-CN" sz="4400" b="1" dirty="0" smtClean="0">
                    <a:solidFill>
                      <a:prstClr val="black"/>
                    </a:solidFill>
                    <a:cs typeface="Times New Roman" pitchFamily="18" charset="0"/>
                  </a:rPr>
                  <a:t>tree</a:t>
                </a:r>
                <a:endParaRPr lang="zh-CN" altLang="en-US" sz="4400" b="1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9405" y="230045"/>
                <a:ext cx="8216613" cy="985692"/>
              </a:xfrm>
              <a:blipFill rotWithShape="0">
                <a:blip r:embed="rId2"/>
                <a:stretch>
                  <a:fillRect t="-4969" b="-15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21</a:t>
            </a:fld>
            <a:endParaRPr lang="zh-CN" altLang="en-US" dirty="0"/>
          </a:p>
        </p:txBody>
      </p:sp>
      <p:graphicFrame>
        <p:nvGraphicFramePr>
          <p:cNvPr id="66" name="Content Placeholder 3"/>
          <p:cNvGraphicFramePr>
            <a:graphicFrameLocks/>
          </p:cNvGraphicFramePr>
          <p:nvPr>
            <p:extLst/>
          </p:nvPr>
        </p:nvGraphicFramePr>
        <p:xfrm>
          <a:off x="4046115" y="1752085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Content Placeholder 3"/>
          <p:cNvGraphicFramePr>
            <a:graphicFrameLocks/>
          </p:cNvGraphicFramePr>
          <p:nvPr>
            <p:extLst/>
          </p:nvPr>
        </p:nvGraphicFramePr>
        <p:xfrm>
          <a:off x="2134188" y="3580885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F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rgbClr val="00B0F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Content Placeholder 3"/>
          <p:cNvGraphicFramePr>
            <a:graphicFrameLocks/>
          </p:cNvGraphicFramePr>
          <p:nvPr>
            <p:extLst/>
          </p:nvPr>
        </p:nvGraphicFramePr>
        <p:xfrm>
          <a:off x="6246951" y="3603745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69" name="Curved Connector 10"/>
          <p:cNvCxnSpPr>
            <a:endCxn id="67" idx="0"/>
          </p:cNvCxnSpPr>
          <p:nvPr/>
        </p:nvCxnSpPr>
        <p:spPr>
          <a:xfrm rot="5400000">
            <a:off x="2839554" y="2228851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0" name="Curved Connector 16"/>
          <p:cNvCxnSpPr>
            <a:endCxn id="68" idx="0"/>
          </p:cNvCxnSpPr>
          <p:nvPr/>
        </p:nvCxnSpPr>
        <p:spPr>
          <a:xfrm>
            <a:off x="4646751" y="2197617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graphicFrame>
        <p:nvGraphicFramePr>
          <p:cNvPr id="72" name="Content Placeholder 3"/>
          <p:cNvGraphicFramePr>
            <a:graphicFrameLocks/>
          </p:cNvGraphicFramePr>
          <p:nvPr>
            <p:extLst/>
          </p:nvPr>
        </p:nvGraphicFramePr>
        <p:xfrm>
          <a:off x="457788" y="5181085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Content Placeholder 3"/>
          <p:cNvGraphicFramePr>
            <a:graphicFrameLocks/>
          </p:cNvGraphicFramePr>
          <p:nvPr>
            <p:extLst/>
          </p:nvPr>
        </p:nvGraphicFramePr>
        <p:xfrm>
          <a:off x="2044132" y="5181085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Content Placeholder 3"/>
          <p:cNvGraphicFramePr>
            <a:graphicFrameLocks/>
          </p:cNvGraphicFramePr>
          <p:nvPr>
            <p:extLst/>
          </p:nvPr>
        </p:nvGraphicFramePr>
        <p:xfrm>
          <a:off x="3581988" y="5181085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rgbClr val="00B0F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rgbClr val="00B0F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Content Placeholder 3"/>
          <p:cNvGraphicFramePr>
            <a:graphicFrameLocks/>
          </p:cNvGraphicFramePr>
          <p:nvPr>
            <p:extLst/>
          </p:nvPr>
        </p:nvGraphicFramePr>
        <p:xfrm>
          <a:off x="5355912" y="5181085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Content Placeholder 3"/>
          <p:cNvGraphicFramePr>
            <a:graphicFrameLocks/>
          </p:cNvGraphicFramePr>
          <p:nvPr>
            <p:extLst/>
          </p:nvPr>
        </p:nvGraphicFramePr>
        <p:xfrm>
          <a:off x="6960188" y="5181085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77" name="Curved Connector 44"/>
          <p:cNvCxnSpPr>
            <a:endCxn id="72" idx="0"/>
          </p:cNvCxnSpPr>
          <p:nvPr/>
        </p:nvCxnSpPr>
        <p:spPr>
          <a:xfrm rot="10800000" flipV="1">
            <a:off x="1194388" y="4190485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8" name="Curved Connector 47"/>
          <p:cNvCxnSpPr>
            <a:endCxn id="73" idx="0"/>
          </p:cNvCxnSpPr>
          <p:nvPr/>
        </p:nvCxnSpPr>
        <p:spPr>
          <a:xfrm rot="16200000" flipH="1">
            <a:off x="2234632" y="4634985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9" name="Curved Connector 50"/>
          <p:cNvCxnSpPr>
            <a:endCxn id="74" idx="0"/>
          </p:cNvCxnSpPr>
          <p:nvPr/>
        </p:nvCxnSpPr>
        <p:spPr>
          <a:xfrm>
            <a:off x="3048588" y="4190485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0" name="Curved Connector 53"/>
          <p:cNvCxnSpPr>
            <a:endCxn id="76" idx="0"/>
          </p:cNvCxnSpPr>
          <p:nvPr/>
        </p:nvCxnSpPr>
        <p:spPr>
          <a:xfrm rot="16200000" flipH="1">
            <a:off x="6706188" y="4190485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1" name="Curved Connector 56"/>
          <p:cNvCxnSpPr>
            <a:endCxn id="75" idx="0"/>
          </p:cNvCxnSpPr>
          <p:nvPr/>
        </p:nvCxnSpPr>
        <p:spPr>
          <a:xfrm rot="5400000">
            <a:off x="5751652" y="4531347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2" name="Straight Arrow Connector 78"/>
          <p:cNvCxnSpPr>
            <a:stCxn id="67" idx="3"/>
            <a:endCxn id="68" idx="1"/>
          </p:cNvCxnSpPr>
          <p:nvPr/>
        </p:nvCxnSpPr>
        <p:spPr>
          <a:xfrm>
            <a:off x="3607388" y="3881875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3" name="Straight Arrow Connector 84"/>
          <p:cNvCxnSpPr>
            <a:stCxn id="72" idx="3"/>
            <a:endCxn id="73" idx="1"/>
          </p:cNvCxnSpPr>
          <p:nvPr/>
        </p:nvCxnSpPr>
        <p:spPr>
          <a:xfrm>
            <a:off x="1930988" y="5482075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4" name="Straight Arrow Connector 89"/>
          <p:cNvCxnSpPr>
            <a:stCxn id="73" idx="3"/>
            <a:endCxn id="74" idx="1"/>
          </p:cNvCxnSpPr>
          <p:nvPr/>
        </p:nvCxnSpPr>
        <p:spPr>
          <a:xfrm>
            <a:off x="3517332" y="5482075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5" name="Straight Arrow Connector 92"/>
          <p:cNvCxnSpPr>
            <a:stCxn id="74" idx="3"/>
            <a:endCxn id="75" idx="1"/>
          </p:cNvCxnSpPr>
          <p:nvPr/>
        </p:nvCxnSpPr>
        <p:spPr>
          <a:xfrm>
            <a:off x="5055188" y="5482075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6" name="Straight Arrow Connector 95"/>
          <p:cNvCxnSpPr>
            <a:stCxn id="75" idx="3"/>
            <a:endCxn id="76" idx="1"/>
          </p:cNvCxnSpPr>
          <p:nvPr/>
        </p:nvCxnSpPr>
        <p:spPr>
          <a:xfrm>
            <a:off x="6829112" y="5482075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107"/>
              <p:cNvSpPr txBox="1"/>
              <p:nvPr/>
            </p:nvSpPr>
            <p:spPr>
              <a:xfrm>
                <a:off x="5723294" y="1828285"/>
                <a:ext cx="2956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 smtClean="0">
                    <a:solidFill>
                      <a:prstClr val="black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7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294" y="1828285"/>
                <a:ext cx="2956387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24"/>
          <p:cNvSpPr txBox="1"/>
          <p:nvPr/>
        </p:nvSpPr>
        <p:spPr>
          <a:xfrm>
            <a:off x="2397440" y="1888959"/>
            <a:ext cx="15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CC"/>
                </a:solidFill>
                <a:cs typeface="Times New Roman" pitchFamily="18" charset="0"/>
              </a:rPr>
              <a:t>Root: level = 2</a:t>
            </a:r>
            <a:endParaRPr lang="zh-CN" altLang="en-US" dirty="0">
              <a:solidFill>
                <a:srgbClr val="0000CC"/>
              </a:solidFill>
              <a:cs typeface="Times New Roman" pitchFamily="18" charset="0"/>
            </a:endParaRPr>
          </a:p>
        </p:txBody>
      </p:sp>
      <p:sp>
        <p:nvSpPr>
          <p:cNvPr id="89" name="TextBox 25"/>
          <p:cNvSpPr txBox="1"/>
          <p:nvPr/>
        </p:nvSpPr>
        <p:spPr>
          <a:xfrm>
            <a:off x="970660" y="3670216"/>
            <a:ext cx="96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CC"/>
                </a:solidFill>
                <a:cs typeface="Times New Roman" pitchFamily="18" charset="0"/>
              </a:rPr>
              <a:t>level = 1</a:t>
            </a:r>
            <a:endParaRPr lang="zh-CN" altLang="en-US" dirty="0">
              <a:solidFill>
                <a:srgbClr val="0000CC"/>
              </a:solidFill>
              <a:cs typeface="Times New Roman" pitchFamily="18" charset="0"/>
            </a:endParaRPr>
          </a:p>
        </p:txBody>
      </p:sp>
      <p:sp>
        <p:nvSpPr>
          <p:cNvPr id="90" name="TextBox 26"/>
          <p:cNvSpPr txBox="1"/>
          <p:nvPr/>
        </p:nvSpPr>
        <p:spPr>
          <a:xfrm>
            <a:off x="518825" y="5987019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CC"/>
                </a:solidFill>
                <a:cs typeface="Times New Roman" pitchFamily="18" charset="0"/>
              </a:rPr>
              <a:t>Leaf: level = 0</a:t>
            </a:r>
            <a:endParaRPr lang="zh-CN" altLang="en-US" dirty="0">
              <a:solidFill>
                <a:srgbClr val="0000CC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2"/>
              <p:cNvSpPr/>
              <p:nvPr/>
            </p:nvSpPr>
            <p:spPr>
              <a:xfrm>
                <a:off x="2332829" y="2657832"/>
                <a:ext cx="144020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2≤</m:t>
                      </m:r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&lt;29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1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29" y="2657832"/>
                <a:ext cx="1440202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28"/>
              <p:cNvSpPr/>
              <p:nvPr/>
            </p:nvSpPr>
            <p:spPr>
              <a:xfrm>
                <a:off x="6629988" y="2657832"/>
                <a:ext cx="10584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29≤</m:t>
                      </m:r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2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988" y="2657832"/>
                <a:ext cx="1058495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29"/>
              <p:cNvSpPr/>
              <p:nvPr/>
            </p:nvSpPr>
            <p:spPr>
              <a:xfrm>
                <a:off x="449405" y="4607836"/>
                <a:ext cx="13263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2≤</m:t>
                      </m:r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&lt;8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3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05" y="4607836"/>
                <a:ext cx="1326389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30"/>
              <p:cNvSpPr/>
              <p:nvPr/>
            </p:nvSpPr>
            <p:spPr>
              <a:xfrm>
                <a:off x="1922726" y="4602210"/>
                <a:ext cx="144020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8≤</m:t>
                      </m:r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&lt;17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4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726" y="4602210"/>
                <a:ext cx="1440202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31"/>
              <p:cNvSpPr/>
              <p:nvPr/>
            </p:nvSpPr>
            <p:spPr>
              <a:xfrm>
                <a:off x="3461010" y="4602210"/>
                <a:ext cx="15540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17≤</m:t>
                      </m:r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&lt;29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5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010" y="4602210"/>
                <a:ext cx="1554015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35"/>
              <p:cNvSpPr/>
              <p:nvPr/>
            </p:nvSpPr>
            <p:spPr>
              <a:xfrm>
                <a:off x="5209323" y="4602210"/>
                <a:ext cx="15540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29≤</m:t>
                      </m:r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&lt;43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323" y="4602210"/>
                <a:ext cx="1554015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38"/>
              <p:cNvSpPr/>
              <p:nvPr/>
            </p:nvSpPr>
            <p:spPr>
              <a:xfrm>
                <a:off x="7456476" y="4602210"/>
                <a:ext cx="10584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43≤</m:t>
                      </m:r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7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476" y="4602210"/>
                <a:ext cx="1058495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0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Search 13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22</a:t>
            </a:fld>
            <a:endParaRPr lang="zh-CN" altLang="en-US" dirty="0"/>
          </a:p>
        </p:txBody>
      </p:sp>
      <p:graphicFrame>
        <p:nvGraphicFramePr>
          <p:cNvPr id="32" name="Content Placeholder 3"/>
          <p:cNvGraphicFramePr>
            <a:graphicFrameLocks/>
          </p:cNvGraphicFramePr>
          <p:nvPr>
            <p:extLst/>
          </p:nvPr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Content Placeholder 3"/>
          <p:cNvGraphicFramePr>
            <a:graphicFrameLocks/>
          </p:cNvGraphicFramePr>
          <p:nvPr>
            <p:extLst/>
          </p:nvPr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Content Placeholder 3"/>
          <p:cNvGraphicFramePr>
            <a:graphicFrameLocks/>
          </p:cNvGraphicFramePr>
          <p:nvPr>
            <p:extLst/>
          </p:nvPr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35" name="Curved Connector 6"/>
          <p:cNvCxnSpPr>
            <a:endCxn id="33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36" name="Curved Connector 7"/>
          <p:cNvCxnSpPr>
            <a:endCxn id="34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graphicFrame>
        <p:nvGraphicFramePr>
          <p:cNvPr id="37" name="Content Placeholder 3"/>
          <p:cNvGraphicFramePr>
            <a:graphicFrameLocks/>
          </p:cNvGraphicFramePr>
          <p:nvPr>
            <p:extLst/>
          </p:nvPr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Content Placeholder 3"/>
          <p:cNvGraphicFramePr>
            <a:graphicFrameLocks/>
          </p:cNvGraphicFramePr>
          <p:nvPr>
            <p:extLst/>
          </p:nvPr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Content Placeholder 3"/>
          <p:cNvGraphicFramePr>
            <a:graphicFrameLocks/>
          </p:cNvGraphicFramePr>
          <p:nvPr>
            <p:extLst/>
          </p:nvPr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Content Placeholder 3"/>
          <p:cNvGraphicFramePr>
            <a:graphicFrameLocks/>
          </p:cNvGraphicFramePr>
          <p:nvPr>
            <p:extLst/>
          </p:nvPr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Content Placeholder 3"/>
          <p:cNvGraphicFramePr>
            <a:graphicFrameLocks/>
          </p:cNvGraphicFramePr>
          <p:nvPr>
            <p:extLst/>
          </p:nvPr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42" name="Curved Connector 13"/>
          <p:cNvCxnSpPr>
            <a:endCxn id="37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43" name="Curved Connector 14"/>
          <p:cNvCxnSpPr>
            <a:endCxn id="38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44" name="Curved Connector 15"/>
          <p:cNvCxnSpPr>
            <a:endCxn id="39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45" name="Curved Connector 16"/>
          <p:cNvCxnSpPr>
            <a:endCxn id="41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46" name="Curved Connector 17"/>
          <p:cNvCxnSpPr>
            <a:endCxn id="40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47" name="Straight Arrow Connector 18"/>
          <p:cNvCxnSpPr>
            <a:stCxn id="33" idx="3"/>
            <a:endCxn id="34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48" name="Straight Arrow Connector 19"/>
          <p:cNvCxnSpPr>
            <a:stCxn id="37" idx="3"/>
            <a:endCxn id="38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49" name="Straight Arrow Connector 20"/>
          <p:cNvCxnSpPr>
            <a:stCxn id="38" idx="3"/>
            <a:endCxn id="39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50" name="Straight Arrow Connector 21"/>
          <p:cNvCxnSpPr>
            <a:stCxn id="39" idx="3"/>
            <a:endCxn id="40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51" name="Straight Arrow Connector 22"/>
          <p:cNvCxnSpPr>
            <a:stCxn id="40" idx="3"/>
            <a:endCxn id="41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24"/>
              <p:cNvSpPr txBox="1"/>
              <p:nvPr/>
            </p:nvSpPr>
            <p:spPr>
              <a:xfrm>
                <a:off x="2222356" y="2137757"/>
                <a:ext cx="1396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𝟏𝟑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𝟐𝟗</m:t>
                      </m:r>
                    </m:oMath>
                  </m:oMathPara>
                </a14:m>
                <a:endParaRPr lang="zh-CN" altLang="en-US" sz="16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 xmlns="">
          <p:sp>
            <p:nvSpPr>
              <p:cNvPr id="53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56" y="2137757"/>
                <a:ext cx="1396921" cy="3385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25"/>
              <p:cNvSpPr txBox="1"/>
              <p:nvPr/>
            </p:nvSpPr>
            <p:spPr>
              <a:xfrm>
                <a:off x="360666" y="3862053"/>
                <a:ext cx="1396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𝟖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𝟏𝟑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𝟏𝟕</m:t>
                      </m:r>
                    </m:oMath>
                  </m:oMathPara>
                </a14:m>
                <a:endParaRPr lang="zh-CN" altLang="en-US" sz="16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 xmlns="">
          <p:sp>
            <p:nvSpPr>
              <p:cNvPr id="54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66" y="3862053"/>
                <a:ext cx="1396921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27"/>
          <p:cNvSpPr/>
          <p:nvPr/>
        </p:nvSpPr>
        <p:spPr>
          <a:xfrm>
            <a:off x="2436085" y="5179695"/>
            <a:ext cx="471058" cy="457200"/>
          </a:xfrm>
          <a:prstGeom prst="ellipse">
            <a:avLst/>
          </a:prstGeom>
          <a:noFill/>
          <a:ln w="25400" cap="flat" cmpd="sng" algn="ctr">
            <a:solidFill>
              <a:srgbClr val="FE8637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Line Callout 2 29"/>
          <p:cNvSpPr/>
          <p:nvPr/>
        </p:nvSpPr>
        <p:spPr>
          <a:xfrm>
            <a:off x="3244272" y="6322293"/>
            <a:ext cx="836163" cy="2865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5591"/>
              <a:gd name="adj6" fmla="val -65307"/>
            </a:avLst>
          </a:prstGeom>
          <a:solidFill>
            <a:srgbClr val="FE8637"/>
          </a:solidFill>
          <a:ln w="25400" cap="flat" cmpd="sng" algn="ctr">
            <a:solidFill>
              <a:srgbClr val="FE86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Find it!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Search 48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23</a:t>
            </a:fld>
            <a:endParaRPr lang="zh-CN" altLang="en-US" dirty="0"/>
          </a:p>
        </p:txBody>
      </p:sp>
      <p:graphicFrame>
        <p:nvGraphicFramePr>
          <p:cNvPr id="75" name="Content Placeholder 3"/>
          <p:cNvGraphicFramePr>
            <a:graphicFrameLocks/>
          </p:cNvGraphicFramePr>
          <p:nvPr>
            <p:extLst/>
          </p:nvPr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Content Placeholder 3"/>
          <p:cNvGraphicFramePr>
            <a:graphicFrameLocks/>
          </p:cNvGraphicFramePr>
          <p:nvPr>
            <p:extLst/>
          </p:nvPr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Content Placeholder 3"/>
          <p:cNvGraphicFramePr>
            <a:graphicFrameLocks/>
          </p:cNvGraphicFramePr>
          <p:nvPr>
            <p:extLst/>
          </p:nvPr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78" name="Curved Connector 6"/>
          <p:cNvCxnSpPr>
            <a:endCxn id="76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9" name="Curved Connector 7"/>
          <p:cNvCxnSpPr>
            <a:endCxn id="77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80" name="Content Placeholder 3"/>
          <p:cNvGraphicFramePr>
            <a:graphicFrameLocks/>
          </p:cNvGraphicFramePr>
          <p:nvPr>
            <p:extLst/>
          </p:nvPr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Content Placeholder 3"/>
          <p:cNvGraphicFramePr>
            <a:graphicFrameLocks/>
          </p:cNvGraphicFramePr>
          <p:nvPr>
            <p:extLst/>
          </p:nvPr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Content Placeholder 3"/>
          <p:cNvGraphicFramePr>
            <a:graphicFrameLocks/>
          </p:cNvGraphicFramePr>
          <p:nvPr>
            <p:extLst/>
          </p:nvPr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Content Placeholder 3"/>
          <p:cNvGraphicFramePr>
            <a:graphicFrameLocks/>
          </p:cNvGraphicFramePr>
          <p:nvPr>
            <p:extLst/>
          </p:nvPr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Content Placeholder 3"/>
          <p:cNvGraphicFramePr>
            <a:graphicFrameLocks/>
          </p:cNvGraphicFramePr>
          <p:nvPr>
            <p:extLst/>
          </p:nvPr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85" name="Curved Connector 13"/>
          <p:cNvCxnSpPr>
            <a:endCxn id="80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6" name="Curved Connector 14"/>
          <p:cNvCxnSpPr>
            <a:endCxn id="81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urved Connector 15"/>
          <p:cNvCxnSpPr>
            <a:endCxn id="82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8" name="Curved Connector 16"/>
          <p:cNvCxnSpPr>
            <a:endCxn id="84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9" name="Curved Connector 17"/>
          <p:cNvCxnSpPr>
            <a:endCxn id="83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90" name="Straight Arrow Connector 18"/>
          <p:cNvCxnSpPr>
            <a:stCxn id="76" idx="3"/>
            <a:endCxn id="77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1" name="Straight Arrow Connector 19"/>
          <p:cNvCxnSpPr>
            <a:stCxn id="80" idx="3"/>
            <a:endCxn id="81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2" name="Straight Arrow Connector 20"/>
          <p:cNvCxnSpPr>
            <a:stCxn id="81" idx="3"/>
            <a:endCxn id="82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3" name="Straight Arrow Connector 21"/>
          <p:cNvCxnSpPr>
            <a:stCxn id="82" idx="3"/>
            <a:endCxn id="83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4" name="Straight Arrow Connector 22"/>
          <p:cNvCxnSpPr>
            <a:stCxn id="83" idx="3"/>
            <a:endCxn id="84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24"/>
              <p:cNvSpPr txBox="1"/>
              <p:nvPr/>
            </p:nvSpPr>
            <p:spPr>
              <a:xfrm>
                <a:off x="5440808" y="1966555"/>
                <a:ext cx="1005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𝟐𝟗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𝟒𝟖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  <a:latin typeface="Century Schoolbook"/>
                </a:endParaRPr>
              </a:p>
            </p:txBody>
          </p:sp>
        </mc:Choice>
        <mc:Fallback xmlns="">
          <p:sp>
            <p:nvSpPr>
              <p:cNvPr id="9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808" y="1966555"/>
                <a:ext cx="1005596" cy="3385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25"/>
              <p:cNvSpPr txBox="1"/>
              <p:nvPr/>
            </p:nvSpPr>
            <p:spPr>
              <a:xfrm>
                <a:off x="7086600" y="3276600"/>
                <a:ext cx="1005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𝟒𝟑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𝟒𝟖</m:t>
                      </m:r>
                    </m:oMath>
                  </m:oMathPara>
                </a14:m>
                <a:endParaRPr lang="zh-CN" altLang="en-US" sz="16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 xmlns="">
          <p:sp>
            <p:nvSpPr>
              <p:cNvPr id="9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276600"/>
                <a:ext cx="1005596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Line Callout 2 29"/>
          <p:cNvSpPr/>
          <p:nvPr/>
        </p:nvSpPr>
        <p:spPr>
          <a:xfrm>
            <a:off x="5631790" y="6374911"/>
            <a:ext cx="1067834" cy="286572"/>
          </a:xfrm>
          <a:prstGeom prst="borderCallout2">
            <a:avLst>
              <a:gd name="adj1" fmla="val 40505"/>
              <a:gd name="adj2" fmla="val 104752"/>
              <a:gd name="adj3" fmla="val -90028"/>
              <a:gd name="adj4" fmla="val 153582"/>
              <a:gd name="adj5" fmla="val -155819"/>
              <a:gd name="adj6" fmla="val 159620"/>
            </a:avLst>
          </a:prstGeom>
          <a:solidFill>
            <a:srgbClr val="FE8637"/>
          </a:solidFill>
          <a:ln w="25400" cap="flat" cmpd="sng" algn="ctr">
            <a:solidFill>
              <a:srgbClr val="FE86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No found!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Search -3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24</a:t>
            </a:fld>
            <a:endParaRPr lang="zh-CN" altLang="en-US" dirty="0"/>
          </a:p>
        </p:txBody>
      </p:sp>
      <p:graphicFrame>
        <p:nvGraphicFramePr>
          <p:cNvPr id="49" name="Content Placeholder 3"/>
          <p:cNvGraphicFramePr>
            <a:graphicFrameLocks/>
          </p:cNvGraphicFramePr>
          <p:nvPr>
            <p:extLst/>
          </p:nvPr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Content Placeholder 3"/>
          <p:cNvGraphicFramePr>
            <a:graphicFrameLocks/>
          </p:cNvGraphicFramePr>
          <p:nvPr>
            <p:extLst/>
          </p:nvPr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Content Placeholder 3"/>
          <p:cNvGraphicFramePr>
            <a:graphicFrameLocks/>
          </p:cNvGraphicFramePr>
          <p:nvPr>
            <p:extLst/>
          </p:nvPr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2" name="Curved Connector 6"/>
          <p:cNvCxnSpPr>
            <a:endCxn id="50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3" name="Curved Connector 7"/>
          <p:cNvCxnSpPr>
            <a:endCxn id="51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graphicFrame>
        <p:nvGraphicFramePr>
          <p:cNvPr id="54" name="Content Placeholder 3"/>
          <p:cNvGraphicFramePr>
            <a:graphicFrameLocks/>
          </p:cNvGraphicFramePr>
          <p:nvPr>
            <p:extLst/>
          </p:nvPr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Content Placeholder 3"/>
          <p:cNvGraphicFramePr>
            <a:graphicFrameLocks/>
          </p:cNvGraphicFramePr>
          <p:nvPr>
            <p:extLst/>
          </p:nvPr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Content Placeholder 3"/>
          <p:cNvGraphicFramePr>
            <a:graphicFrameLocks/>
          </p:cNvGraphicFramePr>
          <p:nvPr>
            <p:extLst/>
          </p:nvPr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Content Placeholder 3"/>
          <p:cNvGraphicFramePr>
            <a:graphicFrameLocks/>
          </p:cNvGraphicFramePr>
          <p:nvPr>
            <p:extLst/>
          </p:nvPr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Content Placeholder 3"/>
          <p:cNvGraphicFramePr>
            <a:graphicFrameLocks/>
          </p:cNvGraphicFramePr>
          <p:nvPr>
            <p:extLst/>
          </p:nvPr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9" name="Curved Connector 13"/>
          <p:cNvCxnSpPr>
            <a:endCxn id="54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0" name="Curved Connector 14"/>
          <p:cNvCxnSpPr>
            <a:endCxn id="55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1" name="Curved Connector 15"/>
          <p:cNvCxnSpPr>
            <a:endCxn id="56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2" name="Curved Connector 16"/>
          <p:cNvCxnSpPr>
            <a:endCxn id="58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3" name="Curved Connector 17"/>
          <p:cNvCxnSpPr>
            <a:endCxn id="57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4" name="Straight Arrow Connector 18"/>
          <p:cNvCxnSpPr>
            <a:stCxn id="50" idx="3"/>
            <a:endCxn id="51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5" name="Straight Arrow Connector 19"/>
          <p:cNvCxnSpPr>
            <a:stCxn id="54" idx="3"/>
            <a:endCxn id="55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6" name="Straight Arrow Connector 20"/>
          <p:cNvCxnSpPr>
            <a:stCxn id="55" idx="3"/>
            <a:endCxn id="56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7" name="Straight Arrow Connector 21"/>
          <p:cNvCxnSpPr>
            <a:stCxn id="56" idx="3"/>
            <a:endCxn id="57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8" name="Straight Arrow Connector 22"/>
          <p:cNvCxnSpPr>
            <a:stCxn id="57" idx="3"/>
            <a:endCxn id="58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24"/>
              <p:cNvSpPr txBox="1"/>
              <p:nvPr/>
            </p:nvSpPr>
            <p:spPr>
              <a:xfrm>
                <a:off x="2475344" y="1995965"/>
                <a:ext cx="9126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  <a:latin typeface="Century Schoolbook"/>
                </a:endParaRPr>
              </a:p>
            </p:txBody>
          </p:sp>
        </mc:Choice>
        <mc:Fallback xmlns="">
          <p:sp>
            <p:nvSpPr>
              <p:cNvPr id="69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344" y="1995965"/>
                <a:ext cx="912622" cy="3385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Line Callout 2 26"/>
          <p:cNvSpPr/>
          <p:nvPr/>
        </p:nvSpPr>
        <p:spPr>
          <a:xfrm>
            <a:off x="1981201" y="2590800"/>
            <a:ext cx="1067834" cy="286572"/>
          </a:xfrm>
          <a:prstGeom prst="borderCallout2">
            <a:avLst>
              <a:gd name="adj1" fmla="val 40505"/>
              <a:gd name="adj2" fmla="val 104752"/>
              <a:gd name="adj3" fmla="val -119036"/>
              <a:gd name="adj4" fmla="val 136067"/>
              <a:gd name="adj5" fmla="val -155819"/>
              <a:gd name="adj6" fmla="val 159620"/>
            </a:avLst>
          </a:prstGeom>
          <a:solidFill>
            <a:srgbClr val="FE8637"/>
          </a:solidFill>
          <a:ln w="25400" cap="flat" cmpd="sng" algn="ctr">
            <a:solidFill>
              <a:srgbClr val="FE86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No found!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Bulk-Loading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19" name="TextBox 16"/>
          <p:cNvSpPr txBox="1"/>
          <p:nvPr/>
        </p:nvSpPr>
        <p:spPr>
          <a:xfrm>
            <a:off x="0" y="4330184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Leaf: level = 0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  <p:graphicFrame>
        <p:nvGraphicFramePr>
          <p:cNvPr id="20" name="Content Placeholder 3"/>
          <p:cNvGraphicFramePr>
            <a:graphicFrameLocks/>
          </p:cNvGraphicFramePr>
          <p:nvPr>
            <p:extLst/>
          </p:nvPr>
        </p:nvGraphicFramePr>
        <p:xfrm>
          <a:off x="533400" y="6019800"/>
          <a:ext cx="7496955" cy="304800"/>
        </p:xfrm>
        <a:graphic>
          <a:graphicData uri="http://schemas.openxmlformats.org/drawingml/2006/table">
            <a:tbl>
              <a:tblPr firstRow="1" bandRow="1"/>
              <a:tblGrid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400221"/>
                <a:gridCol w="390896"/>
                <a:gridCol w="390896"/>
                <a:gridCol w="390896"/>
                <a:gridCol w="390896"/>
                <a:gridCol w="390896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marL="0" algn="ctr" rtl="0" eaLnBrk="1" latinLnBrk="0" hangingPunct="1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marL="0" algn="ctr" rtl="0" eaLnBrk="1" latinLnBrk="0" hangingPunct="1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29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marL="0" algn="ctr" rtl="0" eaLnBrk="1" latinLnBrk="0" hangingPunct="1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63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Content Placeholder 3"/>
          <p:cNvGraphicFramePr>
            <a:graphicFrameLocks/>
          </p:cNvGraphicFramePr>
          <p:nvPr>
            <p:extLst/>
          </p:nvPr>
        </p:nvGraphicFramePr>
        <p:xfrm>
          <a:off x="3048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Content Placeholder 3"/>
          <p:cNvGraphicFramePr>
            <a:graphicFrameLocks/>
          </p:cNvGraphicFramePr>
          <p:nvPr>
            <p:extLst/>
          </p:nvPr>
        </p:nvGraphicFramePr>
        <p:xfrm>
          <a:off x="19812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Content Placeholder 3"/>
          <p:cNvGraphicFramePr>
            <a:graphicFrameLocks/>
          </p:cNvGraphicFramePr>
          <p:nvPr>
            <p:extLst/>
          </p:nvPr>
        </p:nvGraphicFramePr>
        <p:xfrm>
          <a:off x="37084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Content Placeholder 3"/>
          <p:cNvGraphicFramePr>
            <a:graphicFrameLocks/>
          </p:cNvGraphicFramePr>
          <p:nvPr>
            <p:extLst/>
          </p:nvPr>
        </p:nvGraphicFramePr>
        <p:xfrm>
          <a:off x="53848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Content Placeholder 3"/>
          <p:cNvGraphicFramePr>
            <a:graphicFrameLocks/>
          </p:cNvGraphicFramePr>
          <p:nvPr>
            <p:extLst/>
          </p:nvPr>
        </p:nvGraphicFramePr>
        <p:xfrm>
          <a:off x="71628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3"/>
          <p:cNvCxnSpPr>
            <a:stCxn id="21" idx="3"/>
            <a:endCxn id="23" idx="1"/>
          </p:cNvCxnSpPr>
          <p:nvPr/>
        </p:nvCxnSpPr>
        <p:spPr>
          <a:xfrm>
            <a:off x="1778000" y="5116830"/>
            <a:ext cx="2032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30" name="Straight Arrow Connector 24"/>
          <p:cNvCxnSpPr>
            <a:stCxn id="23" idx="3"/>
            <a:endCxn id="24" idx="1"/>
          </p:cNvCxnSpPr>
          <p:nvPr/>
        </p:nvCxnSpPr>
        <p:spPr>
          <a:xfrm>
            <a:off x="3454400" y="5116830"/>
            <a:ext cx="2540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31" name="Straight Arrow Connector 25"/>
          <p:cNvCxnSpPr>
            <a:stCxn id="24" idx="3"/>
            <a:endCxn id="27" idx="1"/>
          </p:cNvCxnSpPr>
          <p:nvPr/>
        </p:nvCxnSpPr>
        <p:spPr>
          <a:xfrm>
            <a:off x="5181600" y="5116830"/>
            <a:ext cx="2032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32" name="Straight Arrow Connector 26"/>
          <p:cNvCxnSpPr>
            <a:stCxn id="27" idx="3"/>
            <a:endCxn id="28" idx="1"/>
          </p:cNvCxnSpPr>
          <p:nvPr/>
        </p:nvCxnSpPr>
        <p:spPr>
          <a:xfrm>
            <a:off x="6858000" y="5116830"/>
            <a:ext cx="3048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468735" y="5417820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735" y="5417820"/>
                <a:ext cx="344966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190194" y="541782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194" y="5417820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4947412" y="541782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412" y="5417820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6573012" y="5402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012" y="5402431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8334848" y="5402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848" y="5402431"/>
                <a:ext cx="36580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52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Bulk-Loading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26</a:t>
            </a:fld>
            <a:endParaRPr lang="zh-CN" altLang="en-US" dirty="0"/>
          </a:p>
        </p:txBody>
      </p:sp>
      <p:graphicFrame>
        <p:nvGraphicFramePr>
          <p:cNvPr id="46" name="Content Placeholder 3"/>
          <p:cNvGraphicFramePr>
            <a:graphicFrameLocks/>
          </p:cNvGraphicFramePr>
          <p:nvPr>
            <p:extLst/>
          </p:nvPr>
        </p:nvGraphicFramePr>
        <p:xfrm>
          <a:off x="2819400" y="34290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F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rgbClr val="00B0F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Content Placeholder 3"/>
          <p:cNvGraphicFramePr>
            <a:graphicFrameLocks/>
          </p:cNvGraphicFramePr>
          <p:nvPr>
            <p:extLst/>
          </p:nvPr>
        </p:nvGraphicFramePr>
        <p:xfrm>
          <a:off x="6375400" y="34290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48" name="Straight Arrow Connector 19"/>
          <p:cNvCxnSpPr>
            <a:stCxn id="46" idx="3"/>
            <a:endCxn id="47" idx="1"/>
          </p:cNvCxnSpPr>
          <p:nvPr/>
        </p:nvCxnSpPr>
        <p:spPr>
          <a:xfrm>
            <a:off x="4292600" y="3729990"/>
            <a:ext cx="20828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49" name="Curved Connector 5"/>
          <p:cNvCxnSpPr/>
          <p:nvPr/>
        </p:nvCxnSpPr>
        <p:spPr>
          <a:xfrm rot="10800000" flipV="1">
            <a:off x="1041400" y="3886200"/>
            <a:ext cx="1930400" cy="92964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0" name="Curved Connector 20"/>
          <p:cNvCxnSpPr/>
          <p:nvPr/>
        </p:nvCxnSpPr>
        <p:spPr>
          <a:xfrm rot="5400000">
            <a:off x="2570480" y="4033520"/>
            <a:ext cx="929640" cy="635000"/>
          </a:xfrm>
          <a:prstGeom prst="curvedConnector3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1" name="Curved Connector 22"/>
          <p:cNvCxnSpPr/>
          <p:nvPr/>
        </p:nvCxnSpPr>
        <p:spPr>
          <a:xfrm rot="16200000" flipH="1">
            <a:off x="3611880" y="3982720"/>
            <a:ext cx="929640" cy="736600"/>
          </a:xfrm>
          <a:prstGeom prst="curvedConnector3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2" name="Curved Connector 24"/>
          <p:cNvCxnSpPr/>
          <p:nvPr/>
        </p:nvCxnSpPr>
        <p:spPr>
          <a:xfrm>
            <a:off x="4076700" y="3886200"/>
            <a:ext cx="2044700" cy="92964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3" name="Curved Connector 26"/>
          <p:cNvCxnSpPr/>
          <p:nvPr/>
        </p:nvCxnSpPr>
        <p:spPr>
          <a:xfrm>
            <a:off x="6553200" y="3886200"/>
            <a:ext cx="1346200" cy="92964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sp>
        <p:nvSpPr>
          <p:cNvPr id="54" name="TextBox 30"/>
          <p:cNvSpPr txBox="1"/>
          <p:nvPr/>
        </p:nvSpPr>
        <p:spPr>
          <a:xfrm>
            <a:off x="1626843" y="3400544"/>
            <a:ext cx="96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prstClr val="black"/>
                </a:solidFill>
                <a:cs typeface="Times New Roman" pitchFamily="18" charset="0"/>
              </a:defRPr>
            </a:lvl1pPr>
          </a:lstStyle>
          <a:p>
            <a:r>
              <a:rPr lang="en-US" altLang="zh-CN" dirty="0"/>
              <a:t>level = 1</a:t>
            </a:r>
            <a:endParaRPr lang="zh-CN" altLang="en-US" dirty="0"/>
          </a:p>
        </p:txBody>
      </p:sp>
      <p:graphicFrame>
        <p:nvGraphicFramePr>
          <p:cNvPr id="56" name="Content Placeholder 3"/>
          <p:cNvGraphicFramePr>
            <a:graphicFrameLocks/>
          </p:cNvGraphicFramePr>
          <p:nvPr>
            <p:extLst/>
          </p:nvPr>
        </p:nvGraphicFramePr>
        <p:xfrm>
          <a:off x="3048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Content Placeholder 3"/>
          <p:cNvGraphicFramePr>
            <a:graphicFrameLocks/>
          </p:cNvGraphicFramePr>
          <p:nvPr>
            <p:extLst/>
          </p:nvPr>
        </p:nvGraphicFramePr>
        <p:xfrm>
          <a:off x="19812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F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rgbClr val="00B0F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Content Placeholder 3"/>
          <p:cNvGraphicFramePr>
            <a:graphicFrameLocks/>
          </p:cNvGraphicFramePr>
          <p:nvPr>
            <p:extLst/>
          </p:nvPr>
        </p:nvGraphicFramePr>
        <p:xfrm>
          <a:off x="37084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Content Placeholder 3"/>
          <p:cNvGraphicFramePr>
            <a:graphicFrameLocks/>
          </p:cNvGraphicFramePr>
          <p:nvPr>
            <p:extLst/>
          </p:nvPr>
        </p:nvGraphicFramePr>
        <p:xfrm>
          <a:off x="53848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Content Placeholder 3"/>
          <p:cNvGraphicFramePr>
            <a:graphicFrameLocks/>
          </p:cNvGraphicFramePr>
          <p:nvPr>
            <p:extLst/>
          </p:nvPr>
        </p:nvGraphicFramePr>
        <p:xfrm>
          <a:off x="71628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61" name="Straight Arrow Connector 34"/>
          <p:cNvCxnSpPr>
            <a:stCxn id="56" idx="3"/>
            <a:endCxn id="57" idx="1"/>
          </p:cNvCxnSpPr>
          <p:nvPr/>
        </p:nvCxnSpPr>
        <p:spPr>
          <a:xfrm>
            <a:off x="1778000" y="5116830"/>
            <a:ext cx="2032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2" name="Straight Arrow Connector 35"/>
          <p:cNvCxnSpPr>
            <a:stCxn id="57" idx="3"/>
            <a:endCxn id="58" idx="1"/>
          </p:cNvCxnSpPr>
          <p:nvPr/>
        </p:nvCxnSpPr>
        <p:spPr>
          <a:xfrm>
            <a:off x="3454400" y="5116830"/>
            <a:ext cx="2540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3" name="Straight Arrow Connector 36"/>
          <p:cNvCxnSpPr>
            <a:stCxn id="58" idx="3"/>
            <a:endCxn id="59" idx="1"/>
          </p:cNvCxnSpPr>
          <p:nvPr/>
        </p:nvCxnSpPr>
        <p:spPr>
          <a:xfrm>
            <a:off x="5181600" y="5116830"/>
            <a:ext cx="2032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4" name="Straight Arrow Connector 37"/>
          <p:cNvCxnSpPr>
            <a:stCxn id="59" idx="3"/>
            <a:endCxn id="60" idx="1"/>
          </p:cNvCxnSpPr>
          <p:nvPr/>
        </p:nvCxnSpPr>
        <p:spPr>
          <a:xfrm>
            <a:off x="6858000" y="5116830"/>
            <a:ext cx="3048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graphicFrame>
        <p:nvGraphicFramePr>
          <p:cNvPr id="65" name="Content Placeholder 3"/>
          <p:cNvGraphicFramePr>
            <a:graphicFrameLocks/>
          </p:cNvGraphicFramePr>
          <p:nvPr>
            <p:extLst/>
          </p:nvPr>
        </p:nvGraphicFramePr>
        <p:xfrm>
          <a:off x="533400" y="6019800"/>
          <a:ext cx="7496955" cy="304800"/>
        </p:xfrm>
        <a:graphic>
          <a:graphicData uri="http://schemas.openxmlformats.org/drawingml/2006/table">
            <a:tbl>
              <a:tblPr firstRow="1" bandRow="1"/>
              <a:tblGrid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400221"/>
                <a:gridCol w="390896"/>
                <a:gridCol w="390896"/>
                <a:gridCol w="390896"/>
                <a:gridCol w="390896"/>
                <a:gridCol w="390896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marL="0" algn="ctr" rtl="0" eaLnBrk="1" latinLnBrk="0" hangingPunct="1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marL="0" algn="ctr" rtl="0" eaLnBrk="1" latinLnBrk="0" hangingPunct="1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29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marL="0" algn="ctr" rtl="0" eaLnBrk="1" latinLnBrk="0" hangingPunct="1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63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" name="TextBox 16"/>
          <p:cNvSpPr txBox="1"/>
          <p:nvPr/>
        </p:nvSpPr>
        <p:spPr>
          <a:xfrm>
            <a:off x="0" y="4330184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Leaf: level = 0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1468735" y="5417820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735" y="5417820"/>
                <a:ext cx="344966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3190194" y="541782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194" y="5417820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4947412" y="541782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412" y="5417820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6573012" y="5402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012" y="5402431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8334848" y="5402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848" y="5402431"/>
                <a:ext cx="36580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4158538" y="402919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38" y="4029194"/>
                <a:ext cx="36580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7711394" y="405407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394" y="4054078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31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Bulk-Loading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27</a:t>
            </a:fld>
            <a:endParaRPr lang="zh-CN" altLang="en-US" dirty="0"/>
          </a:p>
        </p:txBody>
      </p:sp>
      <p:graphicFrame>
        <p:nvGraphicFramePr>
          <p:cNvPr id="46" name="Content Placeholder 3"/>
          <p:cNvGraphicFramePr>
            <a:graphicFrameLocks/>
          </p:cNvGraphicFramePr>
          <p:nvPr>
            <p:extLst/>
          </p:nvPr>
        </p:nvGraphicFramePr>
        <p:xfrm>
          <a:off x="2819400" y="34290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F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rgbClr val="00B0F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Content Placeholder 3"/>
          <p:cNvGraphicFramePr>
            <a:graphicFrameLocks/>
          </p:cNvGraphicFramePr>
          <p:nvPr>
            <p:extLst/>
          </p:nvPr>
        </p:nvGraphicFramePr>
        <p:xfrm>
          <a:off x="6375400" y="34290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48" name="Straight Arrow Connector 19"/>
          <p:cNvCxnSpPr>
            <a:stCxn id="46" idx="3"/>
            <a:endCxn id="47" idx="1"/>
          </p:cNvCxnSpPr>
          <p:nvPr/>
        </p:nvCxnSpPr>
        <p:spPr>
          <a:xfrm>
            <a:off x="4292600" y="3729990"/>
            <a:ext cx="20828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49" name="Curved Connector 5"/>
          <p:cNvCxnSpPr/>
          <p:nvPr/>
        </p:nvCxnSpPr>
        <p:spPr>
          <a:xfrm rot="10800000" flipV="1">
            <a:off x="1041400" y="3886200"/>
            <a:ext cx="1930400" cy="92964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0" name="Curved Connector 20"/>
          <p:cNvCxnSpPr/>
          <p:nvPr/>
        </p:nvCxnSpPr>
        <p:spPr>
          <a:xfrm rot="5400000">
            <a:off x="2570480" y="4033520"/>
            <a:ext cx="929640" cy="635000"/>
          </a:xfrm>
          <a:prstGeom prst="curvedConnector3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1" name="Curved Connector 22"/>
          <p:cNvCxnSpPr/>
          <p:nvPr/>
        </p:nvCxnSpPr>
        <p:spPr>
          <a:xfrm rot="16200000" flipH="1">
            <a:off x="3611880" y="3982720"/>
            <a:ext cx="929640" cy="736600"/>
          </a:xfrm>
          <a:prstGeom prst="curvedConnector3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2" name="Curved Connector 24"/>
          <p:cNvCxnSpPr/>
          <p:nvPr/>
        </p:nvCxnSpPr>
        <p:spPr>
          <a:xfrm>
            <a:off x="4076700" y="3886200"/>
            <a:ext cx="2044700" cy="92964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3" name="Curved Connector 26"/>
          <p:cNvCxnSpPr/>
          <p:nvPr/>
        </p:nvCxnSpPr>
        <p:spPr>
          <a:xfrm>
            <a:off x="6553200" y="3886200"/>
            <a:ext cx="1346200" cy="92964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sp>
        <p:nvSpPr>
          <p:cNvPr id="54" name="TextBox 30"/>
          <p:cNvSpPr txBox="1"/>
          <p:nvPr/>
        </p:nvSpPr>
        <p:spPr>
          <a:xfrm>
            <a:off x="1626843" y="3400544"/>
            <a:ext cx="96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prstClr val="black"/>
                </a:solidFill>
                <a:cs typeface="Times New Roman" pitchFamily="18" charset="0"/>
              </a:defRPr>
            </a:lvl1pPr>
          </a:lstStyle>
          <a:p>
            <a:r>
              <a:rPr lang="en-US" altLang="zh-CN" dirty="0"/>
              <a:t>level = 1</a:t>
            </a:r>
            <a:endParaRPr lang="zh-CN" altLang="en-US" dirty="0"/>
          </a:p>
        </p:txBody>
      </p:sp>
      <p:graphicFrame>
        <p:nvGraphicFramePr>
          <p:cNvPr id="56" name="Content Placeholder 3"/>
          <p:cNvGraphicFramePr>
            <a:graphicFrameLocks/>
          </p:cNvGraphicFramePr>
          <p:nvPr>
            <p:extLst/>
          </p:nvPr>
        </p:nvGraphicFramePr>
        <p:xfrm>
          <a:off x="3048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Content Placeholder 3"/>
          <p:cNvGraphicFramePr>
            <a:graphicFrameLocks/>
          </p:cNvGraphicFramePr>
          <p:nvPr>
            <p:extLst/>
          </p:nvPr>
        </p:nvGraphicFramePr>
        <p:xfrm>
          <a:off x="19812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F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rgbClr val="00B0F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Content Placeholder 3"/>
          <p:cNvGraphicFramePr>
            <a:graphicFrameLocks/>
          </p:cNvGraphicFramePr>
          <p:nvPr>
            <p:extLst/>
          </p:nvPr>
        </p:nvGraphicFramePr>
        <p:xfrm>
          <a:off x="37084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Content Placeholder 3"/>
          <p:cNvGraphicFramePr>
            <a:graphicFrameLocks/>
          </p:cNvGraphicFramePr>
          <p:nvPr>
            <p:extLst/>
          </p:nvPr>
        </p:nvGraphicFramePr>
        <p:xfrm>
          <a:off x="53848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Content Placeholder 3"/>
          <p:cNvGraphicFramePr>
            <a:graphicFrameLocks/>
          </p:cNvGraphicFramePr>
          <p:nvPr>
            <p:extLst/>
          </p:nvPr>
        </p:nvGraphicFramePr>
        <p:xfrm>
          <a:off x="71628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61" name="Straight Arrow Connector 34"/>
          <p:cNvCxnSpPr>
            <a:stCxn id="56" idx="3"/>
            <a:endCxn id="57" idx="1"/>
          </p:cNvCxnSpPr>
          <p:nvPr/>
        </p:nvCxnSpPr>
        <p:spPr>
          <a:xfrm>
            <a:off x="1778000" y="5116830"/>
            <a:ext cx="2032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2" name="Straight Arrow Connector 35"/>
          <p:cNvCxnSpPr>
            <a:stCxn id="57" idx="3"/>
            <a:endCxn id="58" idx="1"/>
          </p:cNvCxnSpPr>
          <p:nvPr/>
        </p:nvCxnSpPr>
        <p:spPr>
          <a:xfrm>
            <a:off x="3454400" y="5116830"/>
            <a:ext cx="2540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3" name="Straight Arrow Connector 36"/>
          <p:cNvCxnSpPr>
            <a:stCxn id="58" idx="3"/>
            <a:endCxn id="59" idx="1"/>
          </p:cNvCxnSpPr>
          <p:nvPr/>
        </p:nvCxnSpPr>
        <p:spPr>
          <a:xfrm>
            <a:off x="5181600" y="5116830"/>
            <a:ext cx="2032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4" name="Straight Arrow Connector 37"/>
          <p:cNvCxnSpPr>
            <a:stCxn id="59" idx="3"/>
            <a:endCxn id="60" idx="1"/>
          </p:cNvCxnSpPr>
          <p:nvPr/>
        </p:nvCxnSpPr>
        <p:spPr>
          <a:xfrm>
            <a:off x="6858000" y="5116830"/>
            <a:ext cx="3048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graphicFrame>
        <p:nvGraphicFramePr>
          <p:cNvPr id="65" name="Content Placeholder 3"/>
          <p:cNvGraphicFramePr>
            <a:graphicFrameLocks/>
          </p:cNvGraphicFramePr>
          <p:nvPr>
            <p:extLst/>
          </p:nvPr>
        </p:nvGraphicFramePr>
        <p:xfrm>
          <a:off x="533400" y="6019800"/>
          <a:ext cx="7496955" cy="304800"/>
        </p:xfrm>
        <a:graphic>
          <a:graphicData uri="http://schemas.openxmlformats.org/drawingml/2006/table">
            <a:tbl>
              <a:tblPr firstRow="1" bandRow="1"/>
              <a:tblGrid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400221"/>
                <a:gridCol w="390896"/>
                <a:gridCol w="390896"/>
                <a:gridCol w="390896"/>
                <a:gridCol w="390896"/>
                <a:gridCol w="390896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marL="0" algn="ctr" rtl="0" eaLnBrk="1" latinLnBrk="0" hangingPunct="1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marL="0" algn="ctr" rtl="0" eaLnBrk="1" latinLnBrk="0" hangingPunct="1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29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marL="0" algn="ctr" rtl="0" eaLnBrk="1" latinLnBrk="0" hangingPunct="1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63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" name="TextBox 16"/>
          <p:cNvSpPr txBox="1"/>
          <p:nvPr/>
        </p:nvSpPr>
        <p:spPr>
          <a:xfrm>
            <a:off x="0" y="4330184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Leaf: level = 0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  <p:graphicFrame>
        <p:nvGraphicFramePr>
          <p:cNvPr id="28" name="Content Placeholder 3"/>
          <p:cNvGraphicFramePr>
            <a:graphicFrameLocks/>
          </p:cNvGraphicFramePr>
          <p:nvPr>
            <p:extLst/>
          </p:nvPr>
        </p:nvGraphicFramePr>
        <p:xfrm>
          <a:off x="4546600" y="19812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25"/>
          <p:cNvSpPr txBox="1"/>
          <p:nvPr/>
        </p:nvSpPr>
        <p:spPr>
          <a:xfrm>
            <a:off x="2913852" y="2113517"/>
            <a:ext cx="15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prstClr val="black"/>
                </a:solidFill>
                <a:cs typeface="Times New Roman" pitchFamily="18" charset="0"/>
              </a:defRPr>
            </a:lvl1pPr>
          </a:lstStyle>
          <a:p>
            <a:r>
              <a:rPr lang="en-US" altLang="zh-CN" dirty="0"/>
              <a:t>Root: level = 2</a:t>
            </a:r>
            <a:endParaRPr lang="zh-CN" altLang="en-US" dirty="0"/>
          </a:p>
        </p:txBody>
      </p:sp>
      <p:cxnSp>
        <p:nvCxnSpPr>
          <p:cNvPr id="30" name="Curved Connector 27"/>
          <p:cNvCxnSpPr/>
          <p:nvPr/>
        </p:nvCxnSpPr>
        <p:spPr>
          <a:xfrm rot="10800000" flipV="1">
            <a:off x="3556000" y="2514600"/>
            <a:ext cx="1168400" cy="9144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Curved Connector 29"/>
          <p:cNvCxnSpPr/>
          <p:nvPr/>
        </p:nvCxnSpPr>
        <p:spPr>
          <a:xfrm>
            <a:off x="5099050" y="2506980"/>
            <a:ext cx="2012950" cy="92202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1468735" y="5417820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735" y="5417820"/>
                <a:ext cx="344966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3190194" y="541782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194" y="5417820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4947412" y="541782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412" y="5417820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6573012" y="5402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012" y="5402431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8334848" y="5402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848" y="5402431"/>
                <a:ext cx="36580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4158538" y="402919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38" y="4029194"/>
                <a:ext cx="36580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7711394" y="405407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394" y="4054078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5755594" y="263306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94" y="2633068"/>
                <a:ext cx="36580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0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Data Structure of </a:t>
            </a:r>
            <a:r>
              <a:rPr lang="en-US" altLang="zh-CN" sz="4400" b="1" dirty="0" smtClean="0">
                <a:solidFill>
                  <a:prstClr val="black"/>
                </a:solidFill>
                <a:cs typeface="Times New Roman" pitchFamily="18" charset="0"/>
              </a:rPr>
              <a:t>B-Node</a:t>
            </a:r>
            <a:r>
              <a:rPr lang="en-US" altLang="zh-CN" sz="4400" b="1" dirty="0" smtClean="0"/>
              <a:t> 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28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Content Placeholder 3"/>
              <p:cNvGraphicFramePr>
                <a:graphicFrameLocks/>
              </p:cNvGraphicFramePr>
              <p:nvPr>
                <p:extLst/>
              </p:nvPr>
            </p:nvGraphicFramePr>
            <p:xfrm>
              <a:off x="3187534" y="1541355"/>
              <a:ext cx="2940628" cy="6705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35157"/>
                    <a:gridCol w="735157"/>
                    <a:gridCol w="735157"/>
                    <a:gridCol w="735157"/>
                  </a:tblGrid>
                  <a:tr h="289560"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/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ap="flat" cmpd="sng" algn="ctr">
                          <a:solidFill>
                            <a:srgbClr val="7598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/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9pPr>
                        </a:lstStyle>
                        <a:p>
                          <a:r>
                            <a:rPr lang="en-US" altLang="zh-CN" sz="1600" b="0" dirty="0" smtClean="0"/>
                            <a:t>…</a:t>
                          </a:r>
                          <a:endParaRPr lang="zh-CN" altLang="en-US" sz="1600" b="0" dirty="0"/>
                        </a:p>
                      </a:txBody>
                      <a:tcPr>
                        <a:lnL w="12700" cap="flat" cmpd="sng" algn="ctr">
                          <a:solidFill>
                            <a:srgbClr val="7598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598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/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𝑠𝑜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/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ap="flat" cmpd="sng" algn="ctr">
                          <a:solidFill>
                            <a:srgbClr val="7598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solidFill>
                            <a:srgbClr val="7598D9"/>
                          </a:solidFill>
                        </a:lnT>
                        <a:lnB w="127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598D9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𝑠𝑜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/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25400" cmpd="sng">
                          <a:solidFill>
                            <a:srgbClr val="7598D9"/>
                          </a:solidFill>
                        </a:lnT>
                        <a:lnB w="127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598D9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9pPr>
                        </a:lstStyle>
                        <a:p>
                          <a:r>
                            <a:rPr lang="en-US" altLang="zh-CN" sz="1600" b="0" dirty="0" smtClean="0"/>
                            <a:t>…</a:t>
                          </a:r>
                          <a:endParaRPr lang="zh-CN" altLang="en-US" sz="1600" b="0" dirty="0"/>
                        </a:p>
                      </a:txBody>
                      <a:tcPr>
                        <a:lnL w="12700" cap="flat" cmpd="sng" algn="ctr">
                          <a:solidFill>
                            <a:srgbClr val="7598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598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solidFill>
                            <a:srgbClr val="7598D9"/>
                          </a:solidFill>
                        </a:lnT>
                        <a:lnB w="127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598D9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𝑠𝑜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/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25400" cmpd="sng">
                          <a:solidFill>
                            <a:srgbClr val="7598D9"/>
                          </a:solidFill>
                        </a:lnT>
                        <a:lnB w="127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598D9">
                            <a:alpha val="20000"/>
                          </a:srgb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02528143"/>
                  </p:ext>
                </p:extLst>
              </p:nvPr>
            </p:nvGraphicFramePr>
            <p:xfrm>
              <a:off x="3187534" y="1541355"/>
              <a:ext cx="2940628" cy="6705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35157"/>
                    <a:gridCol w="735157"/>
                    <a:gridCol w="735157"/>
                    <a:gridCol w="735157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ap="flat" cmpd="sng" algn="ctr">
                          <a:solidFill>
                            <a:srgbClr val="7598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826" t="-3571" r="-302479" b="-1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826" t="-3571" r="-202479" b="-121429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9pPr>
                        </a:lstStyle>
                        <a:p>
                          <a:r>
                            <a:rPr lang="en-US" altLang="zh-CN" sz="1600" b="0" dirty="0" smtClean="0"/>
                            <a:t>…</a:t>
                          </a:r>
                          <a:endParaRPr lang="zh-CN" altLang="en-US" sz="1600" b="0" dirty="0"/>
                        </a:p>
                      </a:txBody>
                      <a:tcPr>
                        <a:lnL w="12700" cap="flat" cmpd="sng" algn="ctr">
                          <a:solidFill>
                            <a:srgbClr val="7598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598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826" t="-3571" r="-2479" b="-121429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ap="flat" cmpd="sng" algn="ctr">
                          <a:solidFill>
                            <a:srgbClr val="7598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solidFill>
                            <a:srgbClr val="7598D9"/>
                          </a:solidFill>
                        </a:lnT>
                        <a:lnB w="127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826" t="-105455" r="-302479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25400" cmpd="sng">
                          <a:solidFill>
                            <a:srgbClr val="7598D9"/>
                          </a:solidFill>
                        </a:lnT>
                        <a:lnB w="127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826" t="-105455" r="-202479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9pPr>
                        </a:lstStyle>
                        <a:p>
                          <a:r>
                            <a:rPr lang="en-US" altLang="zh-CN" sz="1600" b="0" dirty="0" smtClean="0"/>
                            <a:t>…</a:t>
                          </a:r>
                          <a:endParaRPr lang="zh-CN" altLang="en-US" sz="1600" b="0" dirty="0"/>
                        </a:p>
                      </a:txBody>
                      <a:tcPr>
                        <a:lnL w="12700" cap="flat" cmpd="sng" algn="ctr">
                          <a:solidFill>
                            <a:srgbClr val="7598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598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solidFill>
                            <a:srgbClr val="7598D9"/>
                          </a:solidFill>
                        </a:lnT>
                        <a:lnB w="127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598D9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25400" cmpd="sng">
                          <a:solidFill>
                            <a:srgbClr val="7598D9"/>
                          </a:solidFill>
                        </a:lnT>
                        <a:lnB w="127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826" t="-105455" r="-2479" b="-2363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52" name="Curved Connector 15"/>
          <p:cNvCxnSpPr>
            <a:stCxn id="44" idx="3"/>
          </p:cNvCxnSpPr>
          <p:nvPr/>
        </p:nvCxnSpPr>
        <p:spPr>
          <a:xfrm>
            <a:off x="6128162" y="1876635"/>
            <a:ext cx="779552" cy="380343"/>
          </a:xfrm>
          <a:prstGeom prst="curvedConnector3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sp>
        <p:nvSpPr>
          <p:cNvPr id="55" name="TextBox 42"/>
          <p:cNvSpPr txBox="1"/>
          <p:nvPr/>
        </p:nvSpPr>
        <p:spPr>
          <a:xfrm>
            <a:off x="769583" y="1802337"/>
            <a:ext cx="174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Left-sibling node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56" name="TextBox 44"/>
          <p:cNvSpPr txBox="1"/>
          <p:nvPr/>
        </p:nvSpPr>
        <p:spPr>
          <a:xfrm>
            <a:off x="6654743" y="1751292"/>
            <a:ext cx="18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Right-sibling node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  <p:cxnSp>
        <p:nvCxnSpPr>
          <p:cNvPr id="18" name="Curved Connector 15"/>
          <p:cNvCxnSpPr>
            <a:stCxn id="44" idx="1"/>
          </p:cNvCxnSpPr>
          <p:nvPr/>
        </p:nvCxnSpPr>
        <p:spPr>
          <a:xfrm rot="10800000" flipV="1">
            <a:off x="2518332" y="1876635"/>
            <a:ext cx="669203" cy="375414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sp>
        <p:nvSpPr>
          <p:cNvPr id="19" name="矩形 18"/>
          <p:cNvSpPr/>
          <p:nvPr/>
        </p:nvSpPr>
        <p:spPr>
          <a:xfrm>
            <a:off x="769583" y="2644701"/>
            <a:ext cx="78964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BNode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 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en-US" altLang="zh-CN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_;		</a:t>
            </a:r>
            <a:r>
              <a:rPr lang="en-US" altLang="zh-CN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 of b-tree (level &gt; 0)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num_entries</a:t>
            </a:r>
            <a:r>
              <a:rPr lang="en-US" altLang="zh-CN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_;		</a:t>
            </a:r>
            <a:r>
              <a:rPr lang="en-US" altLang="zh-CN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 of entries in this node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left_sibling</a:t>
            </a:r>
            <a:r>
              <a:rPr lang="en-US" altLang="zh-CN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_;	</a:t>
            </a:r>
            <a:r>
              <a:rPr lang="en-US" altLang="zh-CN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disk for left  sibling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right_sibling</a:t>
            </a:r>
            <a:r>
              <a:rPr lang="en-US" altLang="zh-CN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_;	</a:t>
            </a:r>
            <a:r>
              <a:rPr lang="en-US" altLang="zh-CN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disk for right sibling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altLang="zh-CN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_;			</a:t>
            </a:r>
            <a:r>
              <a:rPr lang="en-US" altLang="zh-CN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son</a:t>
            </a:r>
            <a:r>
              <a:rPr lang="en-US" altLang="zh-CN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_;			</a:t>
            </a:r>
            <a:r>
              <a:rPr lang="en-US" altLang="zh-CN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son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</a:t>
            </a:r>
            <a:r>
              <a:rPr lang="en-US" altLang="zh-CN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id</a:t>
            </a:r>
            <a:endParaRPr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zh-CN" altLang="en-US" sz="16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 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dirty</a:t>
            </a:r>
            <a:r>
              <a:rPr lang="en-US" altLang="zh-CN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_;		</a:t>
            </a:r>
            <a:r>
              <a:rPr lang="en-US" altLang="zh-CN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dirty, write back to file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altLang="zh-CN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_;		</a:t>
            </a:r>
            <a:r>
              <a:rPr lang="en-US" altLang="zh-CN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disk for this node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capacity</a:t>
            </a:r>
            <a:r>
              <a:rPr lang="en-US" altLang="zh-CN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_;		</a:t>
            </a:r>
            <a:r>
              <a:rPr lang="en-US" altLang="zh-CN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 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entries can be stored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BTree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btree</a:t>
            </a:r>
            <a:r>
              <a:rPr lang="en-US" altLang="zh-CN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_;		</a:t>
            </a:r>
            <a:r>
              <a:rPr lang="en-US" altLang="zh-CN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b-tree of this node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151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Storage Formats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29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4"/>
              <p:cNvSpPr txBox="1"/>
              <p:nvPr/>
            </p:nvSpPr>
            <p:spPr>
              <a:xfrm>
                <a:off x="171515" y="2489830"/>
                <a:ext cx="995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prstClr val="black"/>
                    </a:solidFill>
                    <a:cs typeface="Times New Roman" pitchFamily="18" charset="0"/>
                  </a:rPr>
                  <a:t> Tree:</a:t>
                </a:r>
                <a:endParaRPr lang="zh-CN" altLang="en-US" dirty="0">
                  <a:solidFill>
                    <a:prstClr val="black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5" y="2489830"/>
                <a:ext cx="99585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613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6" name="Table 3"/>
          <p:cNvGraphicFramePr>
            <a:graphicFrameLocks noGrp="1"/>
          </p:cNvGraphicFramePr>
          <p:nvPr>
            <p:extLst/>
          </p:nvPr>
        </p:nvGraphicFramePr>
        <p:xfrm>
          <a:off x="1181203" y="2501367"/>
          <a:ext cx="7774812" cy="304800"/>
        </p:xfrm>
        <a:graphic>
          <a:graphicData uri="http://schemas.openxmlformats.org/drawingml/2006/table">
            <a:tbl>
              <a:tblPr firstRow="1" bandRow="1"/>
              <a:tblGrid>
                <a:gridCol w="228600"/>
                <a:gridCol w="228600"/>
                <a:gridCol w="228600"/>
                <a:gridCol w="228600"/>
                <a:gridCol w="609600"/>
                <a:gridCol w="1562703"/>
                <a:gridCol w="1562703"/>
                <a:gridCol w="1562703"/>
                <a:gridCol w="1562703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marL="0" algn="ctr" rtl="0" eaLnBrk="1" latinLnBrk="0" hangingPunct="1"/>
                      <a:r>
                        <a:rPr kumimoji="0" lang="en-US" altLang="zh-CN" sz="14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kumimoji="0" lang="zh-CN" altLang="en-US" sz="14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- 1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" name="TextBox 4"/>
          <p:cNvSpPr txBox="1"/>
          <p:nvPr/>
        </p:nvSpPr>
        <p:spPr>
          <a:xfrm>
            <a:off x="496204" y="2912649"/>
            <a:ext cx="12627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cs typeface="Times New Roman" pitchFamily="18" charset="0"/>
              </a:rPr>
              <a:t>File header</a:t>
            </a:r>
          </a:p>
          <a:p>
            <a:pPr algn="ctr"/>
            <a:r>
              <a:rPr lang="en-US" altLang="zh-CN" sz="1200" dirty="0" smtClean="0">
                <a:solidFill>
                  <a:prstClr val="black"/>
                </a:solidFill>
                <a:cs typeface="Times New Roman" pitchFamily="18" charset="0"/>
              </a:rPr>
              <a:t>(size </a:t>
            </a:r>
            <a:r>
              <a:rPr lang="en-US" altLang="zh-CN" sz="1200" dirty="0">
                <a:solidFill>
                  <a:prstClr val="black"/>
                </a:solidFill>
                <a:cs typeface="Times New Roman" pitchFamily="18" charset="0"/>
              </a:rPr>
              <a:t>of a </a:t>
            </a:r>
            <a:r>
              <a:rPr lang="en-US" altLang="zh-CN" sz="1200" dirty="0" smtClean="0">
                <a:solidFill>
                  <a:prstClr val="black"/>
                </a:solidFill>
                <a:cs typeface="Times New Roman" pitchFamily="18" charset="0"/>
              </a:rPr>
              <a:t>node, </a:t>
            </a:r>
            <a:endParaRPr lang="zh-CN" altLang="en-US" sz="1200" dirty="0">
              <a:solidFill>
                <a:prstClr val="black"/>
              </a:solidFill>
              <a:cs typeface="Times New Roman" pitchFamily="18" charset="0"/>
            </a:endParaRPr>
          </a:p>
          <a:p>
            <a:pPr algn="ctr"/>
            <a:r>
              <a:rPr lang="en-US" altLang="zh-CN" sz="1200" dirty="0" smtClean="0">
                <a:solidFill>
                  <a:prstClr val="black"/>
                </a:solidFill>
                <a:cs typeface="Times New Roman" pitchFamily="18" charset="0"/>
              </a:rPr>
              <a:t>number </a:t>
            </a:r>
            <a:r>
              <a:rPr lang="en-US" altLang="zh-CN" sz="1200" dirty="0">
                <a:solidFill>
                  <a:prstClr val="black"/>
                </a:solidFill>
                <a:cs typeface="Times New Roman" pitchFamily="18" charset="0"/>
              </a:rPr>
              <a:t>of </a:t>
            </a:r>
            <a:r>
              <a:rPr lang="en-US" altLang="zh-CN" sz="1200" dirty="0" smtClean="0">
                <a:solidFill>
                  <a:prstClr val="black"/>
                </a:solidFill>
                <a:cs typeface="Times New Roman" pitchFamily="18" charset="0"/>
              </a:rPr>
              <a:t>nodes)</a:t>
            </a:r>
            <a:endParaRPr lang="zh-CN" altLang="en-US" sz="1200" dirty="0">
              <a:solidFill>
                <a:prstClr val="black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27"/>
              <p:cNvSpPr txBox="1"/>
              <p:nvPr/>
            </p:nvSpPr>
            <p:spPr>
              <a:xfrm>
                <a:off x="1661926" y="2958816"/>
                <a:ext cx="13864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1400" dirty="0" smtClean="0">
                    <a:solidFill>
                      <a:prstClr val="black"/>
                    </a:solidFill>
                    <a:cs typeface="Times New Roman" pitchFamily="18" charset="0"/>
                  </a:rPr>
                  <a:t>-tree</a:t>
                </a:r>
                <a:r>
                  <a:rPr lang="en-US" altLang="zh-CN" sz="1400" dirty="0">
                    <a:solidFill>
                      <a:prstClr val="black"/>
                    </a:solidFill>
                    <a:cs typeface="Times New Roman" pitchFamily="18" charset="0"/>
                  </a:rPr>
                  <a:t> </a:t>
                </a:r>
                <a:r>
                  <a:rPr lang="en-US" altLang="zh-CN" sz="1400" dirty="0" smtClean="0">
                    <a:solidFill>
                      <a:prstClr val="black"/>
                    </a:solidFill>
                    <a:cs typeface="Times New Roman" pitchFamily="18" charset="0"/>
                  </a:rPr>
                  <a:t>header</a:t>
                </a:r>
              </a:p>
              <a:p>
                <a:pPr algn="ctr"/>
                <a:r>
                  <a:rPr lang="en-US" altLang="zh-CN" sz="1400" dirty="0" smtClean="0">
                    <a:solidFill>
                      <a:prstClr val="black"/>
                    </a:solidFill>
                    <a:cs typeface="Times New Roman" pitchFamily="18" charset="0"/>
                  </a:rPr>
                  <a:t>(address of root)</a:t>
                </a:r>
                <a:endParaRPr lang="zh-CN" altLang="en-US" sz="1400" dirty="0">
                  <a:solidFill>
                    <a:prstClr val="black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926" y="2958816"/>
                <a:ext cx="1386415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322" t="-1163" r="-1322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Straight Arrow Connector 6"/>
          <p:cNvCxnSpPr/>
          <p:nvPr/>
        </p:nvCxnSpPr>
        <p:spPr>
          <a:xfrm>
            <a:off x="1107415" y="2331273"/>
            <a:ext cx="1571440" cy="0"/>
          </a:xfrm>
          <a:prstGeom prst="straightConnector1">
            <a:avLst/>
          </a:prstGeom>
          <a:noFill/>
          <a:ln w="2540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90" name="Straight Arrow Connector 28"/>
          <p:cNvCxnSpPr/>
          <p:nvPr/>
        </p:nvCxnSpPr>
        <p:spPr>
          <a:xfrm>
            <a:off x="2678855" y="2331273"/>
            <a:ext cx="1571440" cy="0"/>
          </a:xfrm>
          <a:prstGeom prst="straightConnector1">
            <a:avLst/>
          </a:prstGeom>
          <a:noFill/>
          <a:ln w="2540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91" name="Straight Arrow Connector 29"/>
          <p:cNvCxnSpPr/>
          <p:nvPr/>
        </p:nvCxnSpPr>
        <p:spPr>
          <a:xfrm>
            <a:off x="4250295" y="2331273"/>
            <a:ext cx="1571440" cy="0"/>
          </a:xfrm>
          <a:prstGeom prst="straightConnector1">
            <a:avLst/>
          </a:prstGeom>
          <a:noFill/>
          <a:ln w="2540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92" name="Straight Arrow Connector 30"/>
          <p:cNvCxnSpPr/>
          <p:nvPr/>
        </p:nvCxnSpPr>
        <p:spPr>
          <a:xfrm>
            <a:off x="5821735" y="2331273"/>
            <a:ext cx="1571440" cy="0"/>
          </a:xfrm>
          <a:prstGeom prst="straightConnector1">
            <a:avLst/>
          </a:prstGeom>
          <a:noFill/>
          <a:ln w="2540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93" name="Straight Arrow Connector 31"/>
          <p:cNvCxnSpPr/>
          <p:nvPr/>
        </p:nvCxnSpPr>
        <p:spPr>
          <a:xfrm>
            <a:off x="7374495" y="2341664"/>
            <a:ext cx="1571440" cy="0"/>
          </a:xfrm>
          <a:prstGeom prst="straightConnector1">
            <a:avLst/>
          </a:prstGeom>
          <a:noFill/>
          <a:ln w="2540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194" name="TextBox 32"/>
          <p:cNvSpPr txBox="1"/>
          <p:nvPr/>
        </p:nvSpPr>
        <p:spPr>
          <a:xfrm>
            <a:off x="1265285" y="1739169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Header Node</a:t>
            </a:r>
          </a:p>
          <a:p>
            <a:pPr algn="ctr"/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(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1 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KB)</a:t>
            </a:r>
            <a:endParaRPr lang="zh-CN" altLang="en-US" sz="16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195" name="TextBox 33"/>
          <p:cNvSpPr txBox="1"/>
          <p:nvPr/>
        </p:nvSpPr>
        <p:spPr>
          <a:xfrm>
            <a:off x="3054804" y="1739169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B-Node</a:t>
            </a:r>
          </a:p>
          <a:p>
            <a:pPr algn="ctr"/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(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1 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KB)</a:t>
            </a:r>
            <a:endParaRPr lang="zh-CN" altLang="en-US" sz="16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196" name="TextBox 34"/>
          <p:cNvSpPr txBox="1"/>
          <p:nvPr/>
        </p:nvSpPr>
        <p:spPr>
          <a:xfrm>
            <a:off x="6203104" y="1739169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B-Node</a:t>
            </a:r>
          </a:p>
          <a:p>
            <a:pPr algn="ctr"/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(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1 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KB)</a:t>
            </a:r>
            <a:endParaRPr lang="zh-CN" altLang="en-US" sz="16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197" name="TextBox 35"/>
          <p:cNvSpPr txBox="1"/>
          <p:nvPr/>
        </p:nvSpPr>
        <p:spPr>
          <a:xfrm>
            <a:off x="4631664" y="1739169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B-Node</a:t>
            </a:r>
          </a:p>
          <a:p>
            <a:pPr algn="ctr"/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(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1 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KB)</a:t>
            </a:r>
            <a:endParaRPr lang="zh-CN" altLang="en-US" sz="16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198" name="TextBox 36"/>
          <p:cNvSpPr txBox="1"/>
          <p:nvPr/>
        </p:nvSpPr>
        <p:spPr>
          <a:xfrm>
            <a:off x="7755864" y="1739169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B-Node</a:t>
            </a:r>
          </a:p>
          <a:p>
            <a:pPr algn="ctr"/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(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1 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KB)</a:t>
            </a:r>
            <a:endParaRPr lang="zh-CN" altLang="en-US" sz="16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199" name="TextBox 37"/>
          <p:cNvSpPr txBox="1"/>
          <p:nvPr/>
        </p:nvSpPr>
        <p:spPr>
          <a:xfrm>
            <a:off x="150250" y="474536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B-Node: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0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44893" y="4795977"/>
              <a:ext cx="7792444" cy="3048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22091"/>
                    <a:gridCol w="422091"/>
                    <a:gridCol w="422091"/>
                    <a:gridCol w="422091"/>
                    <a:gridCol w="763010"/>
                    <a:gridCol w="763010"/>
                    <a:gridCol w="763010"/>
                    <a:gridCol w="763010"/>
                    <a:gridCol w="1526020"/>
                    <a:gridCol w="763010"/>
                    <a:gridCol w="763010"/>
                  </a:tblGrid>
                  <a:tr h="289560"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9pPr>
                        </a:lstStyle>
                        <a:p>
                          <a:pPr algn="ctr"/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9pPr>
                        </a:lstStyle>
                        <a:p>
                          <a:pPr algn="ctr"/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9pPr>
                        </a:lstStyle>
                        <a:p>
                          <a:pPr algn="ctr"/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9pPr>
                        </a:lstStyle>
                        <a:p>
                          <a:pPr algn="ctr"/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𝑘𝑒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9pPr>
                        </a:lstStyle>
                        <a:p>
                          <a:pPr marL="0" algn="ctr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itchFamily="18" charset="0"/>
                                  </a:rPr>
                                  <m:t>𝑠𝑜</m:t>
                                </m:r>
                                <m:sSub>
                                  <m:sSubPr>
                                    <m:ctrlPr>
                                      <a:rPr kumimoji="0" lang="en-US" altLang="zh-CN" sz="1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CN" altLang="en-US" sz="1400" b="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itchFamily="18" charset="0"/>
                                  </a:rPr>
                                  <m:t>𝑘𝑒</m:t>
                                </m:r>
                                <m:sSub>
                                  <m:sSubPr>
                                    <m:ctrlPr>
                                      <a:rPr kumimoji="0" lang="en-US" altLang="zh-CN" sz="1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CN" altLang="en-US" sz="1400" b="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598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itchFamily="18" charset="0"/>
                                  </a:rPr>
                                  <m:t>𝑠𝑜</m:t>
                                </m:r>
                                <m:sSub>
                                  <m:sSubPr>
                                    <m:ctrlPr>
                                      <a:rPr kumimoji="0" lang="en-US" altLang="zh-CN" sz="1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CN" altLang="en-US" sz="1400" b="0" kern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598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…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ap="flat" cmpd="sng" algn="ctr">
                          <a:solidFill>
                            <a:srgbClr val="7598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ap="flat" cmpd="sng" algn="ctr">
                          <a:solidFill>
                            <a:srgbClr val="7598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𝑘𝑒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598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598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𝑠𝑜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0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6766468"/>
                  </p:ext>
                </p:extLst>
              </p:nvPr>
            </p:nvGraphicFramePr>
            <p:xfrm>
              <a:off x="1144893" y="4795977"/>
              <a:ext cx="7792444" cy="3048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22091"/>
                    <a:gridCol w="422091"/>
                    <a:gridCol w="422091"/>
                    <a:gridCol w="422091"/>
                    <a:gridCol w="763010"/>
                    <a:gridCol w="763010"/>
                    <a:gridCol w="763010"/>
                    <a:gridCol w="763010"/>
                    <a:gridCol w="1526020"/>
                    <a:gridCol w="763010"/>
                    <a:gridCol w="763010"/>
                  </a:tblGrid>
                  <a:tr h="304800"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9pPr>
                        </a:lstStyle>
                        <a:p>
                          <a:pPr algn="ctr"/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9pPr>
                        </a:lstStyle>
                        <a:p>
                          <a:pPr algn="ctr"/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9pPr>
                        </a:lstStyle>
                        <a:p>
                          <a:pPr algn="ctr"/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9pPr>
                        </a:lstStyle>
                        <a:p>
                          <a:pPr algn="ctr"/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20635" t="-1961" r="-698413" b="-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23200" t="-1961" r="-604000" b="-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rgbClr val="7598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423200" t="-1961" r="-504000" b="-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rgbClr val="7598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19048" t="-1961" r="-400000" b="-1960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tx1"/>
                              </a:solidFill>
                              <a:latin typeface="Century Schoolbook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…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ap="flat" cmpd="sng" algn="ctr">
                          <a:solidFill>
                            <a:srgbClr val="7598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ap="flat" cmpd="sng" algn="ctr">
                          <a:solidFill>
                            <a:srgbClr val="7598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rgbClr val="7598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598D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817460" t="-1961" r="-101587" b="-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solidFill>
                            <a:srgbClr val="7598D9"/>
                          </a:solidFill>
                        </a:lnL>
                        <a:lnR w="12700" cmpd="sng">
                          <a:solidFill>
                            <a:srgbClr val="7598D9"/>
                          </a:solidFill>
                        </a:lnR>
                        <a:lnT w="12700" cmpd="sng">
                          <a:solidFill>
                            <a:srgbClr val="7598D9"/>
                          </a:solidFill>
                        </a:lnT>
                        <a:lnB w="25400" cmpd="sng">
                          <a:solidFill>
                            <a:srgbClr val="7598D9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24800" t="-1961" r="-2400" b="-1960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1" name="TextBox 38"/>
          <p:cNvSpPr txBox="1"/>
          <p:nvPr/>
        </p:nvSpPr>
        <p:spPr>
          <a:xfrm>
            <a:off x="1547014" y="4354165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cs typeface="Times New Roman" pitchFamily="18" charset="0"/>
              </a:rPr>
              <a:t>B-Node</a:t>
            </a:r>
            <a:r>
              <a:rPr lang="en-US" altLang="zh-CN" sz="14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cs typeface="Times New Roman" pitchFamily="18" charset="0"/>
              </a:rPr>
              <a:t>header</a:t>
            </a:r>
            <a:endParaRPr lang="zh-CN" altLang="en-US" sz="1400" dirty="0">
              <a:solidFill>
                <a:prstClr val="black"/>
              </a:solidFill>
              <a:cs typeface="Times New Roman" pitchFamily="18" charset="0"/>
            </a:endParaRPr>
          </a:p>
        </p:txBody>
      </p:sp>
      <p:cxnSp>
        <p:nvCxnSpPr>
          <p:cNvPr id="210" name="Straight Arrow Connector 51"/>
          <p:cNvCxnSpPr/>
          <p:nvPr/>
        </p:nvCxnSpPr>
        <p:spPr>
          <a:xfrm>
            <a:off x="1127575" y="4659802"/>
            <a:ext cx="7828440" cy="0"/>
          </a:xfrm>
          <a:prstGeom prst="straightConnector1">
            <a:avLst/>
          </a:prstGeom>
          <a:noFill/>
          <a:ln w="2540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11" name="Rectangle 52"/>
          <p:cNvSpPr/>
          <p:nvPr/>
        </p:nvSpPr>
        <p:spPr>
          <a:xfrm>
            <a:off x="4717073" y="4338777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1 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KB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16" name="TextBox 57"/>
          <p:cNvSpPr txBox="1"/>
          <p:nvPr/>
        </p:nvSpPr>
        <p:spPr>
          <a:xfrm>
            <a:off x="1061978" y="5196865"/>
            <a:ext cx="526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cs typeface="Times New Roman" pitchFamily="18" charset="0"/>
              </a:rPr>
              <a:t>level</a:t>
            </a:r>
            <a:endParaRPr lang="zh-CN" altLang="en-US" sz="14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217" name="TextBox 58"/>
          <p:cNvSpPr txBox="1"/>
          <p:nvPr/>
        </p:nvSpPr>
        <p:spPr>
          <a:xfrm>
            <a:off x="1132716" y="5525142"/>
            <a:ext cx="1114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>
                <a:solidFill>
                  <a:prstClr val="black"/>
                </a:solidFill>
                <a:cs typeface="Times New Roman" pitchFamily="18" charset="0"/>
              </a:rPr>
              <a:t>n</a:t>
            </a:r>
            <a:r>
              <a:rPr lang="en-US" altLang="zh-CN" sz="1400" dirty="0" err="1" smtClean="0">
                <a:solidFill>
                  <a:prstClr val="black"/>
                </a:solidFill>
                <a:cs typeface="Times New Roman" pitchFamily="18" charset="0"/>
              </a:rPr>
              <a:t>um_entries</a:t>
            </a:r>
            <a:endParaRPr lang="zh-CN" altLang="en-US" sz="14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218" name="TextBox 59"/>
          <p:cNvSpPr txBox="1"/>
          <p:nvPr/>
        </p:nvSpPr>
        <p:spPr>
          <a:xfrm>
            <a:off x="1824585" y="5196865"/>
            <a:ext cx="989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prstClr val="black"/>
                </a:solidFill>
                <a:cs typeface="Times New Roman" pitchFamily="18" charset="0"/>
              </a:rPr>
              <a:t>left_sibling</a:t>
            </a:r>
            <a:endParaRPr lang="zh-CN" altLang="en-US" sz="14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219" name="TextBox 60"/>
          <p:cNvSpPr txBox="1"/>
          <p:nvPr/>
        </p:nvSpPr>
        <p:spPr>
          <a:xfrm>
            <a:off x="2259275" y="5525142"/>
            <a:ext cx="1087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prstClr val="black"/>
                </a:solidFill>
                <a:cs typeface="Times New Roman" pitchFamily="18" charset="0"/>
              </a:rPr>
              <a:t>right_sibling</a:t>
            </a:r>
            <a:endParaRPr lang="zh-CN" altLang="en-US" sz="1400" dirty="0">
              <a:solidFill>
                <a:prstClr val="black"/>
              </a:solidFill>
              <a:cs typeface="Times New Roman" pitchFamily="18" charset="0"/>
            </a:endParaRPr>
          </a:p>
        </p:txBody>
      </p:sp>
      <p:cxnSp>
        <p:nvCxnSpPr>
          <p:cNvPr id="220" name="Straight Connector 62"/>
          <p:cNvCxnSpPr/>
          <p:nvPr/>
        </p:nvCxnSpPr>
        <p:spPr>
          <a:xfrm flipH="1">
            <a:off x="1127575" y="2812121"/>
            <a:ext cx="3122720" cy="1947759"/>
          </a:xfrm>
          <a:prstGeom prst="line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dashDot"/>
          </a:ln>
          <a:effectLst/>
        </p:spPr>
      </p:cxnSp>
      <p:cxnSp>
        <p:nvCxnSpPr>
          <p:cNvPr id="221" name="Straight Connector 64"/>
          <p:cNvCxnSpPr/>
          <p:nvPr/>
        </p:nvCxnSpPr>
        <p:spPr>
          <a:xfrm>
            <a:off x="5821735" y="2812121"/>
            <a:ext cx="3115600" cy="1947759"/>
          </a:xfrm>
          <a:prstGeom prst="line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dashDot"/>
          </a:ln>
          <a:effectLst/>
        </p:spPr>
      </p:cxnSp>
      <p:cxnSp>
        <p:nvCxnSpPr>
          <p:cNvPr id="224" name="Straight Connector 23"/>
          <p:cNvCxnSpPr>
            <a:endCxn id="216" idx="0"/>
          </p:cNvCxnSpPr>
          <p:nvPr/>
        </p:nvCxnSpPr>
        <p:spPr>
          <a:xfrm flipH="1">
            <a:off x="1325320" y="4938794"/>
            <a:ext cx="45961" cy="258071"/>
          </a:xfrm>
          <a:prstGeom prst="line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</a:ln>
          <a:effectLst/>
        </p:spPr>
      </p:cxnSp>
      <p:cxnSp>
        <p:nvCxnSpPr>
          <p:cNvPr id="225" name="Straight Connector 63"/>
          <p:cNvCxnSpPr>
            <a:endCxn id="217" idx="0"/>
          </p:cNvCxnSpPr>
          <p:nvPr/>
        </p:nvCxnSpPr>
        <p:spPr>
          <a:xfrm flipH="1">
            <a:off x="1689888" y="4932387"/>
            <a:ext cx="120504" cy="592755"/>
          </a:xfrm>
          <a:prstGeom prst="line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</a:ln>
          <a:effectLst/>
        </p:spPr>
      </p:cxnSp>
      <p:cxnSp>
        <p:nvCxnSpPr>
          <p:cNvPr id="226" name="Straight Connector 66"/>
          <p:cNvCxnSpPr>
            <a:endCxn id="219" idx="0"/>
          </p:cNvCxnSpPr>
          <p:nvPr/>
        </p:nvCxnSpPr>
        <p:spPr>
          <a:xfrm>
            <a:off x="2678855" y="4980828"/>
            <a:ext cx="123966" cy="544314"/>
          </a:xfrm>
          <a:prstGeom prst="line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</a:ln>
          <a:effectLst/>
        </p:spPr>
      </p:cxnSp>
      <p:cxnSp>
        <p:nvCxnSpPr>
          <p:cNvPr id="227" name="Straight Connector 68"/>
          <p:cNvCxnSpPr>
            <a:endCxn id="218" idx="0"/>
          </p:cNvCxnSpPr>
          <p:nvPr/>
        </p:nvCxnSpPr>
        <p:spPr>
          <a:xfrm>
            <a:off x="2247060" y="4980828"/>
            <a:ext cx="72212" cy="216037"/>
          </a:xfrm>
          <a:prstGeom prst="line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1121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Euclidean distance</a:t>
            </a:r>
            <a:endParaRPr lang="zh-CN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8216613" cy="501576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dirty="0" smtClean="0">
                    <a:cs typeface="Consolas" panose="020B0609020204030204" pitchFamily="49" charset="0"/>
                  </a:rPr>
                  <a:t>Given two objects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𝑜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cs typeface="Consolas" panose="020B0609020204030204" pitchFamily="49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𝑑</m:t>
                    </m:r>
                  </m:oMath>
                </a14:m>
                <a:r>
                  <a:rPr lang="en-US" altLang="zh-CN" sz="2400" dirty="0" smtClean="0">
                    <a:cs typeface="Consolas" panose="020B0609020204030204" pitchFamily="49" charset="0"/>
                  </a:rPr>
                  <a:t>-dimensional Euclidean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cs typeface="Consolas" panose="020B0609020204030204" pitchFamily="49" charset="0"/>
                  </a:rPr>
                  <a:t>, the Euclidean distance between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𝑜</m:t>
                    </m:r>
                  </m:oMath>
                </a14:m>
                <a:r>
                  <a:rPr lang="en-US" altLang="zh-CN" sz="2400" dirty="0" smtClean="0"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𝑞</m:t>
                    </m:r>
                  </m:oMath>
                </a14:m>
                <a:r>
                  <a:rPr lang="en-US" altLang="zh-CN" sz="2400" dirty="0" smtClean="0">
                    <a:cs typeface="Consolas" panose="020B0609020204030204" pitchFamily="49" charset="0"/>
                  </a:rPr>
                  <a:t> is computed as follows: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𝑜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Consolas" panose="020B0609020204030204" pitchFamily="49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Consolas" panose="020B0609020204030204" pitchFamily="49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Consolas" panose="020B0609020204030204" pitchFamily="49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Consolas" panose="020B0609020204030204" pitchFamily="49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Consolas" panose="020B0609020204030204" pitchFamily="49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Consolas" panose="020B0609020204030204" pitchFamily="49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Consolas" panose="020B0609020204030204" pitchFamily="49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altLang="zh-CN" sz="2400" b="0" dirty="0" smtClean="0"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b="0" dirty="0" smtClean="0">
                  <a:cs typeface="Consolas" panose="020B0609020204030204" pitchFamily="49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 smtClean="0">
                    <a:cs typeface="Consolas" panose="020B0609020204030204" pitchFamily="49" charset="0"/>
                  </a:rPr>
                  <a:t>An Example: </a:t>
                </a: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r>
                  <a:rPr lang="en-US" altLang="zh-CN" sz="2000" dirty="0" smtClean="0">
                    <a:cs typeface="Consolas" panose="020B0609020204030204" pitchFamily="49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𝑜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=(4, 5)</m:t>
                    </m:r>
                  </m:oMath>
                </a14:m>
                <a:r>
                  <a:rPr lang="en-US" altLang="zh-CN" sz="2000" dirty="0" smtClean="0"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=(1, 1)</m:t>
                    </m:r>
                  </m:oMath>
                </a14:m>
                <a:r>
                  <a:rPr lang="en-US" altLang="zh-CN" sz="2000" dirty="0" smtClean="0">
                    <a:cs typeface="Consolas" panose="020B0609020204030204" pitchFamily="49" charset="0"/>
                  </a:rPr>
                  <a:t>, then </a:t>
                </a: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𝑜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𝑞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(4−1)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(5−1)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=5</m:t>
                    </m:r>
                  </m:oMath>
                </a14:m>
                <a:endParaRPr lang="en-US" altLang="zh-CN" sz="2000" dirty="0"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8216613" cy="5015762"/>
              </a:xfrm>
              <a:blipFill rotWithShape="0">
                <a:blip r:embed="rId2"/>
                <a:stretch>
                  <a:fillRect l="-1039" t="-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2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Helpful Comments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30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000" dirty="0" smtClean="0"/>
                  <a:t>You can 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 tree I have implemented as reference. 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 tree can be found in the homepage of Prof. Feng (in the </a:t>
                </a:r>
                <a:r>
                  <a:rPr lang="en-US" altLang="zh-CN" sz="2000" dirty="0" smtClean="0">
                    <a:solidFill>
                      <a:srgbClr val="7030A0"/>
                    </a:solidFill>
                  </a:rPr>
                  <a:t>QALSH Code</a:t>
                </a:r>
                <a:r>
                  <a:rPr lang="en-US" altLang="zh-CN" sz="2000" dirty="0" smtClean="0"/>
                  <a:t>).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 smtClean="0"/>
                  <a:t>Please note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 tree I have implemented does not work for MEDRANK. It is just an example for you to study the data structure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 tree in this slides. (But you can reuse the </a:t>
                </a:r>
                <a:r>
                  <a:rPr lang="en-US" altLang="zh-CN" sz="2000" dirty="0" err="1" smtClean="0">
                    <a:solidFill>
                      <a:srgbClr val="FF0000"/>
                    </a:solidFill>
                  </a:rPr>
                  <a:t>block_file.h</a:t>
                </a:r>
                <a:r>
                  <a:rPr lang="en-US" altLang="zh-CN" sz="2000" dirty="0" smtClean="0"/>
                  <a:t> and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block_file.cpp</a:t>
                </a:r>
                <a:r>
                  <a:rPr lang="en-US" altLang="zh-CN" sz="2000" dirty="0" smtClean="0"/>
                  <a:t>)</a:t>
                </a:r>
              </a:p>
              <a:p>
                <a:endParaRPr lang="en-US" altLang="zh-CN" sz="2000" dirty="0" smtClean="0"/>
              </a:p>
              <a:p>
                <a:r>
                  <a:rPr lang="en-US" altLang="zh-CN" sz="2000" dirty="0" smtClean="0"/>
                  <a:t>If you meet problems on the project, please discuss with your group members and your classmates first</a:t>
                </a:r>
              </a:p>
              <a:p>
                <a:r>
                  <a:rPr lang="en-US" altLang="zh-CN" sz="2000" dirty="0" smtClean="0"/>
                  <a:t>(or use google, </a:t>
                </a:r>
                <a:r>
                  <a:rPr lang="en-US" altLang="zh-CN" sz="2000" dirty="0" err="1" smtClean="0"/>
                  <a:t>baidu</a:t>
                </a:r>
                <a:r>
                  <a:rPr lang="en-US" altLang="zh-CN" sz="2000" dirty="0"/>
                  <a:t> to find the </a:t>
                </a:r>
                <a:r>
                  <a:rPr lang="en-US" altLang="zh-CN" sz="2000" dirty="0" smtClean="0"/>
                  <a:t>answers. </a:t>
                </a:r>
                <a:r>
                  <a:rPr lang="en-US" altLang="zh-CN" sz="2000" dirty="0" smtClean="0"/>
                  <a:t>Utilize the resource on the web).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 smtClean="0"/>
                  <a:t>If you still meet some problem, please send an email to me: </a:t>
                </a:r>
                <a:r>
                  <a:rPr lang="en-US" altLang="zh-CN" sz="2000" dirty="0" smtClean="0">
                    <a:hlinkClick r:id="rId2"/>
                  </a:rPr>
                  <a:t>huangq25@mail2.sysu.edu.cn</a:t>
                </a:r>
                <a:r>
                  <a:rPr lang="en-US" altLang="zh-CN" sz="2000" dirty="0" smtClean="0"/>
                  <a:t>.</a:t>
                </a: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  <a:blipFill rotWithShape="0">
                <a:blip r:embed="rId3"/>
                <a:stretch>
                  <a:fillRect l="-691" t="-1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35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Submission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49404" y="1340589"/>
            <a:ext cx="7936060" cy="5015762"/>
          </a:xfrm>
        </p:spPr>
        <p:txBody>
          <a:bodyPr>
            <a:noAutofit/>
          </a:bodyPr>
          <a:lstStyle/>
          <a:p>
            <a:r>
              <a:rPr lang="en-US" altLang="zh-CN" sz="2200" dirty="0" smtClean="0"/>
              <a:t>All the files are compressed into a zip file, which is named as “</a:t>
            </a:r>
            <a:r>
              <a:rPr lang="en-US" altLang="zh-CN" sz="2200" dirty="0" err="1" smtClean="0"/>
              <a:t>groupID_Name_DBProject</a:t>
            </a:r>
            <a:r>
              <a:rPr lang="en-US" altLang="zh-CN" sz="2200" dirty="0" smtClean="0"/>
              <a:t>”.</a:t>
            </a:r>
          </a:p>
          <a:p>
            <a:pPr lvl="1"/>
            <a:endParaRPr lang="en-US" altLang="zh-CN" dirty="0"/>
          </a:p>
          <a:p>
            <a:r>
              <a:rPr lang="en-US" altLang="zh-CN" sz="2200" dirty="0" smtClean="0"/>
              <a:t>Please submit the zip file to </a:t>
            </a:r>
            <a:r>
              <a:rPr lang="en-US" altLang="zh-CN" sz="2200" dirty="0" smtClean="0">
                <a:hlinkClick r:id="rId2"/>
              </a:rPr>
              <a:t>ftp</a:t>
            </a:r>
            <a:r>
              <a:rPr lang="en-US" altLang="zh-CN" sz="2200" dirty="0">
                <a:hlinkClick r:id="rId2"/>
              </a:rPr>
              <a:t>://121.40.86.26/database</a:t>
            </a:r>
            <a:r>
              <a:rPr lang="en-US" altLang="zh-CN" sz="2200" dirty="0" smtClean="0"/>
              <a:t>. </a:t>
            </a:r>
          </a:p>
          <a:p>
            <a:pPr lvl="1"/>
            <a:endParaRPr lang="en-US" altLang="zh-CN" dirty="0" smtClean="0"/>
          </a:p>
          <a:p>
            <a:r>
              <a:rPr lang="en-US" altLang="zh-CN" sz="2200" dirty="0" smtClean="0"/>
              <a:t>The files you submit:</a:t>
            </a:r>
          </a:p>
          <a:p>
            <a:pPr lvl="1">
              <a:lnSpc>
                <a:spcPts val="2500"/>
              </a:lnSpc>
              <a:buFont typeface="Calibri" panose="020F0502020204030204" pitchFamily="34" charset="0"/>
              <a:buChar char="‒"/>
            </a:pPr>
            <a:r>
              <a:rPr lang="en-US" altLang="zh-CN" b="1" dirty="0" smtClean="0"/>
              <a:t>README</a:t>
            </a:r>
          </a:p>
          <a:p>
            <a:pPr lvl="1">
              <a:lnSpc>
                <a:spcPts val="2500"/>
              </a:lnSpc>
              <a:buFont typeface="Calibri" panose="020F0502020204030204" pitchFamily="34" charset="0"/>
              <a:buChar char="‒"/>
            </a:pPr>
            <a:r>
              <a:rPr lang="en-US" altLang="zh-CN" b="1" dirty="0" smtClean="0"/>
              <a:t>Source Code</a:t>
            </a:r>
            <a:r>
              <a:rPr lang="en-US" altLang="zh-CN" dirty="0" smtClean="0"/>
              <a:t>: store under a directory “</a:t>
            </a:r>
            <a:r>
              <a:rPr lang="en-US" altLang="zh-CN" dirty="0" smtClean="0">
                <a:solidFill>
                  <a:srgbClr val="E26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dirty="0" err="1" smtClean="0">
                <a:solidFill>
                  <a:srgbClr val="E26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zh-CN" dirty="0" smtClean="0"/>
              <a:t>”</a:t>
            </a:r>
          </a:p>
          <a:p>
            <a:pPr lvl="1">
              <a:lnSpc>
                <a:spcPts val="2500"/>
              </a:lnSpc>
              <a:buFont typeface="Calibri" panose="020F0502020204030204" pitchFamily="34" charset="0"/>
              <a:buChar char="‒"/>
            </a:pPr>
            <a:r>
              <a:rPr lang="en-US" altLang="zh-CN" b="1" dirty="0" smtClean="0"/>
              <a:t>Dataset and Query Set</a:t>
            </a:r>
            <a:r>
              <a:rPr lang="en-US" altLang="zh-CN" dirty="0" smtClean="0"/>
              <a:t>: create a directory “</a:t>
            </a:r>
            <a:r>
              <a:rPr lang="en-US" altLang="zh-CN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/data</a:t>
            </a:r>
            <a:r>
              <a:rPr lang="en-US" altLang="zh-CN" dirty="0" smtClean="0"/>
              <a:t>”, but </a:t>
            </a:r>
            <a:r>
              <a:rPr lang="en-US" altLang="zh-CN" b="1" dirty="0" smtClean="0"/>
              <a:t>DO NOT </a:t>
            </a:r>
            <a:r>
              <a:rPr lang="en-US" altLang="zh-CN" dirty="0" smtClean="0"/>
              <a:t>submit these two files into the website.</a:t>
            </a:r>
          </a:p>
          <a:p>
            <a:pPr lvl="1">
              <a:lnSpc>
                <a:spcPts val="2500"/>
              </a:lnSpc>
              <a:buFont typeface="Calibri" panose="020F0502020204030204" pitchFamily="34" charset="0"/>
              <a:buChar char="‒"/>
            </a:pPr>
            <a:r>
              <a:rPr lang="en-US" altLang="zh-CN" b="1" dirty="0" err="1" smtClean="0"/>
              <a:t>Makefile</a:t>
            </a:r>
            <a:r>
              <a:rPr lang="en-US" altLang="zh-CN" dirty="0" smtClean="0"/>
              <a:t>: please generate a executable program named </a:t>
            </a:r>
            <a:r>
              <a:rPr lang="en-US" altLang="zh-CN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medrank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/>
              <a:t>after compiling the </a:t>
            </a:r>
            <a:r>
              <a:rPr lang="en-US" altLang="zh-CN" dirty="0" err="1" smtClean="0"/>
              <a:t>Makefile</a:t>
            </a:r>
            <a:r>
              <a:rPr lang="en-US" altLang="zh-CN" dirty="0" smtClean="0"/>
              <a:t>. The program should be run by the command:</a:t>
            </a:r>
          </a:p>
          <a:p>
            <a:pPr marL="342900" lvl="1" indent="0">
              <a:lnSpc>
                <a:spcPts val="2500"/>
              </a:lnSpc>
              <a:buNone/>
            </a:pPr>
            <a:r>
              <a:rPr lang="en-US" altLang="zh-CN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altLang="zh-CN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medrank</a:t>
            </a:r>
            <a:r>
              <a:rPr lang="en-US" altLang="zh-CN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-n 60000 -d 784 -</a:t>
            </a:r>
            <a:r>
              <a:rPr lang="en-US" altLang="zh-CN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qn</a:t>
            </a:r>
            <a:r>
              <a:rPr lang="en-US" altLang="zh-CN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100 -ds ./data/Mnist.ds -</a:t>
            </a:r>
            <a:r>
              <a:rPr lang="en-US" altLang="zh-CN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qs</a:t>
            </a:r>
            <a:r>
              <a:rPr lang="en-US" altLang="zh-CN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./data/</a:t>
            </a:r>
            <a:r>
              <a:rPr lang="en-US" altLang="zh-CN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Mnist.q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2500"/>
              </a:lnSpc>
              <a:buFont typeface="Calibri" panose="020F0502020204030204" pitchFamily="34" charset="0"/>
              <a:buChar char="‒"/>
            </a:pPr>
            <a:r>
              <a:rPr lang="en-US" altLang="zh-CN" b="1" dirty="0" smtClean="0"/>
              <a:t>Experimental Report</a:t>
            </a:r>
            <a:endParaRPr lang="en-US" altLang="zh-CN" b="1" dirty="0"/>
          </a:p>
          <a:p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87660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Insert 32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32</a:t>
            </a:fld>
            <a:endParaRPr lang="zh-CN" altLang="en-US" dirty="0"/>
          </a:p>
        </p:txBody>
      </p:sp>
      <p:graphicFrame>
        <p:nvGraphicFramePr>
          <p:cNvPr id="4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331038"/>
              </p:ext>
            </p:extLst>
          </p:nvPr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673567"/>
              </p:ext>
            </p:extLst>
          </p:nvPr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4605918"/>
              </p:ext>
            </p:extLst>
          </p:nvPr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73" name="Curved Connector 10"/>
          <p:cNvCxnSpPr>
            <a:endCxn id="71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4" name="Curved Connector 16"/>
          <p:cNvCxnSpPr>
            <a:endCxn id="72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7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7108762"/>
              </p:ext>
            </p:extLst>
          </p:nvPr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51306"/>
              </p:ext>
            </p:extLst>
          </p:nvPr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2537687"/>
              </p:ext>
            </p:extLst>
          </p:nvPr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50034"/>
              </p:ext>
            </p:extLst>
          </p:nvPr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378045"/>
              </p:ext>
            </p:extLst>
          </p:nvPr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80" name="Curved Connector 44"/>
          <p:cNvCxnSpPr>
            <a:endCxn id="75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1" name="Curved Connector 47"/>
          <p:cNvCxnSpPr>
            <a:endCxn id="76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2" name="Curved Connector 50"/>
          <p:cNvCxnSpPr>
            <a:endCxn id="77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3" name="Curved Connector 53"/>
          <p:cNvCxnSpPr>
            <a:endCxn id="79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4" name="Curved Connector 56"/>
          <p:cNvCxnSpPr>
            <a:endCxn id="78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5" name="Straight Arrow Connector 78"/>
          <p:cNvCxnSpPr>
            <a:stCxn id="71" idx="3"/>
            <a:endCxn id="72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6" name="Straight Arrow Connector 84"/>
          <p:cNvCxnSpPr>
            <a:stCxn id="75" idx="3"/>
            <a:endCxn id="76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7" name="Straight Arrow Connector 89"/>
          <p:cNvCxnSpPr>
            <a:stCxn id="76" idx="3"/>
            <a:endCxn id="77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8" name="Straight Arrow Connector 92"/>
          <p:cNvCxnSpPr>
            <a:stCxn id="77" idx="3"/>
            <a:endCxn id="78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9" name="Straight Arrow Connector 95"/>
          <p:cNvCxnSpPr>
            <a:stCxn id="78" idx="3"/>
            <a:endCxn id="79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29"/>
              <p:cNvSpPr txBox="1"/>
              <p:nvPr/>
            </p:nvSpPr>
            <p:spPr>
              <a:xfrm>
                <a:off x="5337129" y="1934896"/>
                <a:ext cx="8999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𝟑𝟐</m:t>
                      </m:r>
                    </m:oMath>
                  </m:oMathPara>
                </a14:m>
                <a:endParaRPr lang="zh-CN" altLang="en-US" sz="1400" b="1" dirty="0">
                  <a:solidFill>
                    <a:srgbClr val="FF0000"/>
                  </a:solidFill>
                  <a:latin typeface="Century Schoolbook"/>
                </a:endParaRPr>
              </a:p>
            </p:txBody>
          </p:sp>
        </mc:Choice>
        <mc:Fallback xmlns="">
          <p:sp>
            <p:nvSpPr>
              <p:cNvPr id="9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129" y="1934896"/>
                <a:ext cx="899990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30"/>
              <p:cNvSpPr txBox="1"/>
              <p:nvPr/>
            </p:nvSpPr>
            <p:spPr>
              <a:xfrm>
                <a:off x="6847608" y="3349823"/>
                <a:ext cx="13492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𝟑𝟐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𝟒𝟑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 xmlns="">
          <p:sp>
            <p:nvSpPr>
              <p:cNvPr id="9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608" y="3349823"/>
                <a:ext cx="1349216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2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Insert 32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33</a:t>
            </a:fld>
            <a:endParaRPr lang="zh-CN" altLang="en-US" dirty="0"/>
          </a:p>
        </p:txBody>
      </p:sp>
      <p:graphicFrame>
        <p:nvGraphicFramePr>
          <p:cNvPr id="5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4253898"/>
              </p:ext>
            </p:extLst>
          </p:nvPr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71597"/>
              </p:ext>
            </p:extLst>
          </p:nvPr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073321"/>
              </p:ext>
            </p:extLst>
          </p:nvPr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3" name="Curved Connector 10"/>
          <p:cNvCxnSpPr>
            <a:endCxn id="51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4" name="Curved Connector 16"/>
          <p:cNvCxnSpPr>
            <a:endCxn id="52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5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841823"/>
              </p:ext>
            </p:extLst>
          </p:nvPr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267804"/>
              </p:ext>
            </p:extLst>
          </p:nvPr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320380"/>
              </p:ext>
            </p:extLst>
          </p:nvPr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749491"/>
              </p:ext>
            </p:extLst>
          </p:nvPr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333073"/>
              </p:ext>
            </p:extLst>
          </p:nvPr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60" name="Curved Connector 44"/>
          <p:cNvCxnSpPr>
            <a:endCxn id="55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1" name="Curved Connector 47"/>
          <p:cNvCxnSpPr>
            <a:endCxn id="56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2" name="Curved Connector 50"/>
          <p:cNvCxnSpPr>
            <a:endCxn id="57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3" name="Curved Connector 53"/>
          <p:cNvCxnSpPr>
            <a:endCxn id="59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4" name="Curved Connector 56"/>
          <p:cNvCxnSpPr>
            <a:endCxn id="58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65" name="Straight Arrow Connector 78"/>
          <p:cNvCxnSpPr>
            <a:stCxn id="51" idx="3"/>
            <a:endCxn id="52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6" name="Straight Arrow Connector 84"/>
          <p:cNvCxnSpPr>
            <a:stCxn id="55" idx="3"/>
            <a:endCxn id="56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7" name="Straight Arrow Connector 89"/>
          <p:cNvCxnSpPr>
            <a:stCxn id="56" idx="3"/>
            <a:endCxn id="57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8" name="Straight Arrow Connector 92"/>
          <p:cNvCxnSpPr>
            <a:stCxn id="57" idx="3"/>
            <a:endCxn id="58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9" name="Straight Arrow Connector 95"/>
          <p:cNvCxnSpPr>
            <a:stCxn id="58" idx="3"/>
            <a:endCxn id="59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29"/>
              <p:cNvSpPr txBox="1"/>
              <p:nvPr/>
            </p:nvSpPr>
            <p:spPr>
              <a:xfrm>
                <a:off x="5337129" y="1934896"/>
                <a:ext cx="8999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𝟑𝟐</m:t>
                      </m:r>
                    </m:oMath>
                  </m:oMathPara>
                </a14:m>
                <a:endParaRPr lang="zh-CN" altLang="en-US" sz="1400" b="1" dirty="0">
                  <a:solidFill>
                    <a:srgbClr val="FF0000"/>
                  </a:solidFill>
                  <a:latin typeface="Century Schoolbook"/>
                </a:endParaRPr>
              </a:p>
            </p:txBody>
          </p:sp>
        </mc:Choice>
        <mc:Fallback xmlns="">
          <p:sp>
            <p:nvSpPr>
              <p:cNvPr id="7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129" y="1934896"/>
                <a:ext cx="899990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30"/>
              <p:cNvSpPr txBox="1"/>
              <p:nvPr/>
            </p:nvSpPr>
            <p:spPr>
              <a:xfrm>
                <a:off x="6847608" y="3349823"/>
                <a:ext cx="13492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𝟑𝟐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𝟒𝟑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 xmlns="">
          <p:sp>
            <p:nvSpPr>
              <p:cNvPr id="92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608" y="3349823"/>
                <a:ext cx="1349216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Line Callout 2 25"/>
          <p:cNvSpPr/>
          <p:nvPr/>
        </p:nvSpPr>
        <p:spPr>
          <a:xfrm>
            <a:off x="6244046" y="6161810"/>
            <a:ext cx="1837424" cy="304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0601"/>
              <a:gd name="adj6" fmla="val -28574"/>
            </a:avLst>
          </a:prstGeom>
          <a:solidFill>
            <a:srgbClr val="FE8637"/>
          </a:solidFill>
          <a:ln w="25400" cap="flat" cmpd="sng" algn="ctr">
            <a:solidFill>
              <a:srgbClr val="FE86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Inster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entry 32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6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Insert 1</a:t>
            </a:r>
            <a:endParaRPr lang="zh-CN" altLang="en-US" sz="4400" b="1" dirty="0"/>
          </a:p>
        </p:txBody>
      </p:sp>
      <p:graphicFrame>
        <p:nvGraphicFramePr>
          <p:cNvPr id="4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628827"/>
              </p:ext>
            </p:extLst>
          </p:nvPr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366242"/>
              </p:ext>
            </p:extLst>
          </p:nvPr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106037"/>
              </p:ext>
            </p:extLst>
          </p:nvPr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73" name="Curved Connector 10"/>
          <p:cNvCxnSpPr>
            <a:endCxn id="71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74" name="Curved Connector 16"/>
          <p:cNvCxnSpPr>
            <a:endCxn id="72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graphicFrame>
        <p:nvGraphicFramePr>
          <p:cNvPr id="7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237620"/>
              </p:ext>
            </p:extLst>
          </p:nvPr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131415"/>
              </p:ext>
            </p:extLst>
          </p:nvPr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6872030"/>
              </p:ext>
            </p:extLst>
          </p:nvPr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856048"/>
              </p:ext>
            </p:extLst>
          </p:nvPr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275565"/>
              </p:ext>
            </p:extLst>
          </p:nvPr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80" name="Curved Connector 44"/>
          <p:cNvCxnSpPr>
            <a:endCxn id="75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1" name="Curved Connector 47"/>
          <p:cNvCxnSpPr>
            <a:endCxn id="76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2" name="Curved Connector 50"/>
          <p:cNvCxnSpPr>
            <a:endCxn id="77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3" name="Curved Connector 53"/>
          <p:cNvCxnSpPr>
            <a:endCxn id="79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4" name="Curved Connector 56"/>
          <p:cNvCxnSpPr>
            <a:endCxn id="78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5" name="Straight Arrow Connector 78"/>
          <p:cNvCxnSpPr>
            <a:stCxn id="71" idx="3"/>
            <a:endCxn id="72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6" name="Straight Arrow Connector 84"/>
          <p:cNvCxnSpPr>
            <a:stCxn id="75" idx="3"/>
            <a:endCxn id="76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7" name="Straight Arrow Connector 89"/>
          <p:cNvCxnSpPr>
            <a:stCxn id="76" idx="3"/>
            <a:endCxn id="77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8" name="Straight Arrow Connector 92"/>
          <p:cNvCxnSpPr>
            <a:stCxn id="77" idx="3"/>
            <a:endCxn id="78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9" name="Straight Arrow Connector 95"/>
          <p:cNvCxnSpPr>
            <a:stCxn id="78" idx="3"/>
            <a:endCxn id="79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34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9"/>
              <p:cNvSpPr txBox="1"/>
              <p:nvPr/>
            </p:nvSpPr>
            <p:spPr>
              <a:xfrm>
                <a:off x="2959406" y="1437257"/>
                <a:ext cx="6851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 xmlns="">
          <p:sp>
            <p:nvSpPr>
              <p:cNvPr id="28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06" y="1437257"/>
                <a:ext cx="685188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30"/>
              <p:cNvSpPr txBox="1"/>
              <p:nvPr/>
            </p:nvSpPr>
            <p:spPr>
              <a:xfrm>
                <a:off x="1143612" y="3202202"/>
                <a:ext cx="6851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 xmlns="">
          <p:sp>
            <p:nvSpPr>
              <p:cNvPr id="29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612" y="3202202"/>
                <a:ext cx="685188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2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Insert 1</a:t>
            </a:r>
            <a:endParaRPr lang="zh-CN" altLang="en-US" sz="4400" b="1" dirty="0"/>
          </a:p>
        </p:txBody>
      </p:sp>
      <p:graphicFrame>
        <p:nvGraphicFramePr>
          <p:cNvPr id="4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7861486"/>
              </p:ext>
            </p:extLst>
          </p:nvPr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199887"/>
              </p:ext>
            </p:extLst>
          </p:nvPr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74527"/>
              </p:ext>
            </p:extLst>
          </p:nvPr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2" name="Curved Connector 10"/>
          <p:cNvCxnSpPr>
            <a:endCxn id="50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53" name="Curved Connector 16"/>
          <p:cNvCxnSpPr>
            <a:endCxn id="51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graphicFrame>
        <p:nvGraphicFramePr>
          <p:cNvPr id="5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937092"/>
              </p:ext>
            </p:extLst>
          </p:nvPr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652591"/>
              </p:ext>
            </p:extLst>
          </p:nvPr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81728"/>
              </p:ext>
            </p:extLst>
          </p:nvPr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5823776"/>
              </p:ext>
            </p:extLst>
          </p:nvPr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255042"/>
              </p:ext>
            </p:extLst>
          </p:nvPr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9" name="Curved Connector 44"/>
          <p:cNvCxnSpPr>
            <a:endCxn id="54" idx="0"/>
          </p:cNvCxnSpPr>
          <p:nvPr/>
        </p:nvCxnSpPr>
        <p:spPr>
          <a:xfrm rot="10800000" flipV="1">
            <a:off x="889000" y="4267200"/>
            <a:ext cx="1092202" cy="990600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60" name="Curved Connector 47"/>
          <p:cNvCxnSpPr>
            <a:endCxn id="55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1" name="Curved Connector 50"/>
          <p:cNvCxnSpPr>
            <a:endCxn id="56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2" name="Curved Connector 53"/>
          <p:cNvCxnSpPr>
            <a:endCxn id="58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3" name="Curved Connector 56"/>
          <p:cNvCxnSpPr>
            <a:endCxn id="57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4" name="Straight Arrow Connector 78"/>
          <p:cNvCxnSpPr>
            <a:stCxn id="50" idx="3"/>
            <a:endCxn id="51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5" name="Straight Arrow Connector 84"/>
          <p:cNvCxnSpPr>
            <a:stCxn id="54" idx="3"/>
            <a:endCxn id="55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6" name="Straight Arrow Connector 89"/>
          <p:cNvCxnSpPr>
            <a:stCxn id="55" idx="3"/>
            <a:endCxn id="56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7" name="Straight Arrow Connector 92"/>
          <p:cNvCxnSpPr>
            <a:stCxn id="56" idx="3"/>
            <a:endCxn id="57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8" name="Straight Arrow Connector 95"/>
          <p:cNvCxnSpPr>
            <a:stCxn id="57" idx="3"/>
            <a:endCxn id="58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92" name="Line Callout 2 25"/>
          <p:cNvSpPr/>
          <p:nvPr/>
        </p:nvSpPr>
        <p:spPr>
          <a:xfrm>
            <a:off x="1420397" y="6161810"/>
            <a:ext cx="1837424" cy="304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0601"/>
              <a:gd name="adj6" fmla="val -28574"/>
            </a:avLst>
          </a:prstGeom>
          <a:solidFill>
            <a:srgbClr val="FE8637"/>
          </a:solidFill>
          <a:ln w="25400" cap="flat" cmpd="sng" algn="ctr">
            <a:solidFill>
              <a:srgbClr val="FE86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Insert entry 1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27" name="Rectangle 61"/>
          <p:cNvSpPr/>
          <p:nvPr/>
        </p:nvSpPr>
        <p:spPr>
          <a:xfrm>
            <a:off x="257648" y="3631425"/>
            <a:ext cx="1394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  <a:cs typeface="Times New Roman" pitchFamily="18" charset="0"/>
              </a:rPr>
              <a:t>Update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 index entry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28" name="Rectangle 61"/>
          <p:cNvSpPr/>
          <p:nvPr/>
        </p:nvSpPr>
        <p:spPr>
          <a:xfrm>
            <a:off x="2306842" y="1828800"/>
            <a:ext cx="1394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  <a:cs typeface="Times New Roman" pitchFamily="18" charset="0"/>
              </a:rPr>
              <a:t>Update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 index entry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29"/>
              <p:cNvSpPr txBox="1"/>
              <p:nvPr/>
            </p:nvSpPr>
            <p:spPr>
              <a:xfrm>
                <a:off x="2959406" y="1437257"/>
                <a:ext cx="6851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 xmlns="">
          <p:sp>
            <p:nvSpPr>
              <p:cNvPr id="31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06" y="1437257"/>
                <a:ext cx="685188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0"/>
              <p:cNvSpPr txBox="1"/>
              <p:nvPr/>
            </p:nvSpPr>
            <p:spPr>
              <a:xfrm>
                <a:off x="1143612" y="3202202"/>
                <a:ext cx="6851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 xmlns="">
          <p:sp>
            <p:nvSpPr>
              <p:cNvPr id="32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612" y="3202202"/>
                <a:ext cx="685188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14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Insert 16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36</a:t>
            </a:fld>
            <a:endParaRPr lang="zh-CN" altLang="en-US"/>
          </a:p>
        </p:txBody>
      </p:sp>
      <p:graphicFrame>
        <p:nvGraphicFramePr>
          <p:cNvPr id="7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343337"/>
              </p:ext>
            </p:extLst>
          </p:nvPr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21194"/>
              </p:ext>
            </p:extLst>
          </p:nvPr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998007"/>
              </p:ext>
            </p:extLst>
          </p:nvPr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75" name="Curved Connector 10"/>
          <p:cNvCxnSpPr>
            <a:endCxn id="73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76" name="Curved Connector 16"/>
          <p:cNvCxnSpPr>
            <a:endCxn id="74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graphicFrame>
        <p:nvGraphicFramePr>
          <p:cNvPr id="7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855630"/>
              </p:ext>
            </p:extLst>
          </p:nvPr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091946"/>
              </p:ext>
            </p:extLst>
          </p:nvPr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950516"/>
              </p:ext>
            </p:extLst>
          </p:nvPr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83923"/>
              </p:ext>
            </p:extLst>
          </p:nvPr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949189"/>
              </p:ext>
            </p:extLst>
          </p:nvPr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82" name="Curved Connector 44"/>
          <p:cNvCxnSpPr>
            <a:endCxn id="77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3" name="Curved Connector 47"/>
          <p:cNvCxnSpPr>
            <a:endCxn id="78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4" name="Curved Connector 50"/>
          <p:cNvCxnSpPr>
            <a:endCxn id="79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5" name="Curved Connector 53"/>
          <p:cNvCxnSpPr>
            <a:endCxn id="81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6" name="Curved Connector 56"/>
          <p:cNvCxnSpPr>
            <a:endCxn id="80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Straight Arrow Connector 78"/>
          <p:cNvCxnSpPr>
            <a:stCxn id="73" idx="3"/>
            <a:endCxn id="74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8" name="Straight Arrow Connector 84"/>
          <p:cNvCxnSpPr>
            <a:stCxn id="77" idx="3"/>
            <a:endCxn id="78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9" name="Straight Arrow Connector 89"/>
          <p:cNvCxnSpPr>
            <a:stCxn id="78" idx="3"/>
            <a:endCxn id="79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0" name="Straight Arrow Connector 92"/>
          <p:cNvCxnSpPr>
            <a:stCxn id="79" idx="3"/>
            <a:endCxn id="80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1" name="Straight Arrow Connector 95"/>
          <p:cNvCxnSpPr>
            <a:stCxn id="80" idx="3"/>
            <a:endCxn id="81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29"/>
              <p:cNvSpPr txBox="1"/>
              <p:nvPr/>
            </p:nvSpPr>
            <p:spPr>
              <a:xfrm>
                <a:off x="2475344" y="1994687"/>
                <a:ext cx="124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𝟏𝟔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 xmlns="">
          <p:sp>
            <p:nvSpPr>
              <p:cNvPr id="93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344" y="1994687"/>
                <a:ext cx="1241815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30"/>
              <p:cNvSpPr txBox="1"/>
              <p:nvPr/>
            </p:nvSpPr>
            <p:spPr>
              <a:xfrm>
                <a:off x="631985" y="3216715"/>
                <a:ext cx="124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𝟖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𝟏𝟔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𝟏𝟕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 xmlns="">
          <p:sp>
            <p:nvSpPr>
              <p:cNvPr id="94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85" y="3216715"/>
                <a:ext cx="1241815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Line Callout 2 25"/>
          <p:cNvSpPr/>
          <p:nvPr/>
        </p:nvSpPr>
        <p:spPr>
          <a:xfrm>
            <a:off x="3084674" y="6096000"/>
            <a:ext cx="1837424" cy="609600"/>
          </a:xfrm>
          <a:prstGeom prst="borderCallout2">
            <a:avLst>
              <a:gd name="adj1" fmla="val 49432"/>
              <a:gd name="adj2" fmla="val -981"/>
              <a:gd name="adj3" fmla="val 47727"/>
              <a:gd name="adj4" fmla="val -12143"/>
              <a:gd name="adj5" fmla="val -27760"/>
              <a:gd name="adj6" fmla="val -33098"/>
            </a:avLst>
          </a:prstGeom>
          <a:solidFill>
            <a:srgbClr val="FE8637"/>
          </a:solidFill>
          <a:ln w="25400" cap="flat" cmpd="sng" algn="ctr">
            <a:solidFill>
              <a:srgbClr val="FE86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Overflow!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Split leaf page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0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Insert 16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37</a:t>
            </a:fld>
            <a:endParaRPr lang="zh-CN" altLang="en-US"/>
          </a:p>
        </p:txBody>
      </p:sp>
      <p:graphicFrame>
        <p:nvGraphicFramePr>
          <p:cNvPr id="5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2748418"/>
              </p:ext>
            </p:extLst>
          </p:nvPr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8122213"/>
              </p:ext>
            </p:extLst>
          </p:nvPr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488680"/>
              </p:ext>
            </p:extLst>
          </p:nvPr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5" name="Curved Connector 10"/>
          <p:cNvCxnSpPr>
            <a:endCxn id="53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56" name="Curved Connector 16"/>
          <p:cNvCxnSpPr>
            <a:endCxn id="54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7" name="Straight Arrow Connector 78"/>
          <p:cNvCxnSpPr>
            <a:stCxn id="53" idx="3"/>
            <a:endCxn id="54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9"/>
              <p:cNvSpPr txBox="1"/>
              <p:nvPr/>
            </p:nvSpPr>
            <p:spPr>
              <a:xfrm>
                <a:off x="2475344" y="1994687"/>
                <a:ext cx="124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𝟏𝟔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 xmlns="">
          <p:sp>
            <p:nvSpPr>
              <p:cNvPr id="58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344" y="1994687"/>
                <a:ext cx="1241815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30"/>
              <p:cNvSpPr txBox="1"/>
              <p:nvPr/>
            </p:nvSpPr>
            <p:spPr>
              <a:xfrm>
                <a:off x="631985" y="3216715"/>
                <a:ext cx="124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𝟖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𝟏𝟔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𝟏𝟕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 xmlns="">
          <p:sp>
            <p:nvSpPr>
              <p:cNvPr id="59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85" y="3216715"/>
                <a:ext cx="1241815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2"/>
          <p:cNvSpPr/>
          <p:nvPr/>
        </p:nvSpPr>
        <p:spPr>
          <a:xfrm>
            <a:off x="576875" y="6096000"/>
            <a:ext cx="151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cs typeface="Times New Roman" pitchFamily="18" charset="0"/>
              </a:rPr>
              <a:t>Split</a:t>
            </a:r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 leaf page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  <p:graphicFrame>
        <p:nvGraphicFramePr>
          <p:cNvPr id="6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306128"/>
              </p:ext>
            </p:extLst>
          </p:nvPr>
        </p:nvGraphicFramePr>
        <p:xfrm>
          <a:off x="147304" y="5250871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226902"/>
              </p:ext>
            </p:extLst>
          </p:nvPr>
        </p:nvGraphicFramePr>
        <p:xfrm>
          <a:off x="1767809" y="5243943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741935"/>
              </p:ext>
            </p:extLst>
          </p:nvPr>
        </p:nvGraphicFramePr>
        <p:xfrm>
          <a:off x="3886201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325032"/>
              </p:ext>
            </p:extLst>
          </p:nvPr>
        </p:nvGraphicFramePr>
        <p:xfrm>
          <a:off x="5715000" y="5243943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6367"/>
              </p:ext>
            </p:extLst>
          </p:nvPr>
        </p:nvGraphicFramePr>
        <p:xfrm>
          <a:off x="7385933" y="5243942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66" name="Curved Connector 43"/>
          <p:cNvCxnSpPr>
            <a:endCxn id="61" idx="0"/>
          </p:cNvCxnSpPr>
          <p:nvPr/>
        </p:nvCxnSpPr>
        <p:spPr>
          <a:xfrm rot="10800000" flipV="1">
            <a:off x="883904" y="4190999"/>
            <a:ext cx="1097296" cy="1059872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7" name="Curved Connector 45"/>
          <p:cNvCxnSpPr>
            <a:endCxn id="62" idx="0"/>
          </p:cNvCxnSpPr>
          <p:nvPr/>
        </p:nvCxnSpPr>
        <p:spPr>
          <a:xfrm rot="16200000" flipH="1">
            <a:off x="1910008" y="4649542"/>
            <a:ext cx="1046592" cy="14221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68" name="Curved Connector 46"/>
          <p:cNvCxnSpPr>
            <a:endCxn id="63" idx="0"/>
          </p:cNvCxnSpPr>
          <p:nvPr/>
        </p:nvCxnSpPr>
        <p:spPr>
          <a:xfrm>
            <a:off x="2743200" y="4177142"/>
            <a:ext cx="1879601" cy="1080658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9" name="Curved Connector 48"/>
          <p:cNvCxnSpPr>
            <a:endCxn id="65" idx="0"/>
          </p:cNvCxnSpPr>
          <p:nvPr/>
        </p:nvCxnSpPr>
        <p:spPr>
          <a:xfrm>
            <a:off x="6451600" y="4197351"/>
            <a:ext cx="1670933" cy="1046591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0" name="Curved Connector 49"/>
          <p:cNvCxnSpPr>
            <a:endCxn id="64" idx="0"/>
          </p:cNvCxnSpPr>
          <p:nvPr/>
        </p:nvCxnSpPr>
        <p:spPr>
          <a:xfrm rot="16200000" flipH="1">
            <a:off x="5783630" y="4575973"/>
            <a:ext cx="1046592" cy="289347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1" name="Straight Arrow Connector 51"/>
          <p:cNvCxnSpPr>
            <a:stCxn id="61" idx="3"/>
            <a:endCxn id="62" idx="1"/>
          </p:cNvCxnSpPr>
          <p:nvPr/>
        </p:nvCxnSpPr>
        <p:spPr>
          <a:xfrm flipV="1">
            <a:off x="1620504" y="5544933"/>
            <a:ext cx="147305" cy="6928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2" name="Straight Arrow Connector 52"/>
          <p:cNvCxnSpPr>
            <a:stCxn id="63" idx="3"/>
            <a:endCxn id="64" idx="1"/>
          </p:cNvCxnSpPr>
          <p:nvPr/>
        </p:nvCxnSpPr>
        <p:spPr>
          <a:xfrm flipV="1">
            <a:off x="5359401" y="5544933"/>
            <a:ext cx="355599" cy="13857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6" name="Straight Arrow Connector 54"/>
          <p:cNvCxnSpPr>
            <a:stCxn id="64" idx="3"/>
            <a:endCxn id="65" idx="1"/>
          </p:cNvCxnSpPr>
          <p:nvPr/>
        </p:nvCxnSpPr>
        <p:spPr>
          <a:xfrm flipV="1">
            <a:off x="7188200" y="5544932"/>
            <a:ext cx="197733" cy="1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graphicFrame>
        <p:nvGraphicFramePr>
          <p:cNvPr id="9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123877"/>
              </p:ext>
            </p:extLst>
          </p:nvPr>
        </p:nvGraphicFramePr>
        <p:xfrm>
          <a:off x="2878555" y="6012177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98" name="Curved Connector 57"/>
          <p:cNvCxnSpPr>
            <a:stCxn id="62" idx="3"/>
            <a:endCxn id="97" idx="1"/>
          </p:cNvCxnSpPr>
          <p:nvPr/>
        </p:nvCxnSpPr>
        <p:spPr>
          <a:xfrm flipH="1">
            <a:off x="2878555" y="5544933"/>
            <a:ext cx="362454" cy="768234"/>
          </a:xfrm>
          <a:prstGeom prst="curvedConnector5">
            <a:avLst>
              <a:gd name="adj1" fmla="val -63070"/>
              <a:gd name="adj2" fmla="val 50000"/>
              <a:gd name="adj3" fmla="val 16307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9" name="Curved Connector 58"/>
          <p:cNvCxnSpPr>
            <a:stCxn id="63" idx="1"/>
            <a:endCxn id="97" idx="3"/>
          </p:cNvCxnSpPr>
          <p:nvPr/>
        </p:nvCxnSpPr>
        <p:spPr>
          <a:xfrm rot="10800000" flipH="1" flipV="1">
            <a:off x="3886201" y="5558789"/>
            <a:ext cx="465554" cy="754377"/>
          </a:xfrm>
          <a:prstGeom prst="curvedConnector5">
            <a:avLst>
              <a:gd name="adj1" fmla="val -49103"/>
              <a:gd name="adj2" fmla="val 50000"/>
              <a:gd name="adj3" fmla="val 149103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50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Insert 16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38</a:t>
            </a:fld>
            <a:endParaRPr lang="zh-CN" altLang="en-US"/>
          </a:p>
        </p:txBody>
      </p:sp>
      <p:graphicFrame>
        <p:nvGraphicFramePr>
          <p:cNvPr id="7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3316151"/>
              </p:ext>
            </p:extLst>
          </p:nvPr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689072"/>
              </p:ext>
            </p:extLst>
          </p:nvPr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200026"/>
              </p:ext>
            </p:extLst>
          </p:nvPr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79" name="Curved Connector 10"/>
          <p:cNvCxnSpPr>
            <a:endCxn id="77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0" name="Curved Connector 16"/>
          <p:cNvCxnSpPr>
            <a:endCxn id="78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graphicFrame>
        <p:nvGraphicFramePr>
          <p:cNvPr id="8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101163"/>
              </p:ext>
            </p:extLst>
          </p:nvPr>
        </p:nvGraphicFramePr>
        <p:xfrm>
          <a:off x="147304" y="5250871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927423"/>
              </p:ext>
            </p:extLst>
          </p:nvPr>
        </p:nvGraphicFramePr>
        <p:xfrm>
          <a:off x="1767809" y="5243943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554594"/>
              </p:ext>
            </p:extLst>
          </p:nvPr>
        </p:nvGraphicFramePr>
        <p:xfrm>
          <a:off x="3886201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9018844"/>
              </p:ext>
            </p:extLst>
          </p:nvPr>
        </p:nvGraphicFramePr>
        <p:xfrm>
          <a:off x="5715000" y="5243943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44737"/>
              </p:ext>
            </p:extLst>
          </p:nvPr>
        </p:nvGraphicFramePr>
        <p:xfrm>
          <a:off x="7385933" y="5243942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87" name="Curved Connector 44"/>
          <p:cNvCxnSpPr>
            <a:endCxn id="82" idx="0"/>
          </p:cNvCxnSpPr>
          <p:nvPr/>
        </p:nvCxnSpPr>
        <p:spPr>
          <a:xfrm rot="10800000" flipV="1">
            <a:off x="883904" y="4190999"/>
            <a:ext cx="1097296" cy="1059872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8" name="Curved Connector 47"/>
          <p:cNvCxnSpPr>
            <a:endCxn id="83" idx="0"/>
          </p:cNvCxnSpPr>
          <p:nvPr/>
        </p:nvCxnSpPr>
        <p:spPr>
          <a:xfrm rot="16200000" flipH="1">
            <a:off x="1910008" y="4649542"/>
            <a:ext cx="1046592" cy="14221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9" name="Curved Connector 50"/>
          <p:cNvCxnSpPr>
            <a:endCxn id="84" idx="0"/>
          </p:cNvCxnSpPr>
          <p:nvPr/>
        </p:nvCxnSpPr>
        <p:spPr>
          <a:xfrm>
            <a:off x="3059782" y="4190999"/>
            <a:ext cx="1563019" cy="1066801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90" name="Curved Connector 56"/>
          <p:cNvCxnSpPr>
            <a:endCxn id="85" idx="0"/>
          </p:cNvCxnSpPr>
          <p:nvPr/>
        </p:nvCxnSpPr>
        <p:spPr>
          <a:xfrm rot="16200000" flipH="1">
            <a:off x="5783630" y="4575973"/>
            <a:ext cx="1046592" cy="289347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91" name="Straight Arrow Connector 78"/>
          <p:cNvCxnSpPr>
            <a:stCxn id="77" idx="3"/>
            <a:endCxn id="78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3" name="Straight Arrow Connector 84"/>
          <p:cNvCxnSpPr>
            <a:stCxn id="82" idx="3"/>
            <a:endCxn id="83" idx="1"/>
          </p:cNvCxnSpPr>
          <p:nvPr/>
        </p:nvCxnSpPr>
        <p:spPr>
          <a:xfrm flipV="1">
            <a:off x="1620504" y="5544933"/>
            <a:ext cx="147305" cy="6928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4" name="Straight Arrow Connector 92"/>
          <p:cNvCxnSpPr>
            <a:stCxn id="84" idx="3"/>
            <a:endCxn id="85" idx="1"/>
          </p:cNvCxnSpPr>
          <p:nvPr/>
        </p:nvCxnSpPr>
        <p:spPr>
          <a:xfrm flipV="1">
            <a:off x="5359401" y="5544933"/>
            <a:ext cx="355599" cy="13857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5" name="Straight Arrow Connector 95"/>
          <p:cNvCxnSpPr>
            <a:stCxn id="85" idx="3"/>
            <a:endCxn id="86" idx="1"/>
          </p:cNvCxnSpPr>
          <p:nvPr/>
        </p:nvCxnSpPr>
        <p:spPr>
          <a:xfrm flipV="1">
            <a:off x="7188200" y="5544932"/>
            <a:ext cx="197733" cy="1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29"/>
              <p:cNvSpPr txBox="1"/>
              <p:nvPr/>
            </p:nvSpPr>
            <p:spPr>
              <a:xfrm>
                <a:off x="2475344" y="1994687"/>
                <a:ext cx="124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𝟏𝟔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 xmlns="">
          <p:sp>
            <p:nvSpPr>
              <p:cNvPr id="10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344" y="1994687"/>
                <a:ext cx="1241815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30"/>
              <p:cNvSpPr txBox="1"/>
              <p:nvPr/>
            </p:nvSpPr>
            <p:spPr>
              <a:xfrm>
                <a:off x="631985" y="3216715"/>
                <a:ext cx="124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𝟖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𝟏𝟔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𝟏𝟕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 xmlns="">
          <p:sp>
            <p:nvSpPr>
              <p:cNvPr id="10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85" y="3216715"/>
                <a:ext cx="1241815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717325"/>
              </p:ext>
            </p:extLst>
          </p:nvPr>
        </p:nvGraphicFramePr>
        <p:xfrm>
          <a:off x="2878555" y="6012177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103" name="Curved Connector 6"/>
          <p:cNvCxnSpPr>
            <a:stCxn id="83" idx="3"/>
            <a:endCxn id="102" idx="1"/>
          </p:cNvCxnSpPr>
          <p:nvPr/>
        </p:nvCxnSpPr>
        <p:spPr>
          <a:xfrm flipH="1">
            <a:off x="2878555" y="5544933"/>
            <a:ext cx="362454" cy="768234"/>
          </a:xfrm>
          <a:prstGeom prst="curvedConnector5">
            <a:avLst>
              <a:gd name="adj1" fmla="val -63070"/>
              <a:gd name="adj2" fmla="val 50000"/>
              <a:gd name="adj3" fmla="val 16307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04" name="Curved Connector 9"/>
          <p:cNvCxnSpPr>
            <a:stCxn id="84" idx="1"/>
            <a:endCxn id="102" idx="3"/>
          </p:cNvCxnSpPr>
          <p:nvPr/>
        </p:nvCxnSpPr>
        <p:spPr>
          <a:xfrm rot="10800000" flipH="1" flipV="1">
            <a:off x="3886201" y="5558789"/>
            <a:ext cx="465554" cy="754377"/>
          </a:xfrm>
          <a:prstGeom prst="curvedConnector5">
            <a:avLst>
              <a:gd name="adj1" fmla="val -49103"/>
              <a:gd name="adj2" fmla="val 50000"/>
              <a:gd name="adj3" fmla="val 149103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05" name="Curved Connector 54"/>
          <p:cNvCxnSpPr>
            <a:endCxn id="102" idx="0"/>
          </p:cNvCxnSpPr>
          <p:nvPr/>
        </p:nvCxnSpPr>
        <p:spPr>
          <a:xfrm rot="16200000" flipH="1">
            <a:off x="2273460" y="4670482"/>
            <a:ext cx="1845424" cy="837966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E8637">
                <a:lumMod val="7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Rectangle 61"/>
          <p:cNvSpPr/>
          <p:nvPr/>
        </p:nvSpPr>
        <p:spPr>
          <a:xfrm>
            <a:off x="243731" y="3680460"/>
            <a:ext cx="1394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  <a:cs typeface="Times New Roman" pitchFamily="18" charset="0"/>
              </a:rPr>
              <a:t>Update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 index entry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  <p:cxnSp>
        <p:nvCxnSpPr>
          <p:cNvPr id="107" name="Curved Connector 31"/>
          <p:cNvCxnSpPr/>
          <p:nvPr/>
        </p:nvCxnSpPr>
        <p:spPr>
          <a:xfrm>
            <a:off x="6451600" y="4197351"/>
            <a:ext cx="1670933" cy="1046591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108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Delete 8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39</a:t>
            </a:fld>
            <a:endParaRPr lang="zh-CN" altLang="en-US"/>
          </a:p>
        </p:txBody>
      </p:sp>
      <p:graphicFrame>
        <p:nvGraphicFramePr>
          <p:cNvPr id="5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119736"/>
              </p:ext>
            </p:extLst>
          </p:nvPr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461231"/>
              </p:ext>
            </p:extLst>
          </p:nvPr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933382"/>
              </p:ext>
            </p:extLst>
          </p:nvPr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5" name="Curved Connector 10"/>
          <p:cNvCxnSpPr>
            <a:endCxn id="53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56" name="Curved Connector 16"/>
          <p:cNvCxnSpPr>
            <a:endCxn id="54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graphicFrame>
        <p:nvGraphicFramePr>
          <p:cNvPr id="5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713249"/>
              </p:ext>
            </p:extLst>
          </p:nvPr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510279"/>
              </p:ext>
            </p:extLst>
          </p:nvPr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893544"/>
              </p:ext>
            </p:extLst>
          </p:nvPr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213004"/>
              </p:ext>
            </p:extLst>
          </p:nvPr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929117"/>
              </p:ext>
            </p:extLst>
          </p:nvPr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62" name="Curved Connector 44"/>
          <p:cNvCxnSpPr>
            <a:endCxn id="57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3" name="Curved Connector 47"/>
          <p:cNvCxnSpPr>
            <a:endCxn id="58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64" name="Curved Connector 50"/>
          <p:cNvCxnSpPr>
            <a:endCxn id="59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5" name="Curved Connector 53"/>
          <p:cNvCxnSpPr>
            <a:endCxn id="61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6" name="Curved Connector 56"/>
          <p:cNvCxnSpPr>
            <a:endCxn id="60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7" name="Straight Arrow Connector 78"/>
          <p:cNvCxnSpPr>
            <a:stCxn id="53" idx="3"/>
            <a:endCxn id="54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8" name="Straight Arrow Connector 84"/>
          <p:cNvCxnSpPr>
            <a:stCxn id="57" idx="3"/>
            <a:endCxn id="58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9" name="Straight Arrow Connector 89"/>
          <p:cNvCxnSpPr>
            <a:stCxn id="58" idx="3"/>
            <a:endCxn id="59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0" name="Straight Arrow Connector 92"/>
          <p:cNvCxnSpPr>
            <a:stCxn id="59" idx="3"/>
            <a:endCxn id="60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1" name="Straight Arrow Connector 95"/>
          <p:cNvCxnSpPr>
            <a:stCxn id="60" idx="3"/>
            <a:endCxn id="61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24"/>
              <p:cNvSpPr txBox="1"/>
              <p:nvPr/>
            </p:nvSpPr>
            <p:spPr>
              <a:xfrm>
                <a:off x="2424543" y="1966555"/>
                <a:ext cx="112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𝟖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2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43" y="1966555"/>
                <a:ext cx="1128001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27"/>
              <p:cNvSpPr txBox="1"/>
              <p:nvPr/>
            </p:nvSpPr>
            <p:spPr>
              <a:xfrm>
                <a:off x="867726" y="3200400"/>
                <a:ext cx="112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𝟖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𝟖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𝟏𝟕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3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26" y="3200400"/>
                <a:ext cx="1128001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6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680272" y="5172382"/>
                <a:ext cx="3728649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Objects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are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000" dirty="0" smtClean="0"/>
                  <a:t>-ANN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72" y="5172382"/>
                <a:ext cx="3728649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631" t="-5882" b="-23529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4680271" y="4262596"/>
                <a:ext cx="2767745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Object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is the NN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71" y="4262596"/>
                <a:ext cx="2767745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2193" t="-5882" b="-23529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画布 1"/>
          <p:cNvGrpSpPr/>
          <p:nvPr/>
        </p:nvGrpSpPr>
        <p:grpSpPr>
          <a:xfrm>
            <a:off x="674445" y="3613150"/>
            <a:ext cx="3593053" cy="2776855"/>
            <a:chOff x="-21813" y="0"/>
            <a:chExt cx="3593053" cy="2776855"/>
          </a:xfrm>
        </p:grpSpPr>
        <p:sp>
          <p:nvSpPr>
            <p:cNvPr id="26" name="矩形 25"/>
            <p:cNvSpPr/>
            <p:nvPr/>
          </p:nvSpPr>
          <p:spPr>
            <a:xfrm>
              <a:off x="0" y="0"/>
              <a:ext cx="3571240" cy="27768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</p:sp>
        <p:sp>
          <p:nvSpPr>
            <p:cNvPr id="33" name="椭圆 32"/>
            <p:cNvSpPr/>
            <p:nvPr/>
          </p:nvSpPr>
          <p:spPr>
            <a:xfrm>
              <a:off x="381133" y="278644"/>
              <a:ext cx="2160000" cy="21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916378" y="818644"/>
              <a:ext cx="1080000" cy="108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83"/>
                <p:cNvSpPr txBox="1"/>
                <p:nvPr/>
              </p:nvSpPr>
              <p:spPr>
                <a:xfrm>
                  <a:off x="-21813" y="2236847"/>
                  <a:ext cx="5848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sz="12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5" name="文本框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813" y="2236847"/>
                  <a:ext cx="584840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84"/>
                <p:cNvSpPr txBox="1"/>
                <p:nvPr/>
              </p:nvSpPr>
              <p:spPr>
                <a:xfrm>
                  <a:off x="549700" y="670534"/>
                  <a:ext cx="5848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sz="12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6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0" y="670534"/>
                  <a:ext cx="584840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85"/>
                <p:cNvSpPr txBox="1"/>
                <p:nvPr/>
              </p:nvSpPr>
              <p:spPr>
                <a:xfrm>
                  <a:off x="2033663" y="1255410"/>
                  <a:ext cx="5848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sz="1200" b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0" name="文本框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663" y="1255410"/>
                  <a:ext cx="584840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103"/>
                <p:cNvSpPr txBox="1"/>
                <p:nvPr/>
              </p:nvSpPr>
              <p:spPr>
                <a:xfrm>
                  <a:off x="1396967" y="1288676"/>
                  <a:ext cx="4700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𝒒</m:t>
                        </m:r>
                      </m:oMath>
                    </m:oMathPara>
                  </a14:m>
                  <a:endParaRPr lang="zh-CN" sz="1200" b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1" name="文本框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6967" y="1288676"/>
                  <a:ext cx="470000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椭圆 41"/>
            <p:cNvSpPr/>
            <p:nvPr/>
          </p:nvSpPr>
          <p:spPr>
            <a:xfrm>
              <a:off x="421025" y="2265282"/>
              <a:ext cx="144000" cy="144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089357" y="1234322"/>
              <a:ext cx="144000" cy="144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384378" y="128664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990540" y="926644"/>
              <a:ext cx="144000" cy="144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46" name="直接连接符 45"/>
            <p:cNvCxnSpPr>
              <a:stCxn id="44" idx="1"/>
              <a:endCxn id="45" idx="5"/>
            </p:cNvCxnSpPr>
            <p:nvPr/>
          </p:nvCxnSpPr>
          <p:spPr>
            <a:xfrm flipH="1" flipV="1">
              <a:off x="1113452" y="1049556"/>
              <a:ext cx="292014" cy="2581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4" idx="0"/>
              <a:endCxn id="33" idx="0"/>
            </p:cNvCxnSpPr>
            <p:nvPr/>
          </p:nvCxnSpPr>
          <p:spPr>
            <a:xfrm flipV="1">
              <a:off x="1456378" y="278644"/>
              <a:ext cx="4755" cy="10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83"/>
                <p:cNvSpPr txBox="1"/>
                <p:nvPr/>
              </p:nvSpPr>
              <p:spPr>
                <a:xfrm>
                  <a:off x="2769398" y="244392"/>
                  <a:ext cx="5848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sz="12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8" name="文本框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9398" y="244392"/>
                  <a:ext cx="584840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椭圆 48"/>
            <p:cNvSpPr/>
            <p:nvPr/>
          </p:nvSpPr>
          <p:spPr>
            <a:xfrm>
              <a:off x="2653184" y="458649"/>
              <a:ext cx="143510" cy="1435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83"/>
                <p:cNvSpPr txBox="1"/>
                <p:nvPr/>
              </p:nvSpPr>
              <p:spPr>
                <a:xfrm>
                  <a:off x="2694133" y="1546809"/>
                  <a:ext cx="5848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sz="12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50" name="文本框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133" y="1546809"/>
                  <a:ext cx="584840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椭圆 50"/>
            <p:cNvSpPr/>
            <p:nvPr/>
          </p:nvSpPr>
          <p:spPr>
            <a:xfrm>
              <a:off x="2578143" y="1761306"/>
              <a:ext cx="142875" cy="1435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449405" y="230045"/>
            <a:ext cx="8216613" cy="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b="1" dirty="0" smtClean="0"/>
              <a:t>Problem Definition</a:t>
            </a:r>
            <a:endParaRPr lang="zh-CN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内容占位符 5"/>
              <p:cNvSpPr txBox="1">
                <a:spLocks/>
              </p:cNvSpPr>
              <p:nvPr/>
            </p:nvSpPr>
            <p:spPr>
              <a:xfrm>
                <a:off x="449404" y="1340589"/>
                <a:ext cx="8216613" cy="50157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3000"/>
                  </a:lnSpc>
                </a:pPr>
                <a:r>
                  <a:rPr lang="en-US" altLang="zh-CN" sz="2200" dirty="0" smtClean="0">
                    <a:cs typeface="Consolas" panose="020B0609020204030204" pitchFamily="49" charset="0"/>
                  </a:rPr>
                  <a:t>Consider a database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200" dirty="0">
                    <a:cs typeface="Consolas" panose="020B0609020204030204" pitchFamily="49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>
                    <a:cs typeface="Consolas" panose="020B0609020204030204" pitchFamily="49" charset="0"/>
                  </a:rPr>
                  <a:t> objects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200" dirty="0">
                    <a:cs typeface="Consolas" panose="020B0609020204030204" pitchFamily="49" charset="0"/>
                  </a:rPr>
                  <a:t> and a query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𝑞</m:t>
                    </m:r>
                  </m:oMath>
                </a14:m>
                <a:r>
                  <a:rPr lang="en-US" altLang="zh-CN" sz="2200" dirty="0" smtClean="0">
                    <a:cs typeface="Consolas" panose="020B0609020204030204" pitchFamily="49" charset="0"/>
                  </a:rPr>
                  <a:t>. </a:t>
                </a:r>
                <a:endParaRPr lang="en-US" altLang="zh-CN" sz="2200" dirty="0">
                  <a:cs typeface="Consolas" panose="020B0609020204030204" pitchFamily="49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200" dirty="0">
                    <a:cs typeface="Consolas" panose="020B0609020204030204" pitchFamily="49" charset="0"/>
                  </a:rPr>
                  <a:t>The </a:t>
                </a:r>
                <a:r>
                  <a:rPr lang="en-US" altLang="zh-CN" sz="2200" b="1" dirty="0">
                    <a:cs typeface="Consolas" panose="020B0609020204030204" pitchFamily="49" charset="0"/>
                  </a:rPr>
                  <a:t>Nearest Neighbor (NN) </a:t>
                </a:r>
                <a:r>
                  <a:rPr lang="en-US" altLang="zh-CN" sz="2200" b="1" dirty="0" smtClean="0">
                    <a:cs typeface="Consolas" panose="020B0609020204030204" pitchFamily="49" charset="0"/>
                  </a:rPr>
                  <a:t> search </a:t>
                </a:r>
                <a:r>
                  <a:rPr lang="en-US" altLang="zh-CN" sz="2200" dirty="0" smtClean="0">
                    <a:cs typeface="Consolas" panose="020B0609020204030204" pitchFamily="49" charset="0"/>
                  </a:rPr>
                  <a:t>is to find </a:t>
                </a:r>
                <a:r>
                  <a:rPr lang="en-US" altLang="zh-CN" sz="2200" dirty="0">
                    <a:cs typeface="Consolas" panose="020B0609020204030204" pitchFamily="49" charset="0"/>
                  </a:rPr>
                  <a:t>the data object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200" dirty="0" smtClean="0">
                    <a:cs typeface="Consolas" panose="020B0609020204030204" pitchFamily="49" charset="0"/>
                  </a:rPr>
                  <a:t>, </a:t>
                </a:r>
                <a:r>
                  <a:rPr lang="en-US" altLang="zh-CN" sz="2200" dirty="0">
                    <a:cs typeface="Consolas" panose="020B0609020204030204" pitchFamily="49" charset="0"/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sz="2200" dirty="0">
                    <a:cs typeface="Consolas" panose="020B0609020204030204" pitchFamily="49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200" dirty="0">
                    <a:cs typeface="Consolas" panose="020B0609020204030204" pitchFamily="49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sz="2200" dirty="0">
                    <a:cs typeface="Consolas" panose="020B0609020204030204" pitchFamily="49" charset="0"/>
                  </a:rPr>
                  <a:t>A data object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𝑜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𝐷</m:t>
                    </m:r>
                  </m:oMath>
                </a14:m>
                <a:r>
                  <a:rPr lang="en-US" altLang="zh-CN" sz="2200" dirty="0">
                    <a:cs typeface="Consolas" panose="020B0609020204030204" pitchFamily="49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𝒄</m:t>
                    </m:r>
                  </m:oMath>
                </a14:m>
                <a:r>
                  <a:rPr lang="en-US" altLang="zh-CN" sz="2200" b="1" dirty="0">
                    <a:cs typeface="Consolas" panose="020B0609020204030204" pitchFamily="49" charset="0"/>
                  </a:rPr>
                  <a:t>-Approximate NN (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𝒄</m:t>
                    </m:r>
                  </m:oMath>
                </a14:m>
                <a:r>
                  <a:rPr lang="en-US" altLang="zh-CN" sz="2200" b="1" dirty="0">
                    <a:cs typeface="Consolas" panose="020B0609020204030204" pitchFamily="49" charset="0"/>
                  </a:rPr>
                  <a:t>-ANN)</a:t>
                </a:r>
                <a:r>
                  <a:rPr lang="en-US" altLang="zh-CN" sz="2200" dirty="0">
                    <a:cs typeface="Consolas" panose="020B0609020204030204" pitchFamily="49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𝑞</m:t>
                    </m:r>
                  </m:oMath>
                </a14:m>
                <a:r>
                  <a:rPr lang="en-US" altLang="zh-CN" sz="2200" b="1" dirty="0">
                    <a:cs typeface="Consolas" panose="020B0609020204030204" pitchFamily="49" charset="0"/>
                  </a:rPr>
                  <a:t> </a:t>
                </a:r>
                <a:r>
                  <a:rPr lang="en-US" altLang="zh-CN" sz="2200" dirty="0">
                    <a:cs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sz="2200" dirty="0">
                    <a:cs typeface="Consolas" panose="020B06090202040302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内容占位符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04" y="1340589"/>
                <a:ext cx="8216613" cy="5015762"/>
              </a:xfrm>
              <a:prstGeom prst="rect">
                <a:avLst/>
              </a:prstGeom>
              <a:blipFill rotWithShape="0">
                <a:blip r:embed="rId10"/>
                <a:stretch>
                  <a:fillRect l="-890" t="-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Delete 8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40</a:t>
            </a:fld>
            <a:endParaRPr lang="zh-CN" altLang="en-US"/>
          </a:p>
        </p:txBody>
      </p:sp>
      <p:graphicFrame>
        <p:nvGraphicFramePr>
          <p:cNvPr id="5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844114"/>
              </p:ext>
            </p:extLst>
          </p:nvPr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531917"/>
              </p:ext>
            </p:extLst>
          </p:nvPr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1172526"/>
              </p:ext>
            </p:extLst>
          </p:nvPr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75" name="Curved Connector 10"/>
          <p:cNvCxnSpPr>
            <a:endCxn id="51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76" name="Curved Connector 16"/>
          <p:cNvCxnSpPr>
            <a:endCxn id="74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graphicFrame>
        <p:nvGraphicFramePr>
          <p:cNvPr id="7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8540647"/>
              </p:ext>
            </p:extLst>
          </p:nvPr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394278"/>
              </p:ext>
            </p:extLst>
          </p:nvPr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758047"/>
              </p:ext>
            </p:extLst>
          </p:nvPr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353022"/>
              </p:ext>
            </p:extLst>
          </p:nvPr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368452"/>
              </p:ext>
            </p:extLst>
          </p:nvPr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82" name="Curved Connector 44"/>
          <p:cNvCxnSpPr>
            <a:endCxn id="77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3" name="Curved Connector 47"/>
          <p:cNvCxnSpPr>
            <a:endCxn id="78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4" name="Curved Connector 50"/>
          <p:cNvCxnSpPr>
            <a:endCxn id="79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5" name="Curved Connector 53"/>
          <p:cNvCxnSpPr>
            <a:endCxn id="81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6" name="Curved Connector 56"/>
          <p:cNvCxnSpPr>
            <a:endCxn id="80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Straight Arrow Connector 78"/>
          <p:cNvCxnSpPr>
            <a:stCxn id="51" idx="3"/>
            <a:endCxn id="74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8" name="Straight Arrow Connector 84"/>
          <p:cNvCxnSpPr>
            <a:stCxn id="77" idx="3"/>
            <a:endCxn id="78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9" name="Straight Arrow Connector 89"/>
          <p:cNvCxnSpPr>
            <a:stCxn id="78" idx="3"/>
            <a:endCxn id="79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0" name="Straight Arrow Connector 92"/>
          <p:cNvCxnSpPr>
            <a:stCxn id="79" idx="3"/>
            <a:endCxn id="80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1" name="Straight Arrow Connector 95"/>
          <p:cNvCxnSpPr>
            <a:stCxn id="80" idx="3"/>
            <a:endCxn id="81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24"/>
              <p:cNvSpPr txBox="1"/>
              <p:nvPr/>
            </p:nvSpPr>
            <p:spPr>
              <a:xfrm>
                <a:off x="2424543" y="1966555"/>
                <a:ext cx="112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𝟖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2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43" y="1966555"/>
                <a:ext cx="1128001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27"/>
              <p:cNvSpPr txBox="1"/>
              <p:nvPr/>
            </p:nvSpPr>
            <p:spPr>
              <a:xfrm>
                <a:off x="867726" y="3200400"/>
                <a:ext cx="112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𝟖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𝟖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𝟏𝟕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3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26" y="3200400"/>
                <a:ext cx="1128001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25"/>
          <p:cNvSpPr/>
          <p:nvPr/>
        </p:nvSpPr>
        <p:spPr>
          <a:xfrm>
            <a:off x="305777" y="3665220"/>
            <a:ext cx="133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  <a:cs typeface="Times New Roman" pitchFamily="18" charset="0"/>
              </a:rPr>
              <a:t>Update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 index entry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95" name="Line Callout 2 26"/>
          <p:cNvSpPr/>
          <p:nvPr/>
        </p:nvSpPr>
        <p:spPr>
          <a:xfrm>
            <a:off x="2999246" y="6175664"/>
            <a:ext cx="1837424" cy="304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0601"/>
              <a:gd name="adj6" fmla="val -28574"/>
            </a:avLst>
          </a:prstGeom>
          <a:solidFill>
            <a:srgbClr val="FE8637"/>
          </a:solidFill>
          <a:ln w="25400" cap="flat" cmpd="sng" algn="ctr">
            <a:solidFill>
              <a:srgbClr val="FE86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Delete entry 8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0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Delete 34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41</a:t>
            </a:fld>
            <a:endParaRPr lang="zh-CN" altLang="en-US"/>
          </a:p>
        </p:txBody>
      </p:sp>
      <p:graphicFrame>
        <p:nvGraphicFramePr>
          <p:cNvPr id="5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433805"/>
              </p:ext>
            </p:extLst>
          </p:nvPr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5282571"/>
              </p:ext>
            </p:extLst>
          </p:nvPr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374320"/>
              </p:ext>
            </p:extLst>
          </p:nvPr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5" name="Curved Connector 10"/>
          <p:cNvCxnSpPr>
            <a:endCxn id="53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6" name="Curved Connector 16"/>
          <p:cNvCxnSpPr>
            <a:endCxn id="54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5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148170"/>
              </p:ext>
            </p:extLst>
          </p:nvPr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551619"/>
              </p:ext>
            </p:extLst>
          </p:nvPr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304014"/>
              </p:ext>
            </p:extLst>
          </p:nvPr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602912"/>
              </p:ext>
            </p:extLst>
          </p:nvPr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592397"/>
              </p:ext>
            </p:extLst>
          </p:nvPr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62" name="Curved Connector 44"/>
          <p:cNvCxnSpPr>
            <a:endCxn id="57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3" name="Curved Connector 47"/>
          <p:cNvCxnSpPr>
            <a:endCxn id="58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4" name="Curved Connector 50"/>
          <p:cNvCxnSpPr>
            <a:endCxn id="59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5" name="Curved Connector 53"/>
          <p:cNvCxnSpPr>
            <a:endCxn id="61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6" name="Curved Connector 56"/>
          <p:cNvCxnSpPr>
            <a:endCxn id="60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67" name="Straight Arrow Connector 78"/>
          <p:cNvCxnSpPr>
            <a:stCxn id="53" idx="3"/>
            <a:endCxn id="54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8" name="Straight Arrow Connector 84"/>
          <p:cNvCxnSpPr>
            <a:stCxn id="57" idx="3"/>
            <a:endCxn id="58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9" name="Straight Arrow Connector 89"/>
          <p:cNvCxnSpPr>
            <a:stCxn id="58" idx="3"/>
            <a:endCxn id="59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0" name="Straight Arrow Connector 92"/>
          <p:cNvCxnSpPr>
            <a:stCxn id="59" idx="3"/>
            <a:endCxn id="60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1" name="Straight Arrow Connector 95"/>
          <p:cNvCxnSpPr>
            <a:stCxn id="60" idx="3"/>
            <a:endCxn id="61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24"/>
              <p:cNvSpPr txBox="1"/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𝟑𝟒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2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27"/>
              <p:cNvSpPr txBox="1"/>
              <p:nvPr/>
            </p:nvSpPr>
            <p:spPr>
              <a:xfrm>
                <a:off x="6827399" y="3227622"/>
                <a:ext cx="1342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𝟑𝟒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𝟒𝟑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3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99" y="3227622"/>
                <a:ext cx="1342803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2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Delete 34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42</a:t>
            </a:fld>
            <a:endParaRPr lang="zh-CN" altLang="en-US"/>
          </a:p>
        </p:txBody>
      </p:sp>
      <p:graphicFrame>
        <p:nvGraphicFramePr>
          <p:cNvPr id="5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960081"/>
              </p:ext>
            </p:extLst>
          </p:nvPr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751065"/>
              </p:ext>
            </p:extLst>
          </p:nvPr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7454190"/>
              </p:ext>
            </p:extLst>
          </p:nvPr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76" name="Curved Connector 10"/>
          <p:cNvCxnSpPr>
            <a:endCxn id="74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7" name="Curved Connector 16"/>
          <p:cNvCxnSpPr>
            <a:endCxn id="75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7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894076"/>
              </p:ext>
            </p:extLst>
          </p:nvPr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96664"/>
              </p:ext>
            </p:extLst>
          </p:nvPr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553953"/>
              </p:ext>
            </p:extLst>
          </p:nvPr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638765"/>
              </p:ext>
            </p:extLst>
          </p:nvPr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9440899"/>
              </p:ext>
            </p:extLst>
          </p:nvPr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84" name="Curved Connector 44"/>
          <p:cNvCxnSpPr>
            <a:endCxn id="79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5" name="Curved Connector 47"/>
          <p:cNvCxnSpPr>
            <a:endCxn id="80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6" name="Curved Connector 50"/>
          <p:cNvCxnSpPr>
            <a:endCxn id="81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urved Connector 53"/>
          <p:cNvCxnSpPr>
            <a:endCxn id="83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8" name="Curved Connector 56"/>
          <p:cNvCxnSpPr>
            <a:endCxn id="82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9" name="Straight Arrow Connector 78"/>
          <p:cNvCxnSpPr>
            <a:stCxn id="74" idx="3"/>
            <a:endCxn id="75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0" name="Straight Arrow Connector 84"/>
          <p:cNvCxnSpPr>
            <a:stCxn id="79" idx="3"/>
            <a:endCxn id="80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1" name="Straight Arrow Connector 89"/>
          <p:cNvCxnSpPr>
            <a:stCxn id="80" idx="3"/>
            <a:endCxn id="81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2" name="Straight Arrow Connector 92"/>
          <p:cNvCxnSpPr>
            <a:stCxn id="81" idx="3"/>
            <a:endCxn id="82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3" name="Straight Arrow Connector 95"/>
          <p:cNvCxnSpPr>
            <a:stCxn id="82" idx="3"/>
            <a:endCxn id="83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24"/>
              <p:cNvSpPr txBox="1"/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𝟑𝟒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4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27"/>
              <p:cNvSpPr txBox="1"/>
              <p:nvPr/>
            </p:nvSpPr>
            <p:spPr>
              <a:xfrm>
                <a:off x="6827399" y="3227622"/>
                <a:ext cx="1342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𝟑𝟒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𝟒𝟑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5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99" y="3227622"/>
                <a:ext cx="1342803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Line Callout 2 25"/>
          <p:cNvSpPr/>
          <p:nvPr/>
        </p:nvSpPr>
        <p:spPr>
          <a:xfrm>
            <a:off x="6224155" y="6172200"/>
            <a:ext cx="1837424" cy="58881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5640"/>
              <a:gd name="adj6" fmla="val -23484"/>
            </a:avLst>
          </a:prstGeom>
          <a:solidFill>
            <a:srgbClr val="FE8637"/>
          </a:solidFill>
          <a:ln w="25400" cap="flat" cmpd="sng" algn="ctr">
            <a:solidFill>
              <a:srgbClr val="FE86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Delete entry 34.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Underflow!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26"/>
              <p:cNvSpPr/>
              <p:nvPr/>
            </p:nvSpPr>
            <p:spPr>
              <a:xfrm>
                <a:off x="1556731" y="6033185"/>
                <a:ext cx="43679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prstClr val="black"/>
                    </a:solidFill>
                    <a:cs typeface="Times New Roman" pitchFamily="18" charset="0"/>
                  </a:rPr>
                  <a:t>First consider </a:t>
                </a:r>
                <a:r>
                  <a:rPr lang="en-US" altLang="zh-CN" b="1" dirty="0" smtClean="0">
                    <a:solidFill>
                      <a:prstClr val="black"/>
                    </a:solidFill>
                    <a:cs typeface="Times New Roman" pitchFamily="18" charset="0"/>
                  </a:rPr>
                  <a:t>redistribution</a:t>
                </a:r>
                <a:r>
                  <a:rPr lang="en-US" altLang="zh-CN" dirty="0" smtClean="0">
                    <a:solidFill>
                      <a:prstClr val="black"/>
                    </a:solidFill>
                    <a:cs typeface="Times New Roman" pitchFamily="18" charset="0"/>
                  </a:rPr>
                  <a:t>.</a:t>
                </a:r>
              </a:p>
              <a:p>
                <a:pPr algn="ctr"/>
                <a:r>
                  <a:rPr lang="en-US" altLang="zh-CN" dirty="0">
                    <a:solidFill>
                      <a:prstClr val="black"/>
                    </a:solidFill>
                    <a:cs typeface="Times New Roman" pitchFamily="18" charset="0"/>
                  </a:rPr>
                  <a:t>C</a:t>
                </a:r>
                <a:r>
                  <a:rPr lang="en-US" altLang="zh-CN" dirty="0" smtClean="0">
                    <a:solidFill>
                      <a:prstClr val="black"/>
                    </a:solidFill>
                    <a:cs typeface="Times New Roman" pitchFamily="18" charset="0"/>
                  </a:rPr>
                  <a:t>onsider its </a:t>
                </a:r>
                <a:r>
                  <a:rPr lang="en-US" altLang="zh-CN" b="1" dirty="0" smtClean="0">
                    <a:solidFill>
                      <a:prstClr val="black"/>
                    </a:solidFill>
                    <a:cs typeface="Times New Roman" pitchFamily="18" charset="0"/>
                  </a:rPr>
                  <a:t>right sibling</a:t>
                </a:r>
                <a:r>
                  <a:rPr lang="en-US" altLang="zh-CN" dirty="0" smtClean="0">
                    <a:solidFill>
                      <a:prstClr val="black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1+3=4≥4</m:t>
                    </m:r>
                  </m:oMath>
                </a14:m>
                <a:r>
                  <a:rPr lang="en-US" altLang="zh-CN" dirty="0" smtClean="0">
                    <a:solidFill>
                      <a:prstClr val="black"/>
                    </a:solidFill>
                    <a:cs typeface="Times New Roman" pitchFamily="18" charset="0"/>
                  </a:rPr>
                  <a:t>, ok!</a:t>
                </a:r>
                <a:endParaRPr lang="zh-CN" altLang="en-US" dirty="0">
                  <a:solidFill>
                    <a:prstClr val="black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731" y="6033185"/>
                <a:ext cx="4367992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697" t="-5660" r="-69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Delete 34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43</a:t>
            </a:fld>
            <a:endParaRPr lang="zh-CN" altLang="en-US"/>
          </a:p>
        </p:txBody>
      </p:sp>
      <p:graphicFrame>
        <p:nvGraphicFramePr>
          <p:cNvPr id="5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879132"/>
              </p:ext>
            </p:extLst>
          </p:nvPr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308054"/>
              </p:ext>
            </p:extLst>
          </p:nvPr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143789"/>
              </p:ext>
            </p:extLst>
          </p:nvPr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5" name="Curved Connector 10"/>
          <p:cNvCxnSpPr>
            <a:endCxn id="53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6" name="Curved Connector 16"/>
          <p:cNvCxnSpPr>
            <a:endCxn id="54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5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753451"/>
              </p:ext>
            </p:extLst>
          </p:nvPr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573116"/>
              </p:ext>
            </p:extLst>
          </p:nvPr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211015"/>
              </p:ext>
            </p:extLst>
          </p:nvPr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9058063"/>
              </p:ext>
            </p:extLst>
          </p:nvPr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104419"/>
              </p:ext>
            </p:extLst>
          </p:nvPr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62" name="Curved Connector 44"/>
          <p:cNvCxnSpPr>
            <a:endCxn id="57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3" name="Curved Connector 47"/>
          <p:cNvCxnSpPr>
            <a:endCxn id="58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4" name="Curved Connector 50"/>
          <p:cNvCxnSpPr>
            <a:endCxn id="59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5" name="Curved Connector 53"/>
          <p:cNvCxnSpPr>
            <a:endCxn id="61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6" name="Curved Connector 56"/>
          <p:cNvCxnSpPr>
            <a:endCxn id="60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67" name="Straight Arrow Connector 78"/>
          <p:cNvCxnSpPr>
            <a:stCxn id="53" idx="3"/>
            <a:endCxn id="54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8" name="Straight Arrow Connector 84"/>
          <p:cNvCxnSpPr>
            <a:stCxn id="57" idx="3"/>
            <a:endCxn id="58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9" name="Straight Arrow Connector 89"/>
          <p:cNvCxnSpPr>
            <a:stCxn id="58" idx="3"/>
            <a:endCxn id="59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0" name="Straight Arrow Connector 92"/>
          <p:cNvCxnSpPr>
            <a:stCxn id="59" idx="3"/>
            <a:endCxn id="60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1" name="Straight Arrow Connector 95"/>
          <p:cNvCxnSpPr>
            <a:stCxn id="60" idx="3"/>
            <a:endCxn id="61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24"/>
              <p:cNvSpPr txBox="1"/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𝟑𝟒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2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27"/>
              <p:cNvSpPr txBox="1"/>
              <p:nvPr/>
            </p:nvSpPr>
            <p:spPr>
              <a:xfrm>
                <a:off x="6827399" y="3227622"/>
                <a:ext cx="1342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𝟑𝟒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𝟒𝟑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3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99" y="3227622"/>
                <a:ext cx="1342803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26"/>
              <p:cNvSpPr/>
              <p:nvPr/>
            </p:nvSpPr>
            <p:spPr>
              <a:xfrm>
                <a:off x="3760008" y="6024185"/>
                <a:ext cx="43679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prstClr val="black"/>
                    </a:solidFill>
                    <a:cs typeface="Times New Roman" pitchFamily="18" charset="0"/>
                  </a:rPr>
                  <a:t>First consider </a:t>
                </a:r>
                <a:r>
                  <a:rPr lang="en-US" altLang="zh-CN" b="1" dirty="0" smtClean="0">
                    <a:solidFill>
                      <a:prstClr val="black"/>
                    </a:solidFill>
                    <a:cs typeface="Times New Roman" pitchFamily="18" charset="0"/>
                  </a:rPr>
                  <a:t>redistribution</a:t>
                </a:r>
                <a:r>
                  <a:rPr lang="en-US" altLang="zh-CN" dirty="0" smtClean="0">
                    <a:solidFill>
                      <a:prstClr val="black"/>
                    </a:solidFill>
                    <a:cs typeface="Times New Roman" pitchFamily="18" charset="0"/>
                  </a:rPr>
                  <a:t>.</a:t>
                </a:r>
              </a:p>
              <a:p>
                <a:pPr algn="ctr"/>
                <a:r>
                  <a:rPr lang="en-US" altLang="zh-CN" dirty="0">
                    <a:solidFill>
                      <a:prstClr val="black"/>
                    </a:solidFill>
                    <a:cs typeface="Times New Roman" pitchFamily="18" charset="0"/>
                  </a:rPr>
                  <a:t>C</a:t>
                </a:r>
                <a:r>
                  <a:rPr lang="en-US" altLang="zh-CN" dirty="0" smtClean="0">
                    <a:solidFill>
                      <a:prstClr val="black"/>
                    </a:solidFill>
                    <a:cs typeface="Times New Roman" pitchFamily="18" charset="0"/>
                  </a:rPr>
                  <a:t>onsider its </a:t>
                </a:r>
                <a:r>
                  <a:rPr lang="en-US" altLang="zh-CN" b="1" dirty="0" smtClean="0">
                    <a:solidFill>
                      <a:prstClr val="black"/>
                    </a:solidFill>
                    <a:cs typeface="Times New Roman" pitchFamily="18" charset="0"/>
                  </a:rPr>
                  <a:t>right sibling</a:t>
                </a:r>
                <a:r>
                  <a:rPr lang="en-US" altLang="zh-CN" dirty="0" smtClean="0">
                    <a:solidFill>
                      <a:prstClr val="black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1+3=4≥4</m:t>
                    </m:r>
                  </m:oMath>
                </a14:m>
                <a:r>
                  <a:rPr lang="en-US" altLang="zh-CN" dirty="0" smtClean="0">
                    <a:solidFill>
                      <a:prstClr val="black"/>
                    </a:solidFill>
                    <a:cs typeface="Times New Roman" pitchFamily="18" charset="0"/>
                  </a:rPr>
                  <a:t>, ok!</a:t>
                </a:r>
                <a:endParaRPr lang="zh-CN" altLang="en-US" dirty="0">
                  <a:solidFill>
                    <a:prstClr val="black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8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008" y="6024185"/>
                <a:ext cx="4367992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838" t="-4717" r="-69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25"/>
          <p:cNvSpPr/>
          <p:nvPr/>
        </p:nvSpPr>
        <p:spPr>
          <a:xfrm>
            <a:off x="7462317" y="3636109"/>
            <a:ext cx="133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  <a:cs typeface="Times New Roman" pitchFamily="18" charset="0"/>
              </a:rPr>
              <a:t>Update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 index entry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21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Delete 59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44</a:t>
            </a:fld>
            <a:endParaRPr lang="zh-CN" altLang="en-US"/>
          </a:p>
        </p:txBody>
      </p:sp>
      <p:graphicFrame>
        <p:nvGraphicFramePr>
          <p:cNvPr id="5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959620"/>
              </p:ext>
            </p:extLst>
          </p:nvPr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281943"/>
              </p:ext>
            </p:extLst>
          </p:nvPr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001262"/>
              </p:ext>
            </p:extLst>
          </p:nvPr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76" name="Curved Connector 10"/>
          <p:cNvCxnSpPr>
            <a:endCxn id="74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7" name="Curved Connector 16"/>
          <p:cNvCxnSpPr>
            <a:endCxn id="75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7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990281"/>
              </p:ext>
            </p:extLst>
          </p:nvPr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6737128"/>
              </p:ext>
            </p:extLst>
          </p:nvPr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04264"/>
              </p:ext>
            </p:extLst>
          </p:nvPr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002485"/>
              </p:ext>
            </p:extLst>
          </p:nvPr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022389"/>
              </p:ext>
            </p:extLst>
          </p:nvPr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84" name="Curved Connector 44"/>
          <p:cNvCxnSpPr>
            <a:endCxn id="79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5" name="Curved Connector 47"/>
          <p:cNvCxnSpPr>
            <a:endCxn id="80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6" name="Curved Connector 50"/>
          <p:cNvCxnSpPr>
            <a:endCxn id="81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urved Connector 53"/>
          <p:cNvCxnSpPr>
            <a:endCxn id="83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8" name="Curved Connector 56"/>
          <p:cNvCxnSpPr>
            <a:endCxn id="82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9" name="Straight Arrow Connector 78"/>
          <p:cNvCxnSpPr>
            <a:stCxn id="74" idx="3"/>
            <a:endCxn id="75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0" name="Straight Arrow Connector 84"/>
          <p:cNvCxnSpPr>
            <a:stCxn id="79" idx="3"/>
            <a:endCxn id="80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1" name="Straight Arrow Connector 89"/>
          <p:cNvCxnSpPr>
            <a:stCxn id="80" idx="3"/>
            <a:endCxn id="81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2" name="Straight Arrow Connector 92"/>
          <p:cNvCxnSpPr>
            <a:stCxn id="81" idx="3"/>
            <a:endCxn id="82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3" name="Straight Arrow Connector 95"/>
          <p:cNvCxnSpPr>
            <a:stCxn id="82" idx="3"/>
            <a:endCxn id="83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24"/>
              <p:cNvSpPr txBox="1"/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𝟓𝟗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4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27"/>
              <p:cNvSpPr txBox="1"/>
              <p:nvPr/>
            </p:nvSpPr>
            <p:spPr>
              <a:xfrm>
                <a:off x="6827399" y="3227622"/>
                <a:ext cx="893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𝟒𝟕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𝟓𝟗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5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99" y="3227622"/>
                <a:ext cx="893578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87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Delete 59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45</a:t>
            </a:fld>
            <a:endParaRPr lang="zh-CN" altLang="en-US"/>
          </a:p>
        </p:txBody>
      </p:sp>
      <p:graphicFrame>
        <p:nvGraphicFramePr>
          <p:cNvPr id="5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042958"/>
              </p:ext>
            </p:extLst>
          </p:nvPr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755565"/>
              </p:ext>
            </p:extLst>
          </p:nvPr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048540"/>
              </p:ext>
            </p:extLst>
          </p:nvPr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5" name="Curved Connector 10"/>
          <p:cNvCxnSpPr>
            <a:endCxn id="53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6" name="Curved Connector 16"/>
          <p:cNvCxnSpPr>
            <a:endCxn id="54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5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526193"/>
              </p:ext>
            </p:extLst>
          </p:nvPr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683103"/>
              </p:ext>
            </p:extLst>
          </p:nvPr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630263"/>
              </p:ext>
            </p:extLst>
          </p:nvPr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402146"/>
              </p:ext>
            </p:extLst>
          </p:nvPr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945336"/>
              </p:ext>
            </p:extLst>
          </p:nvPr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63" name="Curved Connector 44"/>
          <p:cNvCxnSpPr>
            <a:endCxn id="58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4" name="Curved Connector 47"/>
          <p:cNvCxnSpPr>
            <a:endCxn id="59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5" name="Curved Connector 50"/>
          <p:cNvCxnSpPr>
            <a:endCxn id="60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6" name="Curved Connector 53"/>
          <p:cNvCxnSpPr>
            <a:endCxn id="62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67" name="Curved Connector 56"/>
          <p:cNvCxnSpPr>
            <a:endCxn id="61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8" name="Straight Arrow Connector 78"/>
          <p:cNvCxnSpPr>
            <a:stCxn id="53" idx="3"/>
            <a:endCxn id="54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9" name="Straight Arrow Connector 84"/>
          <p:cNvCxnSpPr>
            <a:stCxn id="58" idx="3"/>
            <a:endCxn id="59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0" name="Straight Arrow Connector 89"/>
          <p:cNvCxnSpPr>
            <a:stCxn id="59" idx="3"/>
            <a:endCxn id="60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1" name="Straight Arrow Connector 92"/>
          <p:cNvCxnSpPr>
            <a:stCxn id="60" idx="3"/>
            <a:endCxn id="61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2" name="Straight Arrow Connector 95"/>
          <p:cNvCxnSpPr>
            <a:stCxn id="61" idx="3"/>
            <a:endCxn id="62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24"/>
              <p:cNvSpPr txBox="1"/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𝟓𝟗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3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27"/>
              <p:cNvSpPr txBox="1"/>
              <p:nvPr/>
            </p:nvSpPr>
            <p:spPr>
              <a:xfrm>
                <a:off x="6827399" y="3227622"/>
                <a:ext cx="893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𝟒𝟕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𝟓𝟗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99" y="3227622"/>
                <a:ext cx="893578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Line Callout 2 26"/>
          <p:cNvSpPr/>
          <p:nvPr/>
        </p:nvSpPr>
        <p:spPr>
          <a:xfrm>
            <a:off x="5177290" y="6071236"/>
            <a:ext cx="1837424" cy="588819"/>
          </a:xfrm>
          <a:prstGeom prst="borderCallout2">
            <a:avLst>
              <a:gd name="adj1" fmla="val 45221"/>
              <a:gd name="adj2" fmla="val 99680"/>
              <a:gd name="adj3" fmla="val 36397"/>
              <a:gd name="adj4" fmla="val 109443"/>
              <a:gd name="adj5" fmla="val -44464"/>
              <a:gd name="adj6" fmla="val 120722"/>
            </a:avLst>
          </a:prstGeom>
          <a:solidFill>
            <a:srgbClr val="FE8637"/>
          </a:solidFill>
          <a:ln w="25400" cap="flat" cmpd="sng" algn="ctr">
            <a:solidFill>
              <a:srgbClr val="FE86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Delete entry 59.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Underflow!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97" name="Rectangle 29"/>
          <p:cNvSpPr/>
          <p:nvPr/>
        </p:nvSpPr>
        <p:spPr>
          <a:xfrm>
            <a:off x="1981201" y="6024081"/>
            <a:ext cx="2996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  <a:cs typeface="Times New Roman" pitchFamily="18" charset="0"/>
              </a:rPr>
              <a:t>redistribution is failed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!</a:t>
            </a:r>
          </a:p>
          <a:p>
            <a:pPr algn="ctr"/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We should consider to </a:t>
            </a:r>
            <a:r>
              <a:rPr lang="en-US" altLang="zh-CN" b="1" dirty="0">
                <a:solidFill>
                  <a:prstClr val="black"/>
                </a:solidFill>
                <a:cs typeface="Times New Roman" pitchFamily="18" charset="0"/>
              </a:rPr>
              <a:t>merge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.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2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Delete 59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46</a:t>
            </a:fld>
            <a:endParaRPr lang="zh-CN" altLang="en-US"/>
          </a:p>
        </p:txBody>
      </p:sp>
      <p:graphicFrame>
        <p:nvGraphicFramePr>
          <p:cNvPr id="52" name="Content Placeholder 3"/>
          <p:cNvGraphicFramePr>
            <a:graphicFrameLocks/>
          </p:cNvGraphicFramePr>
          <p:nvPr>
            <p:extLst/>
          </p:nvPr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Content Placeholder 3"/>
          <p:cNvGraphicFramePr>
            <a:graphicFrameLocks/>
          </p:cNvGraphicFramePr>
          <p:nvPr>
            <p:extLst/>
          </p:nvPr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Content Placeholder 3"/>
          <p:cNvGraphicFramePr>
            <a:graphicFrameLocks/>
          </p:cNvGraphicFramePr>
          <p:nvPr>
            <p:extLst/>
          </p:nvPr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5" name="Curved Connector 10"/>
          <p:cNvCxnSpPr>
            <a:endCxn id="53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6" name="Curved Connector 16"/>
          <p:cNvCxnSpPr>
            <a:endCxn id="54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58" name="Content Placeholder 3"/>
          <p:cNvGraphicFramePr>
            <a:graphicFrameLocks/>
          </p:cNvGraphicFramePr>
          <p:nvPr>
            <p:extLst/>
          </p:nvPr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Content Placeholder 3"/>
          <p:cNvGraphicFramePr>
            <a:graphicFrameLocks/>
          </p:cNvGraphicFramePr>
          <p:nvPr>
            <p:extLst/>
          </p:nvPr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Content Placeholder 3"/>
          <p:cNvGraphicFramePr>
            <a:graphicFrameLocks/>
          </p:cNvGraphicFramePr>
          <p:nvPr>
            <p:extLst/>
          </p:nvPr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615616"/>
              </p:ext>
            </p:extLst>
          </p:nvPr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6372573"/>
              </p:ext>
            </p:extLst>
          </p:nvPr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63" name="Curved Connector 44"/>
          <p:cNvCxnSpPr>
            <a:endCxn id="58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4" name="Curved Connector 47"/>
          <p:cNvCxnSpPr>
            <a:endCxn id="59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5" name="Curved Connector 50"/>
          <p:cNvCxnSpPr>
            <a:endCxn id="60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6" name="Curved Connector 53"/>
          <p:cNvCxnSpPr>
            <a:endCxn id="62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67" name="Curved Connector 56"/>
          <p:cNvCxnSpPr>
            <a:endCxn id="61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8" name="Straight Arrow Connector 78"/>
          <p:cNvCxnSpPr>
            <a:stCxn id="53" idx="3"/>
            <a:endCxn id="54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9" name="Straight Arrow Connector 84"/>
          <p:cNvCxnSpPr>
            <a:stCxn id="58" idx="3"/>
            <a:endCxn id="59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0" name="Straight Arrow Connector 89"/>
          <p:cNvCxnSpPr>
            <a:stCxn id="59" idx="3"/>
            <a:endCxn id="60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1" name="Straight Arrow Connector 92"/>
          <p:cNvCxnSpPr>
            <a:stCxn id="60" idx="3"/>
            <a:endCxn id="61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2" name="Straight Arrow Connector 95"/>
          <p:cNvCxnSpPr>
            <a:stCxn id="61" idx="3"/>
            <a:endCxn id="62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24"/>
              <p:cNvSpPr txBox="1"/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𝟓𝟗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3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27"/>
              <p:cNvSpPr txBox="1"/>
              <p:nvPr/>
            </p:nvSpPr>
            <p:spPr>
              <a:xfrm>
                <a:off x="6827399" y="3227622"/>
                <a:ext cx="893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𝟒𝟕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𝟓𝟗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99" y="3227622"/>
                <a:ext cx="893578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9"/>
          <p:cNvSpPr/>
          <p:nvPr/>
        </p:nvSpPr>
        <p:spPr>
          <a:xfrm>
            <a:off x="5279766" y="6096000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cs typeface="Times New Roman" pitchFamily="18" charset="0"/>
              </a:rPr>
              <a:t>Merge </a:t>
            </a:r>
            <a:r>
              <a:rPr lang="en-US" altLang="zh-CN" dirty="0" smtClean="0">
                <a:cs typeface="Times New Roman" pitchFamily="18" charset="0"/>
              </a:rPr>
              <a:t>two leaf nodes.</a:t>
            </a:r>
            <a:endParaRPr lang="zh-CN" alt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Delete 59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47</a:t>
            </a:fld>
            <a:endParaRPr lang="zh-CN" altLang="en-US" dirty="0"/>
          </a:p>
        </p:txBody>
      </p:sp>
      <p:graphicFrame>
        <p:nvGraphicFramePr>
          <p:cNvPr id="52" name="Content Placeholder 3"/>
          <p:cNvGraphicFramePr>
            <a:graphicFrameLocks/>
          </p:cNvGraphicFramePr>
          <p:nvPr>
            <p:extLst/>
          </p:nvPr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Content Placeholder 3"/>
          <p:cNvGraphicFramePr>
            <a:graphicFrameLocks/>
          </p:cNvGraphicFramePr>
          <p:nvPr>
            <p:extLst/>
          </p:nvPr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Content Placeholder 3"/>
          <p:cNvGraphicFramePr>
            <a:graphicFrameLocks/>
          </p:cNvGraphicFramePr>
          <p:nvPr>
            <p:extLst/>
          </p:nvPr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5" name="Curved Connector 10"/>
          <p:cNvCxnSpPr>
            <a:endCxn id="53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6" name="Curved Connector 16"/>
          <p:cNvCxnSpPr>
            <a:endCxn id="54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58" name="Content Placeholder 3"/>
          <p:cNvGraphicFramePr>
            <a:graphicFrameLocks/>
          </p:cNvGraphicFramePr>
          <p:nvPr>
            <p:extLst/>
          </p:nvPr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Content Placeholder 3"/>
          <p:cNvGraphicFramePr>
            <a:graphicFrameLocks/>
          </p:cNvGraphicFramePr>
          <p:nvPr>
            <p:extLst/>
          </p:nvPr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Content Placeholder 3"/>
          <p:cNvGraphicFramePr>
            <a:graphicFrameLocks/>
          </p:cNvGraphicFramePr>
          <p:nvPr>
            <p:extLst/>
          </p:nvPr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Content Placeholder 3"/>
          <p:cNvGraphicFramePr>
            <a:graphicFrameLocks/>
          </p:cNvGraphicFramePr>
          <p:nvPr>
            <p:extLst/>
          </p:nvPr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Content Placeholder 3"/>
          <p:cNvGraphicFramePr>
            <a:graphicFrameLocks/>
          </p:cNvGraphicFramePr>
          <p:nvPr>
            <p:extLst/>
          </p:nvPr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63" name="Curved Connector 44"/>
          <p:cNvCxnSpPr>
            <a:endCxn id="58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4" name="Curved Connector 47"/>
          <p:cNvCxnSpPr>
            <a:endCxn id="59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5" name="Curved Connector 50"/>
          <p:cNvCxnSpPr>
            <a:endCxn id="60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7" name="Curved Connector 56"/>
          <p:cNvCxnSpPr>
            <a:endCxn id="61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8" name="Straight Arrow Connector 78"/>
          <p:cNvCxnSpPr>
            <a:stCxn id="53" idx="3"/>
            <a:endCxn id="54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9" name="Straight Arrow Connector 84"/>
          <p:cNvCxnSpPr>
            <a:stCxn id="58" idx="3"/>
            <a:endCxn id="59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0" name="Straight Arrow Connector 89"/>
          <p:cNvCxnSpPr>
            <a:stCxn id="59" idx="3"/>
            <a:endCxn id="60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1" name="Straight Arrow Connector 92"/>
          <p:cNvCxnSpPr>
            <a:stCxn id="60" idx="3"/>
            <a:endCxn id="61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2" name="Straight Arrow Connector 95"/>
          <p:cNvCxnSpPr>
            <a:stCxn id="61" idx="3"/>
            <a:endCxn id="62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24"/>
              <p:cNvSpPr txBox="1"/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𝟓𝟗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3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27"/>
              <p:cNvSpPr txBox="1"/>
              <p:nvPr/>
            </p:nvSpPr>
            <p:spPr>
              <a:xfrm>
                <a:off x="6827399" y="3227622"/>
                <a:ext cx="893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𝟒𝟕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𝟓𝟗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99" y="3227622"/>
                <a:ext cx="893578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9"/>
          <p:cNvSpPr/>
          <p:nvPr/>
        </p:nvSpPr>
        <p:spPr>
          <a:xfrm>
            <a:off x="5213927" y="6055360"/>
            <a:ext cx="276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ea typeface="+mj-ea"/>
                <a:cs typeface="Times New Roman" pitchFamily="18" charset="0"/>
              </a:rPr>
              <a:t>Delete</a:t>
            </a:r>
            <a:r>
              <a:rPr lang="en-US" altLang="zh-CN" dirty="0" smtClean="0">
                <a:ea typeface="+mj-ea"/>
                <a:cs typeface="Times New Roman" pitchFamily="18" charset="0"/>
              </a:rPr>
              <a:t> the empty leaf node</a:t>
            </a:r>
            <a:endParaRPr lang="zh-CN" altLang="en-US" dirty="0"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Delete 59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48</a:t>
            </a:fld>
            <a:endParaRPr lang="zh-CN" altLang="en-US" dirty="0"/>
          </a:p>
        </p:txBody>
      </p:sp>
      <p:graphicFrame>
        <p:nvGraphicFramePr>
          <p:cNvPr id="4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1410211"/>
              </p:ext>
            </p:extLst>
          </p:nvPr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17056"/>
              </p:ext>
            </p:extLst>
          </p:nvPr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865053"/>
              </p:ext>
            </p:extLst>
          </p:nvPr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1" name="Curved Connector 10"/>
          <p:cNvCxnSpPr>
            <a:endCxn id="49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7" name="Curved Connector 16"/>
          <p:cNvCxnSpPr>
            <a:endCxn id="50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7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68149"/>
              </p:ext>
            </p:extLst>
          </p:nvPr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110204"/>
              </p:ext>
            </p:extLst>
          </p:nvPr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6639069"/>
              </p:ext>
            </p:extLst>
          </p:nvPr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189457"/>
              </p:ext>
            </p:extLst>
          </p:nvPr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79" name="Curved Connector 44"/>
          <p:cNvCxnSpPr>
            <a:endCxn id="74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0" name="Curved Connector 47"/>
          <p:cNvCxnSpPr>
            <a:endCxn id="75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1" name="Curved Connector 50"/>
          <p:cNvCxnSpPr>
            <a:endCxn id="76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2" name="Curved Connector 56"/>
          <p:cNvCxnSpPr>
            <a:endCxn id="77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3" name="Straight Arrow Connector 78"/>
          <p:cNvCxnSpPr>
            <a:stCxn id="49" idx="3"/>
            <a:endCxn id="50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4" name="Straight Arrow Connector 84"/>
          <p:cNvCxnSpPr>
            <a:stCxn id="74" idx="3"/>
            <a:endCxn id="75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5" name="Straight Arrow Connector 89"/>
          <p:cNvCxnSpPr>
            <a:stCxn id="75" idx="3"/>
            <a:endCxn id="76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6" name="Straight Arrow Connector 92"/>
          <p:cNvCxnSpPr>
            <a:stCxn id="76" idx="3"/>
            <a:endCxn id="77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87" name="Line Callout 2 28"/>
          <p:cNvSpPr/>
          <p:nvPr/>
        </p:nvSpPr>
        <p:spPr>
          <a:xfrm>
            <a:off x="7099951" y="4572000"/>
            <a:ext cx="1837424" cy="58881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5640"/>
              <a:gd name="adj6" fmla="val -23484"/>
            </a:avLst>
          </a:prstGeom>
          <a:solidFill>
            <a:srgbClr val="FE8637"/>
          </a:solidFill>
          <a:ln w="25400" cap="flat" cmpd="sng" algn="ctr">
            <a:solidFill>
              <a:srgbClr val="FE86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Delete entry 47.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Underflow!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88" name="Rectangle 25"/>
          <p:cNvSpPr/>
          <p:nvPr/>
        </p:nvSpPr>
        <p:spPr>
          <a:xfrm>
            <a:off x="6096002" y="2484928"/>
            <a:ext cx="2859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First consider </a:t>
            </a:r>
            <a:r>
              <a:rPr lang="en-US" altLang="zh-CN" b="1" dirty="0" smtClean="0">
                <a:solidFill>
                  <a:prstClr val="black"/>
                </a:solidFill>
                <a:cs typeface="Times New Roman" pitchFamily="18" charset="0"/>
              </a:rPr>
              <a:t>redistribution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.</a:t>
            </a:r>
          </a:p>
          <a:p>
            <a:pPr algn="ctr"/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consider it </a:t>
            </a:r>
            <a:r>
              <a:rPr lang="en-US" altLang="zh-CN" b="1" dirty="0" smtClean="0">
                <a:solidFill>
                  <a:prstClr val="black"/>
                </a:solidFill>
                <a:cs typeface="Times New Roman" pitchFamily="18" charset="0"/>
              </a:rPr>
              <a:t>left sibling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,</a:t>
            </a:r>
          </a:p>
        </p:txBody>
      </p:sp>
      <p:graphicFrame>
        <p:nvGraphicFramePr>
          <p:cNvPr id="8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359728"/>
              </p:ext>
            </p:extLst>
          </p:nvPr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1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Delete 59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49</a:t>
            </a:fld>
            <a:endParaRPr lang="zh-CN" altLang="en-US" dirty="0"/>
          </a:p>
        </p:txBody>
      </p:sp>
      <p:graphicFrame>
        <p:nvGraphicFramePr>
          <p:cNvPr id="4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398420"/>
              </p:ext>
            </p:extLst>
          </p:nvPr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952440"/>
              </p:ext>
            </p:extLst>
          </p:nvPr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385967"/>
              </p:ext>
            </p:extLst>
          </p:nvPr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46" name="Curved Connector 10"/>
          <p:cNvCxnSpPr>
            <a:endCxn id="44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47" name="Curved Connector 16"/>
          <p:cNvCxnSpPr>
            <a:endCxn id="45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5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4959780"/>
              </p:ext>
            </p:extLst>
          </p:nvPr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143127"/>
              </p:ext>
            </p:extLst>
          </p:nvPr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9678"/>
              </p:ext>
            </p:extLst>
          </p:nvPr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274527"/>
              </p:ext>
            </p:extLst>
          </p:nvPr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8" name="Curved Connector 44"/>
          <p:cNvCxnSpPr>
            <a:endCxn id="53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9" name="Curved Connector 47"/>
          <p:cNvCxnSpPr>
            <a:endCxn id="54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0" name="Curved Connector 50"/>
          <p:cNvCxnSpPr>
            <a:endCxn id="55" idx="0"/>
          </p:cNvCxnSpPr>
          <p:nvPr/>
        </p:nvCxnSpPr>
        <p:spPr>
          <a:xfrm rot="10800000" flipV="1">
            <a:off x="4013200" y="4267200"/>
            <a:ext cx="2082802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1" name="Curved Connector 56"/>
          <p:cNvCxnSpPr>
            <a:endCxn id="56" idx="0"/>
          </p:cNvCxnSpPr>
          <p:nvPr/>
        </p:nvCxnSpPr>
        <p:spPr>
          <a:xfrm rot="5400000">
            <a:off x="5636762" y="4417562"/>
            <a:ext cx="990600" cy="689876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2" name="Straight Arrow Connector 78"/>
          <p:cNvCxnSpPr>
            <a:stCxn id="44" idx="3"/>
            <a:endCxn id="45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3" name="Straight Arrow Connector 84"/>
          <p:cNvCxnSpPr>
            <a:stCxn id="53" idx="3"/>
            <a:endCxn id="54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4" name="Straight Arrow Connector 89"/>
          <p:cNvCxnSpPr>
            <a:stCxn id="54" idx="3"/>
            <a:endCxn id="55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5" name="Straight Arrow Connector 92"/>
          <p:cNvCxnSpPr>
            <a:stCxn id="55" idx="3"/>
            <a:endCxn id="56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graphicFrame>
        <p:nvGraphicFramePr>
          <p:cNvPr id="6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3690867"/>
              </p:ext>
            </p:extLst>
          </p:nvPr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7" name="Rectangle 25"/>
          <p:cNvSpPr/>
          <p:nvPr/>
        </p:nvSpPr>
        <p:spPr>
          <a:xfrm>
            <a:off x="6096002" y="2484928"/>
            <a:ext cx="2859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First consider </a:t>
            </a:r>
            <a:r>
              <a:rPr lang="en-US" altLang="zh-CN" b="1" dirty="0" smtClean="0">
                <a:solidFill>
                  <a:prstClr val="black"/>
                </a:solidFill>
                <a:cs typeface="Times New Roman" pitchFamily="18" charset="0"/>
              </a:rPr>
              <a:t>redistribution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.</a:t>
            </a:r>
          </a:p>
          <a:p>
            <a:pPr algn="ctr"/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consider it </a:t>
            </a:r>
            <a:r>
              <a:rPr lang="en-US" altLang="zh-CN" b="1" dirty="0" smtClean="0">
                <a:solidFill>
                  <a:prstClr val="black"/>
                </a:solidFill>
                <a:cs typeface="Times New Roman" pitchFamily="18" charset="0"/>
              </a:rPr>
              <a:t>left sibling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,</a:t>
            </a:r>
          </a:p>
        </p:txBody>
      </p:sp>
      <p:sp>
        <p:nvSpPr>
          <p:cNvPr id="69" name="Rectangle 25"/>
          <p:cNvSpPr/>
          <p:nvPr/>
        </p:nvSpPr>
        <p:spPr>
          <a:xfrm>
            <a:off x="7514324" y="3646854"/>
            <a:ext cx="133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  <a:cs typeface="Times New Roman" pitchFamily="18" charset="0"/>
              </a:rPr>
              <a:t>Update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 index entry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Overview of MEDRANK</a:t>
            </a:r>
            <a:endParaRPr lang="zh-CN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8216613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 smtClean="0">
                    <a:cs typeface="Times New Roman" pitchFamily="18" charset="0"/>
                  </a:rPr>
                  <a:t>Voting </a:t>
                </a:r>
              </a:p>
              <a:p>
                <a:pPr lvl="1">
                  <a:buFontTx/>
                  <a:buChar char="‒"/>
                </a:pPr>
                <a:r>
                  <a:rPr lang="en-US" altLang="zh-CN" sz="2200" dirty="0">
                    <a:cs typeface="Times New Roman" pitchFamily="18" charset="0"/>
                  </a:rPr>
                  <a:t>The algorithm </a:t>
                </a:r>
                <a:r>
                  <a:rPr lang="en-US" altLang="zh-CN" sz="2200" dirty="0" smtClean="0">
                    <a:cs typeface="Times New Roman" pitchFamily="18" charset="0"/>
                  </a:rPr>
                  <a:t>projects </a:t>
                </a:r>
                <a:r>
                  <a:rPr lang="en-US" altLang="zh-CN" sz="2200" dirty="0">
                    <a:cs typeface="Times New Roman" pitchFamily="18" charset="0"/>
                  </a:rPr>
                  <a:t>a database of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altLang="zh-CN" sz="2200" dirty="0" smtClean="0">
                    <a:cs typeface="Times New Roman" pitchFamily="18" charset="0"/>
                  </a:rPr>
                  <a:t> objects </a:t>
                </a:r>
                <a:r>
                  <a:rPr lang="en-US" altLang="zh-CN" sz="2200" dirty="0">
                    <a:cs typeface="Times New Roman" pitchFamily="18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 random </a:t>
                </a:r>
                <a:r>
                  <a:rPr lang="en-US" altLang="zh-CN" sz="2200" dirty="0" smtClean="0">
                    <a:cs typeface="Times New Roman" pitchFamily="18" charset="0"/>
                  </a:rPr>
                  <a:t>lines</a:t>
                </a:r>
                <a:r>
                  <a:rPr lang="en-US" altLang="zh-CN" sz="2200" dirty="0">
                    <a:cs typeface="Times New Roman" pitchFamily="18" charset="0"/>
                  </a:rPr>
                  <a:t>;</a:t>
                </a:r>
              </a:p>
              <a:p>
                <a:pPr lvl="1">
                  <a:buFontTx/>
                  <a:buChar char="‒"/>
                </a:pPr>
                <a:r>
                  <a:rPr lang="en-US" altLang="zh-CN" sz="2200" dirty="0">
                    <a:cs typeface="Times New Roman" pitchFamily="18" charset="0"/>
                  </a:rPr>
                  <a:t>The random lines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 are the </a:t>
                </a:r>
                <a:r>
                  <a:rPr lang="en-US" altLang="zh-CN" sz="2200" dirty="0">
                    <a:solidFill>
                      <a:srgbClr val="0000CC"/>
                    </a:solidFill>
                    <a:cs typeface="Times New Roman" pitchFamily="18" charset="0"/>
                  </a:rPr>
                  <a:t>voters</a:t>
                </a:r>
                <a:r>
                  <a:rPr lang="en-US" altLang="zh-CN" sz="2200" dirty="0">
                    <a:cs typeface="Times New Roman" pitchFamily="18" charset="0"/>
                  </a:rPr>
                  <a:t>, the objects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 are the </a:t>
                </a:r>
                <a:r>
                  <a:rPr lang="en-US" altLang="zh-CN" sz="2200" dirty="0">
                    <a:solidFill>
                      <a:srgbClr val="7030A0"/>
                    </a:solidFill>
                    <a:cs typeface="Times New Roman" pitchFamily="18" charset="0"/>
                  </a:rPr>
                  <a:t>electors</a:t>
                </a:r>
                <a:r>
                  <a:rPr lang="en-US" altLang="zh-CN" sz="2200" dirty="0">
                    <a:cs typeface="Times New Roman" pitchFamily="18" charset="0"/>
                  </a:rPr>
                  <a:t>. </a:t>
                </a:r>
                <a:endParaRPr lang="en-US" altLang="zh-CN" sz="2200" dirty="0" smtClean="0">
                  <a:cs typeface="Times New Roman" pitchFamily="18" charset="0"/>
                </a:endParaRPr>
              </a:p>
              <a:p>
                <a:pPr lvl="1">
                  <a:buFontTx/>
                  <a:buChar char="‒"/>
                </a:pPr>
                <a:endParaRPr lang="en-US" altLang="zh-CN" sz="2400" dirty="0">
                  <a:cs typeface="Times New Roman" pitchFamily="18" charset="0"/>
                </a:endParaRPr>
              </a:p>
              <a:p>
                <a:r>
                  <a:rPr lang="en-US" altLang="zh-CN" sz="2400" dirty="0">
                    <a:cs typeface="Times New Roman" pitchFamily="18" charset="0"/>
                  </a:rPr>
                  <a:t>Election:</a:t>
                </a:r>
              </a:p>
              <a:p>
                <a:pPr lvl="1">
                  <a:buFontTx/>
                  <a:buChar char="‒"/>
                </a:pPr>
                <a:r>
                  <a:rPr lang="en-US" altLang="zh-CN" sz="2200" dirty="0">
                    <a:cs typeface="Times New Roman" pitchFamily="18" charset="0"/>
                  </a:rPr>
                  <a:t>Project the query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𝑞</m:t>
                    </m:r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 random lines, and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.</a:t>
                </a:r>
              </a:p>
              <a:p>
                <a:pPr lvl="1">
                  <a:buFontTx/>
                  <a:buChar char="‒"/>
                </a:pPr>
                <a:r>
                  <a:rPr lang="en-US" altLang="zh-CN" sz="2200" dirty="0">
                    <a:cs typeface="Times New Roman" pitchFamily="18" charset="0"/>
                  </a:rPr>
                  <a:t>For each voter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𝑖</m:t>
                    </m:r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1≤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𝑖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), rank all the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 electors based on </a:t>
                </a:r>
                <a:r>
                  <a:rPr lang="en-US" altLang="zh-CN" sz="2200" b="1" i="1" dirty="0">
                    <a:solidFill>
                      <a:srgbClr val="FF0000"/>
                    </a:solidFill>
                    <a:cs typeface="Times New Roman" pitchFamily="18" charset="0"/>
                  </a:rPr>
                  <a:t>how close </a:t>
                </a:r>
                <a:r>
                  <a:rPr lang="en-US" altLang="zh-CN" sz="2200" dirty="0">
                    <a:cs typeface="Times New Roman" pitchFamily="18" charset="0"/>
                  </a:rPr>
                  <a:t>they are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 on </a:t>
                </a:r>
                <a:r>
                  <a:rPr lang="en-US" altLang="zh-CN" sz="2200" dirty="0" smtClean="0">
                    <a:cs typeface="Times New Roman" pitchFamily="18" charset="0"/>
                  </a:rPr>
                  <a:t>each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.</a:t>
                </a:r>
              </a:p>
              <a:p>
                <a:pPr lvl="1">
                  <a:buFontTx/>
                  <a:buChar char="‒"/>
                </a:pPr>
                <a:r>
                  <a:rPr lang="en-US" altLang="zh-CN" sz="2200" dirty="0">
                    <a:cs typeface="Times New Roman" pitchFamily="18" charset="0"/>
                  </a:rPr>
                  <a:t>On each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, </a:t>
                </a:r>
                <a:r>
                  <a:rPr lang="en-US" altLang="zh-CN" sz="2200" dirty="0" smtClean="0">
                    <a:cs typeface="Times New Roman" pitchFamily="18" charset="0"/>
                  </a:rPr>
                  <a:t>we suppose an </a:t>
                </a:r>
                <a:r>
                  <a:rPr lang="en-US" altLang="zh-CN" sz="2200" dirty="0">
                    <a:cs typeface="Times New Roman" pitchFamily="18" charset="0"/>
                  </a:rPr>
                  <a:t>object wins a vote if it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 at </a:t>
                </a:r>
                <a:r>
                  <a:rPr lang="en-US" altLang="zh-CN" sz="2200" dirty="0" smtClean="0">
                    <a:cs typeface="Times New Roman" pitchFamily="18" charset="0"/>
                  </a:rPr>
                  <a:t>the </a:t>
                </a:r>
                <a:r>
                  <a:rPr lang="en-US" altLang="zh-CN" sz="2200" dirty="0">
                    <a:cs typeface="Times New Roman" pitchFamily="18" charset="0"/>
                  </a:rPr>
                  <a:t>moment; </a:t>
                </a:r>
              </a:p>
              <a:p>
                <a:pPr lvl="1">
                  <a:buFontTx/>
                  <a:buChar char="‒"/>
                </a:pPr>
                <a:r>
                  <a:rPr lang="en-US" altLang="zh-CN" sz="2200" dirty="0">
                    <a:cs typeface="Times New Roman" pitchFamily="18" charset="0"/>
                  </a:rPr>
                  <a:t>We continue to find the closest object on each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, and stop if there is an object whose votes </a:t>
                </a:r>
                <a:r>
                  <a:rPr lang="en-US" altLang="zh-CN" sz="2200" dirty="0" smtClean="0">
                    <a:cs typeface="Times New Roman" pitchFamily="18" charset="0"/>
                  </a:rPr>
                  <a:t>are </a:t>
                </a:r>
                <a:r>
                  <a:rPr lang="en-US" altLang="zh-CN" sz="2200" dirty="0">
                    <a:solidFill>
                      <a:srgbClr val="FF0066"/>
                    </a:solidFill>
                    <a:cs typeface="Times New Roman" pitchFamily="18" charset="0"/>
                  </a:rPr>
                  <a:t>more than a half</a:t>
                </a:r>
                <a:r>
                  <a:rPr lang="en-US" altLang="zh-CN" sz="2200" dirty="0">
                    <a:cs typeface="Times New Roman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/2</m:t>
                    </m:r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8216613" cy="5015762"/>
              </a:xfrm>
              <a:blipFill rotWithShape="0">
                <a:blip r:embed="rId2"/>
                <a:stretch>
                  <a:fillRect l="-1039" t="-1701" r="-1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1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Delete 59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  <a:t>50</a:t>
            </a:fld>
            <a:endParaRPr lang="zh-CN" altLang="en-US" dirty="0"/>
          </a:p>
        </p:txBody>
      </p:sp>
      <p:graphicFrame>
        <p:nvGraphicFramePr>
          <p:cNvPr id="4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506164"/>
              </p:ext>
            </p:extLst>
          </p:nvPr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956643"/>
              </p:ext>
            </p:extLst>
          </p:nvPr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345006"/>
              </p:ext>
            </p:extLst>
          </p:nvPr>
        </p:nvGraphicFramePr>
        <p:xfrm>
          <a:off x="5384800" y="3670069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0" name="Curved Connector 10"/>
          <p:cNvCxnSpPr>
            <a:endCxn id="48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1" name="Curved Connector 16"/>
          <p:cNvCxnSpPr/>
          <p:nvPr/>
        </p:nvCxnSpPr>
        <p:spPr>
          <a:xfrm rot="16200000" flipH="1">
            <a:off x="4241163" y="2336164"/>
            <a:ext cx="1279362" cy="1211114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graphicFrame>
        <p:nvGraphicFramePr>
          <p:cNvPr id="5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617257"/>
              </p:ext>
            </p:extLst>
          </p:nvPr>
        </p:nvGraphicFramePr>
        <p:xfrm>
          <a:off x="590698" y="5257801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148750"/>
              </p:ext>
            </p:extLst>
          </p:nvPr>
        </p:nvGraphicFramePr>
        <p:xfrm>
          <a:off x="2336800" y="5257801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085244"/>
              </p:ext>
            </p:extLst>
          </p:nvPr>
        </p:nvGraphicFramePr>
        <p:xfrm>
          <a:off x="4404592" y="5257798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3662256"/>
              </p:ext>
            </p:extLst>
          </p:nvPr>
        </p:nvGraphicFramePr>
        <p:xfrm>
          <a:off x="60960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72" name="Curved Connector 44"/>
          <p:cNvCxnSpPr>
            <a:endCxn id="52" idx="0"/>
          </p:cNvCxnSpPr>
          <p:nvPr/>
        </p:nvCxnSpPr>
        <p:spPr>
          <a:xfrm rot="5400000">
            <a:off x="1200299" y="4394201"/>
            <a:ext cx="990600" cy="736601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3" name="Curved Connector 47"/>
          <p:cNvCxnSpPr>
            <a:endCxn id="57" idx="0"/>
          </p:cNvCxnSpPr>
          <p:nvPr/>
        </p:nvCxnSpPr>
        <p:spPr>
          <a:xfrm rot="16200000" flipH="1">
            <a:off x="2260599" y="4445000"/>
            <a:ext cx="990600" cy="635002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4" name="Curved Connector 50"/>
          <p:cNvCxnSpPr>
            <a:endCxn id="70" idx="0"/>
          </p:cNvCxnSpPr>
          <p:nvPr/>
        </p:nvCxnSpPr>
        <p:spPr>
          <a:xfrm rot="5400000">
            <a:off x="4894698" y="4513696"/>
            <a:ext cx="990596" cy="49760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5" name="Curved Connector 56"/>
          <p:cNvCxnSpPr>
            <a:endCxn id="71" idx="0"/>
          </p:cNvCxnSpPr>
          <p:nvPr/>
        </p:nvCxnSpPr>
        <p:spPr>
          <a:xfrm rot="16200000" flipH="1">
            <a:off x="5873752" y="4298952"/>
            <a:ext cx="990598" cy="92709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6" name="Straight Arrow Connector 78"/>
          <p:cNvCxnSpPr>
            <a:stCxn id="48" idx="3"/>
            <a:endCxn id="49" idx="1"/>
          </p:cNvCxnSpPr>
          <p:nvPr/>
        </p:nvCxnSpPr>
        <p:spPr>
          <a:xfrm>
            <a:off x="3302000" y="3958590"/>
            <a:ext cx="2082800" cy="12469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7" name="Straight Arrow Connector 84"/>
          <p:cNvCxnSpPr>
            <a:stCxn id="52" idx="3"/>
            <a:endCxn id="57" idx="1"/>
          </p:cNvCxnSpPr>
          <p:nvPr/>
        </p:nvCxnSpPr>
        <p:spPr>
          <a:xfrm>
            <a:off x="2063898" y="5558791"/>
            <a:ext cx="272902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8" name="Straight Arrow Connector 89"/>
          <p:cNvCxnSpPr>
            <a:stCxn id="57" idx="3"/>
            <a:endCxn id="70" idx="1"/>
          </p:cNvCxnSpPr>
          <p:nvPr/>
        </p:nvCxnSpPr>
        <p:spPr>
          <a:xfrm flipV="1">
            <a:off x="3810000" y="5558788"/>
            <a:ext cx="594592" cy="3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9" name="Straight Arrow Connector 92"/>
          <p:cNvCxnSpPr>
            <a:stCxn id="70" idx="3"/>
            <a:endCxn id="71" idx="1"/>
          </p:cNvCxnSpPr>
          <p:nvPr/>
        </p:nvCxnSpPr>
        <p:spPr>
          <a:xfrm>
            <a:off x="5877792" y="5558788"/>
            <a:ext cx="218208" cy="2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80" name="Rectangle 25"/>
          <p:cNvSpPr/>
          <p:nvPr/>
        </p:nvSpPr>
        <p:spPr>
          <a:xfrm>
            <a:off x="5501234" y="1792069"/>
            <a:ext cx="133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  <a:cs typeface="Times New Roman" pitchFamily="18" charset="0"/>
              </a:rPr>
              <a:t>Update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 index entry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9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Pre-processing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8216614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 smtClean="0">
                    <a:cs typeface="Times New Roman" pitchFamily="18" charset="0"/>
                  </a:rPr>
                  <a:t>Generate random projection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2200" dirty="0" smtClean="0">
                  <a:cs typeface="Times New Roman" pitchFamily="18" charset="0"/>
                </a:endParaRPr>
              </a:p>
              <a:p>
                <a:pPr lvl="1">
                  <a:buFontTx/>
                  <a:buChar char="‒"/>
                </a:pPr>
                <a:r>
                  <a:rPr lang="en-US" altLang="zh-CN" sz="2000" dirty="0" smtClean="0">
                    <a:cs typeface="Times New Roman" pitchFamily="18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cs typeface="Times New Roman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𝑑</m:t>
                    </m:r>
                  </m:oMath>
                </a14:m>
                <a:r>
                  <a:rPr lang="en-US" altLang="zh-CN" sz="2000" dirty="0" smtClean="0">
                    <a:cs typeface="Times New Roman" pitchFamily="18" charset="0"/>
                  </a:rPr>
                  <a:t>-dimensional vector where each component is drawn from </a:t>
                </a:r>
                <a:r>
                  <a:rPr lang="en-US" altLang="zh-CN" sz="2000" dirty="0" smtClean="0">
                    <a:solidFill>
                      <a:srgbClr val="0000CC"/>
                    </a:solidFill>
                    <a:cs typeface="Times New Roman" pitchFamily="18" charset="0"/>
                  </a:rPr>
                  <a:t>standard Normal distribution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(0,1)</m:t>
                    </m:r>
                  </m:oMath>
                </a14:m>
                <a:r>
                  <a:rPr lang="en-US" altLang="zh-CN" sz="2000" dirty="0" smtClean="0">
                    <a:solidFill>
                      <a:srgbClr val="0000CC"/>
                    </a:solidFill>
                    <a:cs typeface="Times New Roman" pitchFamily="18" charset="0"/>
                  </a:rPr>
                  <a:t>.</a:t>
                </a:r>
                <a:endParaRPr lang="en-US" altLang="zh-CN" sz="2000" dirty="0" smtClean="0">
                  <a:cs typeface="Times New Roman" pitchFamily="18" charset="0"/>
                </a:endParaRPr>
              </a:p>
              <a:p>
                <a:pPr lvl="1">
                  <a:buFontTx/>
                  <a:buChar char="‒"/>
                </a:pPr>
                <a:endParaRPr lang="en-US" altLang="zh-CN" sz="1900" dirty="0" smtClean="0">
                  <a:cs typeface="Times New Roman" pitchFamily="18" charset="0"/>
                </a:endParaRPr>
              </a:p>
              <a:p>
                <a:pPr lvl="1">
                  <a:buFontTx/>
                  <a:buChar char="‒"/>
                </a:pPr>
                <a:r>
                  <a:rPr lang="en-US" altLang="zh-CN" sz="2000" dirty="0">
                    <a:cs typeface="Times New Roman" pitchFamily="18" charset="0"/>
                  </a:rPr>
                  <a:t>There is a  </a:t>
                </a:r>
                <a:r>
                  <a:rPr lang="en-US" altLang="zh-CN" sz="2000" dirty="0">
                    <a:solidFill>
                      <a:srgbClr val="FF0000"/>
                    </a:solidFill>
                    <a:cs typeface="Times New Roman" pitchFamily="18" charset="0"/>
                  </a:rPr>
                  <a:t>Box-Muller method </a:t>
                </a:r>
                <a:r>
                  <a:rPr lang="en-US" altLang="zh-CN" sz="2000" dirty="0">
                    <a:cs typeface="Times New Roman" pitchFamily="18" charset="0"/>
                  </a:rPr>
                  <a:t>to generate a random variable from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altLang="zh-CN" sz="2000" dirty="0">
                  <a:cs typeface="Times New Roman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en-US" altLang="zh-CN" sz="1800" dirty="0">
                    <a:cs typeface="Times New Roman" pitchFamily="18" charset="0"/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>
                    <a:cs typeface="Times New Roman" pitchFamily="18" charset="0"/>
                  </a:rPr>
                  <a:t> are random variable distributed uniformly from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cs typeface="Times New Roman" pitchFamily="18" charset="0"/>
                      </a:rPr>
                      <m:t>(0,1)</m:t>
                    </m:r>
                  </m:oMath>
                </a14:m>
                <a:r>
                  <a:rPr lang="en-US" altLang="zh-CN" sz="1800" dirty="0">
                    <a:cs typeface="Times New Roman" pitchFamily="18" charset="0"/>
                  </a:rPr>
                  <a:t>;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zh-CN" sz="1800" dirty="0">
                    <a:cs typeface="Times New Roman" pitchFamily="18" charset="0"/>
                  </a:rPr>
                  <a:t>Two independent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>
                    <a:cs typeface="Times New Roman" pitchFamily="18" charset="0"/>
                  </a:rPr>
                  <a:t> are generated as follows: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e>
                    </m:rad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(2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1800" dirty="0">
                  <a:cs typeface="Times New Roman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e>
                    </m:rad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(2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1700" dirty="0">
                  <a:cs typeface="Times New Roman" pitchFamily="18" charset="0"/>
                </a:endParaRPr>
              </a:p>
              <a:p>
                <a:pPr lvl="1"/>
                <a:endParaRPr lang="en-US" altLang="zh-CN" sz="1900" dirty="0" smtClean="0">
                  <a:cs typeface="Times New Roman" pitchFamily="18" charset="0"/>
                </a:endParaRPr>
              </a:p>
              <a:p>
                <a:r>
                  <a:rPr lang="en-US" altLang="zh-CN" sz="2400" dirty="0" smtClean="0">
                    <a:cs typeface="Times New Roman" pitchFamily="18" charset="0"/>
                  </a:rPr>
                  <a:t>Normalize each </a:t>
                </a:r>
                <a:r>
                  <a:rPr lang="en-US" altLang="zh-CN" sz="2400" dirty="0">
                    <a:cs typeface="Times New Roman" pitchFamily="18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Times New Roman" pitchFamily="18" charset="0"/>
                  </a:rPr>
                  <a:t> to have </a:t>
                </a:r>
                <a:r>
                  <a:rPr lang="en-US" altLang="zh-CN" sz="2400" dirty="0">
                    <a:solidFill>
                      <a:srgbClr val="7030A0"/>
                    </a:solidFill>
                    <a:cs typeface="Times New Roman" pitchFamily="18" charset="0"/>
                  </a:rPr>
                  <a:t>unit </a:t>
                </a:r>
                <a:r>
                  <a:rPr lang="en-US" altLang="zh-CN" sz="2400" dirty="0" smtClean="0">
                    <a:solidFill>
                      <a:srgbClr val="7030A0"/>
                    </a:solidFill>
                    <a:cs typeface="Times New Roman" pitchFamily="18" charset="0"/>
                  </a:rPr>
                  <a:t>length.</a:t>
                </a:r>
                <a:endParaRPr lang="en-US" altLang="zh-CN" sz="2400" dirty="0">
                  <a:solidFill>
                    <a:srgbClr val="7030A0"/>
                  </a:solidFill>
                  <a:cs typeface="Times New Roman" pitchFamily="18" charset="0"/>
                </a:endParaRPr>
              </a:p>
              <a:p>
                <a:endParaRPr lang="en-US" altLang="zh-CN" sz="2200" dirty="0" smtClean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8216614" cy="5015762"/>
              </a:xfrm>
              <a:blipFill rotWithShape="0">
                <a:blip r:embed="rId2"/>
                <a:stretch>
                  <a:fillRect l="-1039" t="-2552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46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Pre-processing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8216614" cy="5113374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r>
                  <a:rPr lang="en-US" altLang="zh-CN" sz="2200" dirty="0" smtClean="0">
                    <a:cs typeface="Times New Roman" pitchFamily="18" charset="0"/>
                  </a:rPr>
                  <a:t>Project all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altLang="zh-CN" sz="2200" dirty="0" smtClean="0">
                    <a:cs typeface="Times New Roman" pitchFamily="18" charset="0"/>
                  </a:rPr>
                  <a:t> objects onto the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US" altLang="zh-CN" sz="2200" dirty="0" smtClean="0">
                    <a:cs typeface="Times New Roman" pitchFamily="18" charset="0"/>
                  </a:rPr>
                  <a:t> random lines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cs typeface="Times New Roman" pitchFamily="18" charset="0"/>
                  </a:rPr>
                  <a:t>;</a:t>
                </a:r>
              </a:p>
              <a:p>
                <a:endParaRPr lang="en-US" altLang="zh-CN" sz="2200" dirty="0">
                  <a:cs typeface="Times New Roman" pitchFamily="18" charset="0"/>
                </a:endParaRPr>
              </a:p>
              <a:p>
                <a:endParaRPr lang="en-US" altLang="zh-CN" sz="2200" dirty="0" smtClean="0">
                  <a:cs typeface="Times New Roman" pitchFamily="18" charset="0"/>
                </a:endParaRPr>
              </a:p>
              <a:p>
                <a:endParaRPr lang="en-US" altLang="zh-CN" sz="2200" dirty="0">
                  <a:cs typeface="Times New Roman" pitchFamily="18" charset="0"/>
                </a:endParaRPr>
              </a:p>
              <a:p>
                <a:endParaRPr lang="en-US" altLang="zh-CN" sz="2200" dirty="0" smtClean="0">
                  <a:cs typeface="Times New Roman" pitchFamily="18" charset="0"/>
                </a:endParaRPr>
              </a:p>
              <a:p>
                <a:endParaRPr lang="en-US" altLang="zh-CN" sz="2200" dirty="0">
                  <a:cs typeface="Times New Roman" pitchFamily="18" charset="0"/>
                </a:endParaRPr>
              </a:p>
              <a:p>
                <a:endParaRPr lang="en-US" altLang="zh-CN" sz="2200" dirty="0" smtClean="0">
                  <a:cs typeface="Times New Roman" pitchFamily="18" charset="0"/>
                </a:endParaRPr>
              </a:p>
              <a:p>
                <a:endParaRPr lang="en-US" altLang="zh-CN" sz="2200" dirty="0">
                  <a:cs typeface="Times New Roman" pitchFamily="18" charset="0"/>
                </a:endParaRPr>
              </a:p>
              <a:p>
                <a:endParaRPr lang="en-US" altLang="zh-CN" sz="2200" dirty="0" smtClean="0">
                  <a:cs typeface="Times New Roman" pitchFamily="18" charset="0"/>
                </a:endParaRPr>
              </a:p>
              <a:p>
                <a:endParaRPr lang="en-US" altLang="zh-CN" sz="2200" dirty="0">
                  <a:cs typeface="Times New Roman" pitchFamily="18" charset="0"/>
                </a:endParaRPr>
              </a:p>
              <a:p>
                <a:r>
                  <a:rPr lang="en-US" altLang="zh-CN" sz="2200" dirty="0" smtClean="0">
                    <a:cs typeface="Times New Roman" pitchFamily="18" charset="0"/>
                  </a:rPr>
                  <a:t>Sort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cs typeface="Times New Roman" pitchFamily="18" charset="0"/>
                  </a:rPr>
                  <a:t> by the second component in ascending order;</a:t>
                </a:r>
              </a:p>
              <a:p>
                <a:r>
                  <a:rPr lang="en-US" altLang="zh-CN" sz="2200" dirty="0" smtClean="0">
                    <a:cs typeface="Times New Roman" pitchFamily="18" charset="0"/>
                  </a:rPr>
                  <a:t>Index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cs typeface="Times New Roman" pitchFamily="18" charset="0"/>
                  </a:rPr>
                  <a:t> by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200" dirty="0" smtClean="0">
                    <a:solidFill>
                      <a:srgbClr val="7030A0"/>
                    </a:solidFill>
                    <a:cs typeface="Times New Roman" pitchFamily="18" charset="0"/>
                  </a:rPr>
                  <a:t>-tree via bulk-loading </a:t>
                </a:r>
                <a:r>
                  <a:rPr lang="en-US" altLang="zh-CN" sz="2200" dirty="0" smtClean="0">
                    <a:cs typeface="Times New Roman" pitchFamily="18" charset="0"/>
                  </a:rPr>
                  <a:t>and store it on the disk.</a:t>
                </a: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8216614" cy="5113374"/>
              </a:xfrm>
              <a:blipFill rotWithShape="0">
                <a:blip r:embed="rId2"/>
                <a:stretch>
                  <a:fillRect l="-890" t="-14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/>
          <p:nvPr/>
        </p:nvCxnSpPr>
        <p:spPr>
          <a:xfrm flipV="1">
            <a:off x="2844706" y="1983837"/>
            <a:ext cx="133" cy="32068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486141" y="2463788"/>
            <a:ext cx="4857177" cy="2284213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820775" y="2281350"/>
            <a:ext cx="1582935" cy="2867138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784809" y="2404404"/>
            <a:ext cx="90000" cy="900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3" name="椭圆 12"/>
          <p:cNvSpPr/>
          <p:nvPr/>
        </p:nvSpPr>
        <p:spPr>
          <a:xfrm>
            <a:off x="4126331" y="3820885"/>
            <a:ext cx="90000" cy="900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4" name="椭圆 13"/>
          <p:cNvSpPr/>
          <p:nvPr/>
        </p:nvSpPr>
        <p:spPr>
          <a:xfrm>
            <a:off x="5857425" y="3440524"/>
            <a:ext cx="90000" cy="900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cxnSp>
        <p:nvCxnSpPr>
          <p:cNvPr id="15" name="直接连接符 14"/>
          <p:cNvCxnSpPr/>
          <p:nvPr/>
        </p:nvCxnSpPr>
        <p:spPr>
          <a:xfrm>
            <a:off x="3850882" y="2484373"/>
            <a:ext cx="423959" cy="95615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2395482" y="2481224"/>
            <a:ext cx="1402507" cy="83699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391155" y="2263133"/>
                <a:ext cx="30610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155" y="2263133"/>
                <a:ext cx="30610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765" r="-7843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461700" y="2175871"/>
                <a:ext cx="30610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00" y="2175871"/>
                <a:ext cx="30610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000" r="-10000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/>
          <p:nvPr/>
        </p:nvCxnSpPr>
        <p:spPr>
          <a:xfrm>
            <a:off x="5603485" y="2739346"/>
            <a:ext cx="0" cy="163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530316" y="2790979"/>
            <a:ext cx="157163" cy="468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989862" y="3490660"/>
            <a:ext cx="0" cy="163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916693" y="3542293"/>
            <a:ext cx="157163" cy="468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279684" y="3367508"/>
            <a:ext cx="0" cy="163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206515" y="3419141"/>
            <a:ext cx="157163" cy="468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243066" y="4824233"/>
            <a:ext cx="61798" cy="170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3174632" y="4914066"/>
            <a:ext cx="194426" cy="88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1"/>
              <p:cNvSpPr txBox="1"/>
              <p:nvPr/>
            </p:nvSpPr>
            <p:spPr>
              <a:xfrm>
                <a:off x="5997126" y="3464909"/>
                <a:ext cx="2964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126" y="3464909"/>
                <a:ext cx="29649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500" r="-10417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1"/>
              <p:cNvSpPr txBox="1"/>
              <p:nvPr/>
            </p:nvSpPr>
            <p:spPr>
              <a:xfrm>
                <a:off x="3612781" y="2030942"/>
                <a:ext cx="2964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781" y="2030942"/>
                <a:ext cx="29649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500" r="-10417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/>
          <p:cNvCxnSpPr/>
          <p:nvPr/>
        </p:nvCxnSpPr>
        <p:spPr>
          <a:xfrm>
            <a:off x="1490982" y="4110011"/>
            <a:ext cx="5068605" cy="44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3031632" y="4454754"/>
            <a:ext cx="61798" cy="170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2963198" y="4524547"/>
            <a:ext cx="194426" cy="88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2361860" y="3242555"/>
            <a:ext cx="61798" cy="170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2293426" y="3312348"/>
            <a:ext cx="194426" cy="88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/>
              <p:cNvSpPr/>
              <p:nvPr/>
            </p:nvSpPr>
            <p:spPr>
              <a:xfrm>
                <a:off x="6525576" y="3925345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576" y="3925345"/>
                <a:ext cx="36798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/>
              <p:cNvSpPr/>
              <p:nvPr/>
            </p:nvSpPr>
            <p:spPr>
              <a:xfrm>
                <a:off x="2434402" y="181249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402" y="1812499"/>
                <a:ext cx="37138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/>
              <p:cNvSpPr txBox="1"/>
              <p:nvPr/>
            </p:nvSpPr>
            <p:spPr>
              <a:xfrm>
                <a:off x="1453370" y="3240709"/>
                <a:ext cx="881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(1,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370" y="3240709"/>
                <a:ext cx="88126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517" t="-10000" r="-482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/>
              <p:cNvSpPr txBox="1"/>
              <p:nvPr/>
            </p:nvSpPr>
            <p:spPr>
              <a:xfrm>
                <a:off x="4327734" y="3330626"/>
                <a:ext cx="875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(1,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734" y="3330626"/>
                <a:ext cx="87594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6250" t="-8197" r="-416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/>
              <p:cNvSpPr txBox="1"/>
              <p:nvPr/>
            </p:nvSpPr>
            <p:spPr>
              <a:xfrm>
                <a:off x="3609112" y="4370873"/>
                <a:ext cx="5041958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0" dirty="0" smtClean="0"/>
                  <a:t>The random projection is computed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</m:acc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12" y="4370873"/>
                <a:ext cx="5041958" cy="395621"/>
              </a:xfrm>
              <a:prstGeom prst="rect">
                <a:avLst/>
              </a:prstGeom>
              <a:blipFill rotWithShape="0">
                <a:blip r:embed="rId11"/>
                <a:stretch>
                  <a:fillRect l="-967" t="-6154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"/>
              <p:cNvSpPr txBox="1"/>
              <p:nvPr/>
            </p:nvSpPr>
            <p:spPr>
              <a:xfrm>
                <a:off x="3823699" y="3811462"/>
                <a:ext cx="2964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699" y="3811462"/>
                <a:ext cx="29649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245" r="-8163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/>
      <p:bldP spid="18" grpId="0"/>
      <p:bldP spid="36" grpId="0"/>
      <p:bldP spid="38" grpId="0"/>
      <p:bldP spid="83" grpId="0"/>
      <p:bldP spid="84" grpId="0"/>
      <p:bldP spid="85" grpId="0"/>
      <p:bldP spid="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/>
              <a:t>Pre-processing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540011"/>
            <a:ext cx="8740425" cy="45378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05890" y="5385421"/>
            <a:ext cx="2231159" cy="259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2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MEDRANK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  <a:t>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5" y="1320521"/>
                <a:ext cx="7936060" cy="5015762"/>
              </a:xfrm>
            </p:spPr>
            <p:txBody>
              <a:bodyPr>
                <a:noAutofit/>
              </a:bodyPr>
              <a:lstStyle/>
              <a:p>
                <a:pPr marL="171450" lvl="1">
                  <a:spcBef>
                    <a:spcPts val="750"/>
                  </a:spcBef>
                </a:pPr>
                <a:r>
                  <a:rPr lang="en-US" altLang="zh-CN" sz="2400" dirty="0" smtClean="0">
                    <a:cs typeface="Times New Roman" pitchFamily="18" charset="0"/>
                  </a:rPr>
                  <a:t>Project </a:t>
                </a:r>
                <a:r>
                  <a:rPr lang="en-US" altLang="zh-CN" sz="2400" dirty="0">
                    <a:cs typeface="Times New Roman" pitchFamily="18" charset="0"/>
                  </a:rPr>
                  <a:t>the query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𝑞</m:t>
                    </m:r>
                  </m:oMath>
                </a14:m>
                <a:r>
                  <a:rPr lang="en-US" altLang="zh-CN" sz="2400" dirty="0">
                    <a:cs typeface="Times New Roman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cs typeface="Times New Roman" pitchFamily="18" charset="0"/>
                  </a:rPr>
                  <a:t> random lines, </a:t>
                </a:r>
                <a:r>
                  <a:rPr lang="en-US" altLang="zh-CN" sz="2400" dirty="0" smtClean="0">
                    <a:cs typeface="Times New Roman" pitchFamily="18" charset="0"/>
                  </a:rPr>
                  <a:t>and </a:t>
                </a:r>
                <a:r>
                  <a:rPr lang="en-US" altLang="zh-CN" sz="2400" dirty="0">
                    <a:cs typeface="Times New Roman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cs typeface="Times New Roman" pitchFamily="18" charset="0"/>
                  </a:rPr>
                  <a:t>.</a:t>
                </a:r>
              </a:p>
              <a:p>
                <a:pPr marL="171450" lvl="1">
                  <a:spcBef>
                    <a:spcPts val="750"/>
                  </a:spcBef>
                </a:pPr>
                <a:endParaRPr lang="en-US" altLang="zh-CN" sz="2200" dirty="0">
                  <a:cs typeface="Times New Roman" pitchFamily="18" charset="0"/>
                </a:endParaRPr>
              </a:p>
              <a:p>
                <a:pPr marL="171450" lvl="1">
                  <a:spcBef>
                    <a:spcPts val="750"/>
                  </a:spcBef>
                </a:pPr>
                <a:endParaRPr lang="en-US" altLang="zh-CN" sz="2200" dirty="0" smtClean="0">
                  <a:cs typeface="Times New Roman" pitchFamily="18" charset="0"/>
                </a:endParaRPr>
              </a:p>
              <a:p>
                <a:pPr marL="171450" lvl="1">
                  <a:spcBef>
                    <a:spcPts val="750"/>
                  </a:spcBef>
                </a:pPr>
                <a:endParaRPr lang="en-US" altLang="zh-CN" sz="2200" dirty="0">
                  <a:cs typeface="Times New Roman" pitchFamily="18" charset="0"/>
                </a:endParaRPr>
              </a:p>
              <a:p>
                <a:pPr marL="171450" lvl="1">
                  <a:spcBef>
                    <a:spcPts val="750"/>
                  </a:spcBef>
                </a:pPr>
                <a:endParaRPr lang="en-US" altLang="zh-CN" sz="2200" dirty="0" smtClean="0">
                  <a:cs typeface="Times New Roman" pitchFamily="18" charset="0"/>
                </a:endParaRPr>
              </a:p>
              <a:p>
                <a:pPr marL="171450" lvl="1">
                  <a:spcBef>
                    <a:spcPts val="750"/>
                  </a:spcBef>
                </a:pPr>
                <a:endParaRPr lang="en-US" altLang="zh-CN" sz="2200" dirty="0">
                  <a:cs typeface="Times New Roman" pitchFamily="18" charset="0"/>
                </a:endParaRPr>
              </a:p>
              <a:p>
                <a:pPr marL="171450" lvl="1">
                  <a:spcBef>
                    <a:spcPts val="750"/>
                  </a:spcBef>
                </a:pPr>
                <a:endParaRPr lang="en-US" altLang="zh-CN" sz="2200" dirty="0" smtClean="0">
                  <a:cs typeface="Times New Roman" pitchFamily="18" charset="0"/>
                </a:endParaRPr>
              </a:p>
              <a:p>
                <a:pPr marL="171450" lvl="1">
                  <a:spcBef>
                    <a:spcPts val="750"/>
                  </a:spcBef>
                </a:pPr>
                <a:endParaRPr lang="en-US" altLang="zh-CN" sz="2200" dirty="0">
                  <a:cs typeface="Times New Roman" pitchFamily="18" charset="0"/>
                </a:endParaRPr>
              </a:p>
              <a:p>
                <a:pPr marL="171450" lvl="1">
                  <a:spcBef>
                    <a:spcPts val="750"/>
                  </a:spcBef>
                </a:pPr>
                <a:endParaRPr lang="en-US" altLang="zh-CN" sz="2200" dirty="0" smtClean="0">
                  <a:cs typeface="Times New Roman" pitchFamily="18" charset="0"/>
                </a:endParaRPr>
              </a:p>
              <a:p>
                <a:pPr marL="171450" lvl="1">
                  <a:spcBef>
                    <a:spcPts val="750"/>
                  </a:spcBef>
                </a:pPr>
                <a:endParaRPr lang="en-US" altLang="zh-CN" sz="2200" dirty="0">
                  <a:cs typeface="Times New Roman" pitchFamily="18" charset="0"/>
                </a:endParaRPr>
              </a:p>
              <a:p>
                <a:pPr marL="171450" lvl="1">
                  <a:spcBef>
                    <a:spcPts val="750"/>
                  </a:spcBef>
                </a:pPr>
                <a:r>
                  <a:rPr lang="en-US" altLang="zh-CN" sz="2400" dirty="0" smtClean="0">
                    <a:cs typeface="Times New Roman" pitchFamily="18" charset="0"/>
                  </a:rPr>
                  <a:t>Initialize two pointers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cs typeface="Times New Roman" pitchFamily="18" charset="0"/>
                  </a:rPr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cs typeface="Times New Roman" pitchFamily="18" charset="0"/>
                  </a:rPr>
                  <a:t> by 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cs typeface="Times New Roman" pitchFamily="18" charset="0"/>
                  </a:rPr>
                  <a:t>the search procedure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0000CC"/>
                    </a:solidFill>
                    <a:cs typeface="Times New Roman" pitchFamily="18" charset="0"/>
                  </a:rPr>
                  <a:t>-tree</a:t>
                </a:r>
                <a:r>
                  <a:rPr lang="en-US" altLang="zh-CN" sz="2400" dirty="0" smtClean="0">
                    <a:cs typeface="Times New Roman" pitchFamily="18" charset="0"/>
                  </a:rPr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  <m:r>
                      <a:rPr lang="en-US" altLang="zh-CN" sz="2400" b="1" i="1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2200" b="1" dirty="0" smtClean="0">
                  <a:cs typeface="Times New Roman" pitchFamily="18" charset="0"/>
                </a:endParaRPr>
              </a:p>
              <a:p>
                <a:pPr marL="171450" lvl="1">
                  <a:spcBef>
                    <a:spcPts val="750"/>
                  </a:spcBef>
                </a:pPr>
                <a:endParaRPr lang="en-US" altLang="zh-CN" sz="22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5" y="1320521"/>
                <a:ext cx="7936060" cy="5015762"/>
              </a:xfrm>
              <a:blipFill rotWithShape="0">
                <a:blip r:embed="rId2"/>
                <a:stretch>
                  <a:fillRect l="-1075" t="-1703" r="-2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 flipV="1">
            <a:off x="2844706" y="1983837"/>
            <a:ext cx="133" cy="32068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486141" y="2463788"/>
            <a:ext cx="4857177" cy="22842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820775" y="2281350"/>
            <a:ext cx="1582935" cy="2867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784809" y="2404404"/>
            <a:ext cx="90000" cy="90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5" name="椭圆 14"/>
          <p:cNvSpPr/>
          <p:nvPr/>
        </p:nvSpPr>
        <p:spPr>
          <a:xfrm>
            <a:off x="4126331" y="3820885"/>
            <a:ext cx="90000" cy="90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8" name="椭圆 17"/>
          <p:cNvSpPr/>
          <p:nvPr/>
        </p:nvSpPr>
        <p:spPr>
          <a:xfrm>
            <a:off x="5857425" y="3440524"/>
            <a:ext cx="90000" cy="90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cxnSp>
        <p:nvCxnSpPr>
          <p:cNvPr id="19" name="直接连接符 18"/>
          <p:cNvCxnSpPr/>
          <p:nvPr/>
        </p:nvCxnSpPr>
        <p:spPr>
          <a:xfrm>
            <a:off x="4569506" y="3317194"/>
            <a:ext cx="205575" cy="45305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3174632" y="3863985"/>
            <a:ext cx="1580631" cy="88401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391155" y="2263133"/>
                <a:ext cx="30610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155" y="2263133"/>
                <a:ext cx="30610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765" r="-7843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461700" y="2175871"/>
                <a:ext cx="30610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00" y="2175871"/>
                <a:ext cx="30610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000" r="-10000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/>
          <p:cNvCxnSpPr/>
          <p:nvPr/>
        </p:nvCxnSpPr>
        <p:spPr>
          <a:xfrm>
            <a:off x="5603485" y="2739346"/>
            <a:ext cx="0" cy="163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530316" y="2790979"/>
            <a:ext cx="157163" cy="46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989862" y="3490660"/>
            <a:ext cx="0" cy="163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916693" y="3542293"/>
            <a:ext cx="157163" cy="46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274272" y="3348179"/>
            <a:ext cx="0" cy="163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201103" y="3399812"/>
            <a:ext cx="157163" cy="46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243066" y="4824233"/>
            <a:ext cx="61798" cy="170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3174632" y="4914066"/>
            <a:ext cx="194426" cy="8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1"/>
              <p:cNvSpPr txBox="1"/>
              <p:nvPr/>
            </p:nvSpPr>
            <p:spPr>
              <a:xfrm>
                <a:off x="5997126" y="3464909"/>
                <a:ext cx="2964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126" y="3464909"/>
                <a:ext cx="29649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500" r="-10417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1"/>
              <p:cNvSpPr txBox="1"/>
              <p:nvPr/>
            </p:nvSpPr>
            <p:spPr>
              <a:xfrm>
                <a:off x="3823699" y="3811462"/>
                <a:ext cx="2964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699" y="3811462"/>
                <a:ext cx="29649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245" r="-8163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1"/>
              <p:cNvSpPr txBox="1"/>
              <p:nvPr/>
            </p:nvSpPr>
            <p:spPr>
              <a:xfrm>
                <a:off x="3612781" y="2030942"/>
                <a:ext cx="2964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781" y="2030942"/>
                <a:ext cx="29649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500" r="-10417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>
            <a:off x="1490982" y="4110011"/>
            <a:ext cx="5068605" cy="44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031632" y="4454754"/>
            <a:ext cx="61798" cy="170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2963198" y="4524547"/>
            <a:ext cx="194426" cy="8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2361860" y="3242555"/>
            <a:ext cx="61798" cy="170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2293426" y="3312348"/>
            <a:ext cx="194426" cy="8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6525576" y="3925345"/>
                <a:ext cx="367985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576" y="3925345"/>
                <a:ext cx="36798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434402" y="1812499"/>
                <a:ext cx="371384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402" y="1812499"/>
                <a:ext cx="37138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/>
          <p:cNvSpPr/>
          <p:nvPr/>
        </p:nvSpPr>
        <p:spPr>
          <a:xfrm>
            <a:off x="4745442" y="3783402"/>
            <a:ext cx="90000" cy="90000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cxnSp>
        <p:nvCxnSpPr>
          <p:cNvPr id="45" name="直接连接符 44"/>
          <p:cNvCxnSpPr/>
          <p:nvPr/>
        </p:nvCxnSpPr>
        <p:spPr>
          <a:xfrm>
            <a:off x="4540180" y="3213866"/>
            <a:ext cx="0" cy="163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467011" y="3265499"/>
            <a:ext cx="157163" cy="468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3139895" y="4673761"/>
            <a:ext cx="61798" cy="170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3071461" y="4743554"/>
            <a:ext cx="194426" cy="88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380389" y="2790500"/>
                <a:ext cx="460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389" y="2790500"/>
                <a:ext cx="46012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2730083" y="4660616"/>
                <a:ext cx="465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083" y="4660616"/>
                <a:ext cx="465448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818069" y="3693101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069" y="3693101"/>
                <a:ext cx="377026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44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7" grpId="0"/>
      <p:bldP spid="4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3881</TotalTime>
  <Words>2071</Words>
  <Application>Microsoft Office PowerPoint</Application>
  <PresentationFormat>全屏显示(4:3)</PresentationFormat>
  <Paragraphs>1233</Paragraphs>
  <Slides>50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宋体</vt:lpstr>
      <vt:lpstr>Arial</vt:lpstr>
      <vt:lpstr>Calibri</vt:lpstr>
      <vt:lpstr>Calibri Light</vt:lpstr>
      <vt:lpstr>Cambria Math</vt:lpstr>
      <vt:lpstr>Century Schoolbook</vt:lpstr>
      <vt:lpstr>Consolas</vt:lpstr>
      <vt:lpstr>Times New Roman</vt:lpstr>
      <vt:lpstr>Wingdings</vt:lpstr>
      <vt:lpstr>Office 主题</vt:lpstr>
      <vt:lpstr>Database Project</vt:lpstr>
      <vt:lpstr>Introduction</vt:lpstr>
      <vt:lpstr>Euclidean distance</vt:lpstr>
      <vt:lpstr>PowerPoint 演示文稿</vt:lpstr>
      <vt:lpstr>Overview of MEDRANK</vt:lpstr>
      <vt:lpstr>Pre-processing</vt:lpstr>
      <vt:lpstr>Pre-processing</vt:lpstr>
      <vt:lpstr>Pre-processing</vt:lpstr>
      <vt:lpstr>MEDRANK</vt:lpstr>
      <vt:lpstr>MEDRANK</vt:lpstr>
      <vt:lpstr>MEDRANK</vt:lpstr>
      <vt:lpstr>MEDRANK</vt:lpstr>
      <vt:lpstr>MEDRANK</vt:lpstr>
      <vt:lpstr>MEDRANK</vt:lpstr>
      <vt:lpstr>MEDRANK</vt:lpstr>
      <vt:lpstr>MEDRANK</vt:lpstr>
      <vt:lpstr>MEDRANK</vt:lpstr>
      <vt:lpstr>Dataset and Query Set</vt:lpstr>
      <vt:lpstr>Input Format of the Project</vt:lpstr>
      <vt:lpstr>Implementation Requirements</vt:lpstr>
      <vt:lpstr>A New Variant of B^+-tree</vt:lpstr>
      <vt:lpstr>Search 13</vt:lpstr>
      <vt:lpstr>Search 48</vt:lpstr>
      <vt:lpstr>Search -3</vt:lpstr>
      <vt:lpstr>Bulk-Loading</vt:lpstr>
      <vt:lpstr>Bulk-Loading</vt:lpstr>
      <vt:lpstr>Bulk-Loading</vt:lpstr>
      <vt:lpstr>Data Structure of B-Node </vt:lpstr>
      <vt:lpstr>Storage Formats</vt:lpstr>
      <vt:lpstr>Helpful Comments</vt:lpstr>
      <vt:lpstr>Submission</vt:lpstr>
      <vt:lpstr>Insert 32</vt:lpstr>
      <vt:lpstr>Insert 32</vt:lpstr>
      <vt:lpstr>Insert 1</vt:lpstr>
      <vt:lpstr>Insert 1</vt:lpstr>
      <vt:lpstr>Insert 16</vt:lpstr>
      <vt:lpstr>Insert 16</vt:lpstr>
      <vt:lpstr>Insert 16</vt:lpstr>
      <vt:lpstr>Delete 8</vt:lpstr>
      <vt:lpstr>Delete 8</vt:lpstr>
      <vt:lpstr>Delete 34</vt:lpstr>
      <vt:lpstr>Delete 34</vt:lpstr>
      <vt:lpstr>Delete 34</vt:lpstr>
      <vt:lpstr>Delete 59</vt:lpstr>
      <vt:lpstr>Delete 59</vt:lpstr>
      <vt:lpstr>Delete 59</vt:lpstr>
      <vt:lpstr>Delete 59</vt:lpstr>
      <vt:lpstr>Delete 59</vt:lpstr>
      <vt:lpstr>Delete 59</vt:lpstr>
      <vt:lpstr>Delete 59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QALSH</dc:title>
  <dc:creator>Huang</dc:creator>
  <cp:lastModifiedBy>Huang</cp:lastModifiedBy>
  <cp:revision>363</cp:revision>
  <dcterms:created xsi:type="dcterms:W3CDTF">2015-10-22T07:07:03Z</dcterms:created>
  <dcterms:modified xsi:type="dcterms:W3CDTF">2016-04-26T03:47:43Z</dcterms:modified>
</cp:coreProperties>
</file>