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2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26435-52B4-431C-BA44-69F340C17C7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F0E007-4DA7-4E0D-BA80-845917378716}">
      <dgm:prSet/>
      <dgm:spPr/>
      <dgm:t>
        <a:bodyPr/>
        <a:lstStyle/>
        <a:p>
          <a:pPr>
            <a:defRPr cap="all"/>
          </a:pPr>
          <a:r>
            <a:rPr lang="en-US"/>
            <a:t>Focus on customers with high-income</a:t>
          </a:r>
        </a:p>
      </dgm:t>
    </dgm:pt>
    <dgm:pt modelId="{C6F6999E-8509-4384-9BB4-24E9318D02ED}" type="parTrans" cxnId="{5FDAB790-926E-4F6A-8049-7D27094EFAA1}">
      <dgm:prSet/>
      <dgm:spPr/>
      <dgm:t>
        <a:bodyPr/>
        <a:lstStyle/>
        <a:p>
          <a:endParaRPr lang="en-US"/>
        </a:p>
      </dgm:t>
    </dgm:pt>
    <dgm:pt modelId="{B1812459-36F8-43E4-A9DB-C0C1D4339A2A}" type="sibTrans" cxnId="{5FDAB790-926E-4F6A-8049-7D27094EFAA1}">
      <dgm:prSet/>
      <dgm:spPr/>
      <dgm:t>
        <a:bodyPr/>
        <a:lstStyle/>
        <a:p>
          <a:endParaRPr lang="en-US"/>
        </a:p>
      </dgm:t>
    </dgm:pt>
    <dgm:pt modelId="{E20EC3A6-CC94-4A29-8EEC-38160B328BAC}">
      <dgm:prSet/>
      <dgm:spPr/>
      <dgm:t>
        <a:bodyPr/>
        <a:lstStyle/>
        <a:p>
          <a:pPr>
            <a:defRPr cap="all"/>
          </a:pPr>
          <a:r>
            <a:rPr lang="en-US"/>
            <a:t>Total population of districts</a:t>
          </a:r>
        </a:p>
      </dgm:t>
    </dgm:pt>
    <dgm:pt modelId="{0A30612E-A124-458F-BB79-6CCDD8417945}" type="parTrans" cxnId="{5AA89610-110B-4547-AD64-CC001014CCE5}">
      <dgm:prSet/>
      <dgm:spPr/>
      <dgm:t>
        <a:bodyPr/>
        <a:lstStyle/>
        <a:p>
          <a:endParaRPr lang="en-US"/>
        </a:p>
      </dgm:t>
    </dgm:pt>
    <dgm:pt modelId="{127B570A-B365-4BBF-9E7D-10F125BF042E}" type="sibTrans" cxnId="{5AA89610-110B-4547-AD64-CC001014CCE5}">
      <dgm:prSet/>
      <dgm:spPr/>
      <dgm:t>
        <a:bodyPr/>
        <a:lstStyle/>
        <a:p>
          <a:endParaRPr lang="en-US"/>
        </a:p>
      </dgm:t>
    </dgm:pt>
    <dgm:pt modelId="{0E7FC718-DEF3-478F-A3A1-C8B8EB8D1C90}">
      <dgm:prSet/>
      <dgm:spPr/>
      <dgm:t>
        <a:bodyPr/>
        <a:lstStyle/>
        <a:p>
          <a:pPr>
            <a:defRPr cap="all"/>
          </a:pPr>
          <a:r>
            <a:rPr lang="en-US"/>
            <a:t>Less possible competitive venues along the area</a:t>
          </a:r>
        </a:p>
      </dgm:t>
    </dgm:pt>
    <dgm:pt modelId="{7262DA8E-B51B-4C6C-9F73-23EED6892C19}" type="parTrans" cxnId="{0EACD9C7-AB89-474B-A128-211B620E5F3B}">
      <dgm:prSet/>
      <dgm:spPr/>
      <dgm:t>
        <a:bodyPr/>
        <a:lstStyle/>
        <a:p>
          <a:endParaRPr lang="en-US"/>
        </a:p>
      </dgm:t>
    </dgm:pt>
    <dgm:pt modelId="{E2EBF7C5-E13F-4DF5-B121-53AA79B75F52}" type="sibTrans" cxnId="{0EACD9C7-AB89-474B-A128-211B620E5F3B}">
      <dgm:prSet/>
      <dgm:spPr/>
      <dgm:t>
        <a:bodyPr/>
        <a:lstStyle/>
        <a:p>
          <a:endParaRPr lang="en-US"/>
        </a:p>
      </dgm:t>
    </dgm:pt>
    <dgm:pt modelId="{F089AE27-2D8E-48E8-BA24-82947359B3C2}">
      <dgm:prSet/>
      <dgm:spPr/>
      <dgm:t>
        <a:bodyPr/>
        <a:lstStyle/>
        <a:p>
          <a:pPr>
            <a:defRPr cap="all"/>
          </a:pPr>
          <a:r>
            <a:rPr lang="en-US" dirty="0"/>
            <a:t>Venue's cuisine IDEAS for district</a:t>
          </a:r>
        </a:p>
      </dgm:t>
    </dgm:pt>
    <dgm:pt modelId="{0D70FD6C-FC5F-46C7-BB16-9FBE558FB1E6}" type="parTrans" cxnId="{43756A6D-8018-4253-A098-C8C6397F84B5}">
      <dgm:prSet/>
      <dgm:spPr/>
      <dgm:t>
        <a:bodyPr/>
        <a:lstStyle/>
        <a:p>
          <a:endParaRPr lang="en-US"/>
        </a:p>
      </dgm:t>
    </dgm:pt>
    <dgm:pt modelId="{7FC0CAA0-8BF1-465C-B2CF-72F55471C9FA}" type="sibTrans" cxnId="{43756A6D-8018-4253-A098-C8C6397F84B5}">
      <dgm:prSet/>
      <dgm:spPr/>
      <dgm:t>
        <a:bodyPr/>
        <a:lstStyle/>
        <a:p>
          <a:endParaRPr lang="en-US"/>
        </a:p>
      </dgm:t>
    </dgm:pt>
    <dgm:pt modelId="{33468D10-61F7-4F74-AFD2-525B076F4A07}" type="pres">
      <dgm:prSet presAssocID="{BF826435-52B4-431C-BA44-69F340C17C78}" presName="root" presStyleCnt="0">
        <dgm:presLayoutVars>
          <dgm:dir/>
          <dgm:resizeHandles val="exact"/>
        </dgm:presLayoutVars>
      </dgm:prSet>
      <dgm:spPr/>
    </dgm:pt>
    <dgm:pt modelId="{FDF90A90-3FF5-4C81-A7BD-CED2F79917A3}" type="pres">
      <dgm:prSet presAssocID="{88F0E007-4DA7-4E0D-BA80-845917378716}" presName="compNode" presStyleCnt="0"/>
      <dgm:spPr/>
    </dgm:pt>
    <dgm:pt modelId="{F52C5D59-4BB5-4D98-83FC-56CA65B48015}" type="pres">
      <dgm:prSet presAssocID="{88F0E007-4DA7-4E0D-BA80-84591737871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9D9E46-8F0C-48E7-852B-CED044F0F83A}" type="pres">
      <dgm:prSet presAssocID="{88F0E007-4DA7-4E0D-BA80-8459173787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34284B7-F7B3-436F-B1A5-D8FFD1C968BB}" type="pres">
      <dgm:prSet presAssocID="{88F0E007-4DA7-4E0D-BA80-845917378716}" presName="spaceRect" presStyleCnt="0"/>
      <dgm:spPr/>
    </dgm:pt>
    <dgm:pt modelId="{62339687-7410-47AD-BA14-2CB6940B0D34}" type="pres">
      <dgm:prSet presAssocID="{88F0E007-4DA7-4E0D-BA80-845917378716}" presName="textRect" presStyleLbl="revTx" presStyleIdx="0" presStyleCnt="4">
        <dgm:presLayoutVars>
          <dgm:chMax val="1"/>
          <dgm:chPref val="1"/>
        </dgm:presLayoutVars>
      </dgm:prSet>
      <dgm:spPr/>
    </dgm:pt>
    <dgm:pt modelId="{194F89AD-CA05-424D-9426-0517638950CD}" type="pres">
      <dgm:prSet presAssocID="{B1812459-36F8-43E4-A9DB-C0C1D4339A2A}" presName="sibTrans" presStyleCnt="0"/>
      <dgm:spPr/>
    </dgm:pt>
    <dgm:pt modelId="{201376ED-E18D-41F2-8BC9-0222407341A3}" type="pres">
      <dgm:prSet presAssocID="{E20EC3A6-CC94-4A29-8EEC-38160B328BAC}" presName="compNode" presStyleCnt="0"/>
      <dgm:spPr/>
    </dgm:pt>
    <dgm:pt modelId="{C48C29D2-1EFF-4D6C-8013-F322F1D2D7BC}" type="pres">
      <dgm:prSet presAssocID="{E20EC3A6-CC94-4A29-8EEC-38160B328BA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15C046-3B8E-4EA0-A479-6B64A7C2C018}" type="pres">
      <dgm:prSet presAssocID="{E20EC3A6-CC94-4A29-8EEC-38160B328B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1BE82F6-DE5E-421E-9D32-9B9480816B87}" type="pres">
      <dgm:prSet presAssocID="{E20EC3A6-CC94-4A29-8EEC-38160B328BAC}" presName="spaceRect" presStyleCnt="0"/>
      <dgm:spPr/>
    </dgm:pt>
    <dgm:pt modelId="{457AE8BF-3167-4A50-A1E7-BC075D2543CF}" type="pres">
      <dgm:prSet presAssocID="{E20EC3A6-CC94-4A29-8EEC-38160B328BAC}" presName="textRect" presStyleLbl="revTx" presStyleIdx="1" presStyleCnt="4">
        <dgm:presLayoutVars>
          <dgm:chMax val="1"/>
          <dgm:chPref val="1"/>
        </dgm:presLayoutVars>
      </dgm:prSet>
      <dgm:spPr/>
    </dgm:pt>
    <dgm:pt modelId="{6CA831B2-520E-484B-B8F0-D2347D7DFA33}" type="pres">
      <dgm:prSet presAssocID="{127B570A-B365-4BBF-9E7D-10F125BF042E}" presName="sibTrans" presStyleCnt="0"/>
      <dgm:spPr/>
    </dgm:pt>
    <dgm:pt modelId="{B59E5FAD-4457-4441-B77F-BE81466A3C24}" type="pres">
      <dgm:prSet presAssocID="{0E7FC718-DEF3-478F-A3A1-C8B8EB8D1C90}" presName="compNode" presStyleCnt="0"/>
      <dgm:spPr/>
    </dgm:pt>
    <dgm:pt modelId="{F0864F5B-68C1-4222-955B-8824917624C2}" type="pres">
      <dgm:prSet presAssocID="{0E7FC718-DEF3-478F-A3A1-C8B8EB8D1C9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256ED0-CD0A-4702-BA3D-CF054432FE0E}" type="pres">
      <dgm:prSet presAssocID="{0E7FC718-DEF3-478F-A3A1-C8B8EB8D1C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1315459-154C-49B5-98DE-6CAB096942CE}" type="pres">
      <dgm:prSet presAssocID="{0E7FC718-DEF3-478F-A3A1-C8B8EB8D1C90}" presName="spaceRect" presStyleCnt="0"/>
      <dgm:spPr/>
    </dgm:pt>
    <dgm:pt modelId="{58C08147-B6B2-49D9-ACA8-8E30CE29A099}" type="pres">
      <dgm:prSet presAssocID="{0E7FC718-DEF3-478F-A3A1-C8B8EB8D1C90}" presName="textRect" presStyleLbl="revTx" presStyleIdx="2" presStyleCnt="4">
        <dgm:presLayoutVars>
          <dgm:chMax val="1"/>
          <dgm:chPref val="1"/>
        </dgm:presLayoutVars>
      </dgm:prSet>
      <dgm:spPr/>
    </dgm:pt>
    <dgm:pt modelId="{6188673C-8E27-400B-AF6C-158B3F8C4579}" type="pres">
      <dgm:prSet presAssocID="{E2EBF7C5-E13F-4DF5-B121-53AA79B75F52}" presName="sibTrans" presStyleCnt="0"/>
      <dgm:spPr/>
    </dgm:pt>
    <dgm:pt modelId="{33986FFC-64B1-4AC1-ABE8-6A33370BA93E}" type="pres">
      <dgm:prSet presAssocID="{F089AE27-2D8E-48E8-BA24-82947359B3C2}" presName="compNode" presStyleCnt="0"/>
      <dgm:spPr/>
    </dgm:pt>
    <dgm:pt modelId="{482C5B00-525C-4ED8-A854-544B8A519ECB}" type="pres">
      <dgm:prSet presAssocID="{F089AE27-2D8E-48E8-BA24-82947359B3C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74448AB-36E4-477A-B584-B806B6AE6DF3}" type="pres">
      <dgm:prSet presAssocID="{F089AE27-2D8E-48E8-BA24-82947359B3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oked Turkey"/>
        </a:ext>
      </dgm:extLst>
    </dgm:pt>
    <dgm:pt modelId="{35986930-D6C7-45D8-BB9D-CA6AD797E61D}" type="pres">
      <dgm:prSet presAssocID="{F089AE27-2D8E-48E8-BA24-82947359B3C2}" presName="spaceRect" presStyleCnt="0"/>
      <dgm:spPr/>
    </dgm:pt>
    <dgm:pt modelId="{725B86B1-7435-4A81-84DA-EE872E36C2A0}" type="pres">
      <dgm:prSet presAssocID="{F089AE27-2D8E-48E8-BA24-82947359B3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26560A-B7AD-4BC8-8C39-5F46A5199C43}" type="presOf" srcId="{E20EC3A6-CC94-4A29-8EEC-38160B328BAC}" destId="{457AE8BF-3167-4A50-A1E7-BC075D2543CF}" srcOrd="0" destOrd="0" presId="urn:microsoft.com/office/officeart/2018/5/layout/IconLeafLabelList"/>
    <dgm:cxn modelId="{5AA89610-110B-4547-AD64-CC001014CCE5}" srcId="{BF826435-52B4-431C-BA44-69F340C17C78}" destId="{E20EC3A6-CC94-4A29-8EEC-38160B328BAC}" srcOrd="1" destOrd="0" parTransId="{0A30612E-A124-458F-BB79-6CCDD8417945}" sibTransId="{127B570A-B365-4BBF-9E7D-10F125BF042E}"/>
    <dgm:cxn modelId="{285C2D1C-A3A1-453E-901A-34DF992DEE92}" type="presOf" srcId="{88F0E007-4DA7-4E0D-BA80-845917378716}" destId="{62339687-7410-47AD-BA14-2CB6940B0D34}" srcOrd="0" destOrd="0" presId="urn:microsoft.com/office/officeart/2018/5/layout/IconLeafLabelList"/>
    <dgm:cxn modelId="{F0030A6C-C3B9-4A72-9627-C9BE8101150A}" type="presOf" srcId="{BF826435-52B4-431C-BA44-69F340C17C78}" destId="{33468D10-61F7-4F74-AFD2-525B076F4A07}" srcOrd="0" destOrd="0" presId="urn:microsoft.com/office/officeart/2018/5/layout/IconLeafLabelList"/>
    <dgm:cxn modelId="{43756A6D-8018-4253-A098-C8C6397F84B5}" srcId="{BF826435-52B4-431C-BA44-69F340C17C78}" destId="{F089AE27-2D8E-48E8-BA24-82947359B3C2}" srcOrd="3" destOrd="0" parTransId="{0D70FD6C-FC5F-46C7-BB16-9FBE558FB1E6}" sibTransId="{7FC0CAA0-8BF1-465C-B2CF-72F55471C9FA}"/>
    <dgm:cxn modelId="{5FDAB790-926E-4F6A-8049-7D27094EFAA1}" srcId="{BF826435-52B4-431C-BA44-69F340C17C78}" destId="{88F0E007-4DA7-4E0D-BA80-845917378716}" srcOrd="0" destOrd="0" parTransId="{C6F6999E-8509-4384-9BB4-24E9318D02ED}" sibTransId="{B1812459-36F8-43E4-A9DB-C0C1D4339A2A}"/>
    <dgm:cxn modelId="{0EACD9C7-AB89-474B-A128-211B620E5F3B}" srcId="{BF826435-52B4-431C-BA44-69F340C17C78}" destId="{0E7FC718-DEF3-478F-A3A1-C8B8EB8D1C90}" srcOrd="2" destOrd="0" parTransId="{7262DA8E-B51B-4C6C-9F73-23EED6892C19}" sibTransId="{E2EBF7C5-E13F-4DF5-B121-53AA79B75F52}"/>
    <dgm:cxn modelId="{1D1CB2D7-3D9F-4498-82F3-13D4DF809768}" type="presOf" srcId="{0E7FC718-DEF3-478F-A3A1-C8B8EB8D1C90}" destId="{58C08147-B6B2-49D9-ACA8-8E30CE29A099}" srcOrd="0" destOrd="0" presId="urn:microsoft.com/office/officeart/2018/5/layout/IconLeafLabelList"/>
    <dgm:cxn modelId="{97A59DE9-45E2-4F88-B349-191617265EC8}" type="presOf" srcId="{F089AE27-2D8E-48E8-BA24-82947359B3C2}" destId="{725B86B1-7435-4A81-84DA-EE872E36C2A0}" srcOrd="0" destOrd="0" presId="urn:microsoft.com/office/officeart/2018/5/layout/IconLeafLabelList"/>
    <dgm:cxn modelId="{30A96D16-CFFE-41EB-A01A-E63ACF325FBF}" type="presParOf" srcId="{33468D10-61F7-4F74-AFD2-525B076F4A07}" destId="{FDF90A90-3FF5-4C81-A7BD-CED2F79917A3}" srcOrd="0" destOrd="0" presId="urn:microsoft.com/office/officeart/2018/5/layout/IconLeafLabelList"/>
    <dgm:cxn modelId="{B53B8783-FE32-44AB-8C45-53F448CB6A10}" type="presParOf" srcId="{FDF90A90-3FF5-4C81-A7BD-CED2F79917A3}" destId="{F52C5D59-4BB5-4D98-83FC-56CA65B48015}" srcOrd="0" destOrd="0" presId="urn:microsoft.com/office/officeart/2018/5/layout/IconLeafLabelList"/>
    <dgm:cxn modelId="{651821B3-8716-413F-8297-AA431A153083}" type="presParOf" srcId="{FDF90A90-3FF5-4C81-A7BD-CED2F79917A3}" destId="{629D9E46-8F0C-48E7-852B-CED044F0F83A}" srcOrd="1" destOrd="0" presId="urn:microsoft.com/office/officeart/2018/5/layout/IconLeafLabelList"/>
    <dgm:cxn modelId="{81F028F1-7749-4E52-94E0-EA5D8C04FC58}" type="presParOf" srcId="{FDF90A90-3FF5-4C81-A7BD-CED2F79917A3}" destId="{834284B7-F7B3-436F-B1A5-D8FFD1C968BB}" srcOrd="2" destOrd="0" presId="urn:microsoft.com/office/officeart/2018/5/layout/IconLeafLabelList"/>
    <dgm:cxn modelId="{D60F051B-5A36-4A84-B84E-DCCC4F18F8CA}" type="presParOf" srcId="{FDF90A90-3FF5-4C81-A7BD-CED2F79917A3}" destId="{62339687-7410-47AD-BA14-2CB6940B0D34}" srcOrd="3" destOrd="0" presId="urn:microsoft.com/office/officeart/2018/5/layout/IconLeafLabelList"/>
    <dgm:cxn modelId="{0A3D8C73-14E4-4B43-B5B0-DE1B7A1028A0}" type="presParOf" srcId="{33468D10-61F7-4F74-AFD2-525B076F4A07}" destId="{194F89AD-CA05-424D-9426-0517638950CD}" srcOrd="1" destOrd="0" presId="urn:microsoft.com/office/officeart/2018/5/layout/IconLeafLabelList"/>
    <dgm:cxn modelId="{EA608AC7-CAA3-49E9-A818-F97678ABDBC4}" type="presParOf" srcId="{33468D10-61F7-4F74-AFD2-525B076F4A07}" destId="{201376ED-E18D-41F2-8BC9-0222407341A3}" srcOrd="2" destOrd="0" presId="urn:microsoft.com/office/officeart/2018/5/layout/IconLeafLabelList"/>
    <dgm:cxn modelId="{F8D2AC09-7C94-4EC0-9761-8E3EABA3D351}" type="presParOf" srcId="{201376ED-E18D-41F2-8BC9-0222407341A3}" destId="{C48C29D2-1EFF-4D6C-8013-F322F1D2D7BC}" srcOrd="0" destOrd="0" presId="urn:microsoft.com/office/officeart/2018/5/layout/IconLeafLabelList"/>
    <dgm:cxn modelId="{0679A6F1-A8F0-474E-9B5F-8A3E077CE866}" type="presParOf" srcId="{201376ED-E18D-41F2-8BC9-0222407341A3}" destId="{2415C046-3B8E-4EA0-A479-6B64A7C2C018}" srcOrd="1" destOrd="0" presId="urn:microsoft.com/office/officeart/2018/5/layout/IconLeafLabelList"/>
    <dgm:cxn modelId="{90DF83F0-71C1-4A18-AEDB-5EC704989F9D}" type="presParOf" srcId="{201376ED-E18D-41F2-8BC9-0222407341A3}" destId="{A1BE82F6-DE5E-421E-9D32-9B9480816B87}" srcOrd="2" destOrd="0" presId="urn:microsoft.com/office/officeart/2018/5/layout/IconLeafLabelList"/>
    <dgm:cxn modelId="{44F61F71-4F6C-4C02-8556-69090EDE34D3}" type="presParOf" srcId="{201376ED-E18D-41F2-8BC9-0222407341A3}" destId="{457AE8BF-3167-4A50-A1E7-BC075D2543CF}" srcOrd="3" destOrd="0" presId="urn:microsoft.com/office/officeart/2018/5/layout/IconLeafLabelList"/>
    <dgm:cxn modelId="{8CC7F3EE-BB51-4A0D-BDA2-78F39C87078C}" type="presParOf" srcId="{33468D10-61F7-4F74-AFD2-525B076F4A07}" destId="{6CA831B2-520E-484B-B8F0-D2347D7DFA33}" srcOrd="3" destOrd="0" presId="urn:microsoft.com/office/officeart/2018/5/layout/IconLeafLabelList"/>
    <dgm:cxn modelId="{6F847C99-D004-4134-B9C0-3CF659E56DB1}" type="presParOf" srcId="{33468D10-61F7-4F74-AFD2-525B076F4A07}" destId="{B59E5FAD-4457-4441-B77F-BE81466A3C24}" srcOrd="4" destOrd="0" presId="urn:microsoft.com/office/officeart/2018/5/layout/IconLeafLabelList"/>
    <dgm:cxn modelId="{3A7E429F-2263-4CD2-AA97-98FCB732FCF5}" type="presParOf" srcId="{B59E5FAD-4457-4441-B77F-BE81466A3C24}" destId="{F0864F5B-68C1-4222-955B-8824917624C2}" srcOrd="0" destOrd="0" presId="urn:microsoft.com/office/officeart/2018/5/layout/IconLeafLabelList"/>
    <dgm:cxn modelId="{F745F483-E734-4F68-861F-7FFEBF868C91}" type="presParOf" srcId="{B59E5FAD-4457-4441-B77F-BE81466A3C24}" destId="{46256ED0-CD0A-4702-BA3D-CF054432FE0E}" srcOrd="1" destOrd="0" presId="urn:microsoft.com/office/officeart/2018/5/layout/IconLeafLabelList"/>
    <dgm:cxn modelId="{7316E1CB-E673-41C7-8F5D-6A291E0C56EF}" type="presParOf" srcId="{B59E5FAD-4457-4441-B77F-BE81466A3C24}" destId="{41315459-154C-49B5-98DE-6CAB096942CE}" srcOrd="2" destOrd="0" presId="urn:microsoft.com/office/officeart/2018/5/layout/IconLeafLabelList"/>
    <dgm:cxn modelId="{7990710C-8D2F-4D31-B3B9-7FFCB4D90A49}" type="presParOf" srcId="{B59E5FAD-4457-4441-B77F-BE81466A3C24}" destId="{58C08147-B6B2-49D9-ACA8-8E30CE29A099}" srcOrd="3" destOrd="0" presId="urn:microsoft.com/office/officeart/2018/5/layout/IconLeafLabelList"/>
    <dgm:cxn modelId="{7EDF2EA1-E0BB-4835-84AC-9B872A7DF987}" type="presParOf" srcId="{33468D10-61F7-4F74-AFD2-525B076F4A07}" destId="{6188673C-8E27-400B-AF6C-158B3F8C4579}" srcOrd="5" destOrd="0" presId="urn:microsoft.com/office/officeart/2018/5/layout/IconLeafLabelList"/>
    <dgm:cxn modelId="{C5BBB67A-FBA0-45DA-9247-6E8CCCFE95F9}" type="presParOf" srcId="{33468D10-61F7-4F74-AFD2-525B076F4A07}" destId="{33986FFC-64B1-4AC1-ABE8-6A33370BA93E}" srcOrd="6" destOrd="0" presId="urn:microsoft.com/office/officeart/2018/5/layout/IconLeafLabelList"/>
    <dgm:cxn modelId="{1A6DBEE5-856D-43CF-BEA5-C9ADD52CC0B1}" type="presParOf" srcId="{33986FFC-64B1-4AC1-ABE8-6A33370BA93E}" destId="{482C5B00-525C-4ED8-A854-544B8A519ECB}" srcOrd="0" destOrd="0" presId="urn:microsoft.com/office/officeart/2018/5/layout/IconLeafLabelList"/>
    <dgm:cxn modelId="{CE670DB5-9CD4-45E0-BABF-1CD7156005CC}" type="presParOf" srcId="{33986FFC-64B1-4AC1-ABE8-6A33370BA93E}" destId="{374448AB-36E4-477A-B584-B806B6AE6DF3}" srcOrd="1" destOrd="0" presId="urn:microsoft.com/office/officeart/2018/5/layout/IconLeafLabelList"/>
    <dgm:cxn modelId="{C9D2B8F0-D087-4F9D-A83A-822640E0DD1A}" type="presParOf" srcId="{33986FFC-64B1-4AC1-ABE8-6A33370BA93E}" destId="{35986930-D6C7-45D8-BB9D-CA6AD797E61D}" srcOrd="2" destOrd="0" presId="urn:microsoft.com/office/officeart/2018/5/layout/IconLeafLabelList"/>
    <dgm:cxn modelId="{93D401EE-B387-4754-A341-89F7C8C268CB}" type="presParOf" srcId="{33986FFC-64B1-4AC1-ABE8-6A33370BA93E}" destId="{725B86B1-7435-4A81-84DA-EE872E36C2A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CFD3D6-BF82-4D8A-8648-7B1E4A7269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8D9D51-999C-4F32-BE32-F351598AAA24}">
      <dgm:prSet/>
      <dgm:spPr/>
      <dgm:t>
        <a:bodyPr/>
        <a:lstStyle/>
        <a:p>
          <a:r>
            <a:rPr lang="en-US"/>
            <a:t>Foursquare data about venues (via Foursquare API)</a:t>
          </a:r>
        </a:p>
      </dgm:t>
    </dgm:pt>
    <dgm:pt modelId="{A875C9E5-53FC-4A65-8305-264C425F4ACC}" type="parTrans" cxnId="{C8EE2580-D109-49E2-A11E-EEC344074F24}">
      <dgm:prSet/>
      <dgm:spPr/>
      <dgm:t>
        <a:bodyPr/>
        <a:lstStyle/>
        <a:p>
          <a:endParaRPr lang="en-US"/>
        </a:p>
      </dgm:t>
    </dgm:pt>
    <dgm:pt modelId="{FEE89A0B-F5E1-4184-8380-8F6FD1CC8200}" type="sibTrans" cxnId="{C8EE2580-D109-49E2-A11E-EEC344074F24}">
      <dgm:prSet/>
      <dgm:spPr/>
      <dgm:t>
        <a:bodyPr/>
        <a:lstStyle/>
        <a:p>
          <a:endParaRPr lang="en-US"/>
        </a:p>
      </dgm:t>
    </dgm:pt>
    <dgm:pt modelId="{62F8E916-6143-4950-B175-ECD3DA136EE0}">
      <dgm:prSet/>
      <dgm:spPr/>
      <dgm:t>
        <a:bodyPr/>
        <a:lstStyle/>
        <a:p>
          <a:r>
            <a:rPr lang="en-US"/>
            <a:t>Administrative divisions of Saint Petersburg (parsed directly from Wikipedia with BeautifulSoup4 library)</a:t>
          </a:r>
        </a:p>
      </dgm:t>
    </dgm:pt>
    <dgm:pt modelId="{C433D468-8DD5-487A-BA17-28E29DBD6FB2}" type="parTrans" cxnId="{9DFD79DF-7180-4A8C-B825-6FFE3CE9D26F}">
      <dgm:prSet/>
      <dgm:spPr/>
      <dgm:t>
        <a:bodyPr/>
        <a:lstStyle/>
        <a:p>
          <a:endParaRPr lang="en-US"/>
        </a:p>
      </dgm:t>
    </dgm:pt>
    <dgm:pt modelId="{93487E69-AFDC-45ED-A539-480D3493D9F8}" type="sibTrans" cxnId="{9DFD79DF-7180-4A8C-B825-6FFE3CE9D26F}">
      <dgm:prSet/>
      <dgm:spPr/>
      <dgm:t>
        <a:bodyPr/>
        <a:lstStyle/>
        <a:p>
          <a:endParaRPr lang="en-US"/>
        </a:p>
      </dgm:t>
    </dgm:pt>
    <dgm:pt modelId="{F794CFE9-3E71-47E9-970E-B5DDD0C4E0E6}">
      <dgm:prSet/>
      <dgm:spPr/>
      <dgm:t>
        <a:bodyPr/>
        <a:lstStyle/>
        <a:p>
          <a:r>
            <a:rPr lang="en-US" dirty="0"/>
            <a:t>Statistics data of average income from Official Statistics Department of Russia in Saint Petersburg from </a:t>
          </a:r>
          <a:r>
            <a:rPr lang="en-US" dirty="0" err="1"/>
            <a:t>jan</a:t>
          </a:r>
          <a:r>
            <a:rPr lang="en-US" dirty="0"/>
            <a:t> to sept 2018</a:t>
          </a:r>
        </a:p>
      </dgm:t>
    </dgm:pt>
    <dgm:pt modelId="{0E9F780B-B1FE-419D-99BF-112E167A0160}" type="parTrans" cxnId="{E663CC4E-F2C4-46B4-BEF0-EF4CAF92B698}">
      <dgm:prSet/>
      <dgm:spPr/>
      <dgm:t>
        <a:bodyPr/>
        <a:lstStyle/>
        <a:p>
          <a:endParaRPr lang="en-US"/>
        </a:p>
      </dgm:t>
    </dgm:pt>
    <dgm:pt modelId="{22FE0C9C-52B2-4C49-8F54-A1A738A17B96}" type="sibTrans" cxnId="{E663CC4E-F2C4-46B4-BEF0-EF4CAF92B698}">
      <dgm:prSet/>
      <dgm:spPr/>
      <dgm:t>
        <a:bodyPr/>
        <a:lstStyle/>
        <a:p>
          <a:endParaRPr lang="en-US"/>
        </a:p>
      </dgm:t>
    </dgm:pt>
    <dgm:pt modelId="{EE98B922-4BBC-40F7-B018-97F31773E803}">
      <dgm:prSet/>
      <dgm:spPr/>
      <dgm:t>
        <a:bodyPr/>
        <a:lstStyle/>
        <a:p>
          <a:r>
            <a:rPr lang="en-US"/>
            <a:t>Price of land from Rusland SP</a:t>
          </a:r>
        </a:p>
      </dgm:t>
    </dgm:pt>
    <dgm:pt modelId="{45227F4E-0E37-4DA5-9564-8C6DEAA94CBF}" type="parTrans" cxnId="{5C6FAD46-5F01-4956-9C98-887A14DE50FE}">
      <dgm:prSet/>
      <dgm:spPr/>
      <dgm:t>
        <a:bodyPr/>
        <a:lstStyle/>
        <a:p>
          <a:endParaRPr lang="en-US"/>
        </a:p>
      </dgm:t>
    </dgm:pt>
    <dgm:pt modelId="{94158386-1C37-4FF1-9C13-5224D38A360E}" type="sibTrans" cxnId="{5C6FAD46-5F01-4956-9C98-887A14DE50FE}">
      <dgm:prSet/>
      <dgm:spPr/>
      <dgm:t>
        <a:bodyPr/>
        <a:lstStyle/>
        <a:p>
          <a:endParaRPr lang="en-US"/>
        </a:p>
      </dgm:t>
    </dgm:pt>
    <dgm:pt modelId="{6B9C4C00-51F5-4933-A574-478422AF7DD7}">
      <dgm:prSet/>
      <dgm:spPr/>
      <dgm:t>
        <a:bodyPr/>
        <a:lstStyle/>
        <a:p>
          <a:r>
            <a:rPr lang="en-US"/>
            <a:t>Price of land from “Restate” agency</a:t>
          </a:r>
        </a:p>
      </dgm:t>
    </dgm:pt>
    <dgm:pt modelId="{D8BBC3EC-8CFC-4B61-9FF3-A0B20B01C05F}" type="parTrans" cxnId="{A4B497DC-17F9-4307-AB38-580474CE312B}">
      <dgm:prSet/>
      <dgm:spPr/>
      <dgm:t>
        <a:bodyPr/>
        <a:lstStyle/>
        <a:p>
          <a:endParaRPr lang="en-US"/>
        </a:p>
      </dgm:t>
    </dgm:pt>
    <dgm:pt modelId="{EF06E104-9A02-4E65-94B5-5A8C3F5752C6}" type="sibTrans" cxnId="{A4B497DC-17F9-4307-AB38-580474CE312B}">
      <dgm:prSet/>
      <dgm:spPr/>
      <dgm:t>
        <a:bodyPr/>
        <a:lstStyle/>
        <a:p>
          <a:endParaRPr lang="en-US"/>
        </a:p>
      </dgm:t>
    </dgm:pt>
    <dgm:pt modelId="{B707ED4A-932E-4524-BD3C-556FAA6E05A7}" type="pres">
      <dgm:prSet presAssocID="{D7CFD3D6-BF82-4D8A-8648-7B1E4A726960}" presName="root" presStyleCnt="0">
        <dgm:presLayoutVars>
          <dgm:dir/>
          <dgm:resizeHandles val="exact"/>
        </dgm:presLayoutVars>
      </dgm:prSet>
      <dgm:spPr/>
    </dgm:pt>
    <dgm:pt modelId="{F6104CEC-17B7-494C-8D47-447BE276E778}" type="pres">
      <dgm:prSet presAssocID="{798D9D51-999C-4F32-BE32-F351598AAA24}" presName="compNode" presStyleCnt="0"/>
      <dgm:spPr/>
    </dgm:pt>
    <dgm:pt modelId="{D173F80C-8CC9-4ED8-B19F-CA80BAF7CA9D}" type="pres">
      <dgm:prSet presAssocID="{798D9D51-999C-4F32-BE32-F351598AAA24}" presName="bgRect" presStyleLbl="bgShp" presStyleIdx="0" presStyleCnt="5"/>
      <dgm:spPr/>
    </dgm:pt>
    <dgm:pt modelId="{BA62B4FD-6A40-4ADA-834E-0024B8FFB821}" type="pres">
      <dgm:prSet presAssocID="{798D9D51-999C-4F32-BE32-F351598AAA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16D6EC-8E5A-4F84-A8B8-2E06388166DD}" type="pres">
      <dgm:prSet presAssocID="{798D9D51-999C-4F32-BE32-F351598AAA24}" presName="spaceRect" presStyleCnt="0"/>
      <dgm:spPr/>
    </dgm:pt>
    <dgm:pt modelId="{B9EFCFA9-F179-416E-A9FD-82AECCE394C8}" type="pres">
      <dgm:prSet presAssocID="{798D9D51-999C-4F32-BE32-F351598AAA24}" presName="parTx" presStyleLbl="revTx" presStyleIdx="0" presStyleCnt="5">
        <dgm:presLayoutVars>
          <dgm:chMax val="0"/>
          <dgm:chPref val="0"/>
        </dgm:presLayoutVars>
      </dgm:prSet>
      <dgm:spPr/>
    </dgm:pt>
    <dgm:pt modelId="{C589CF17-1649-411A-865E-85624E169F9E}" type="pres">
      <dgm:prSet presAssocID="{FEE89A0B-F5E1-4184-8380-8F6FD1CC8200}" presName="sibTrans" presStyleCnt="0"/>
      <dgm:spPr/>
    </dgm:pt>
    <dgm:pt modelId="{BF872571-C4C8-453C-B04F-18D581750686}" type="pres">
      <dgm:prSet presAssocID="{62F8E916-6143-4950-B175-ECD3DA136EE0}" presName="compNode" presStyleCnt="0"/>
      <dgm:spPr/>
    </dgm:pt>
    <dgm:pt modelId="{38A5AA1C-5395-4719-914F-BD0637A8B96F}" type="pres">
      <dgm:prSet presAssocID="{62F8E916-6143-4950-B175-ECD3DA136EE0}" presName="bgRect" presStyleLbl="bgShp" presStyleIdx="1" presStyleCnt="5"/>
      <dgm:spPr/>
    </dgm:pt>
    <dgm:pt modelId="{1D9BCEF0-E0C3-4A4B-85E3-84CE4928E324}" type="pres">
      <dgm:prSet presAssocID="{62F8E916-6143-4950-B175-ECD3DA136E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87C0EA4-0607-48B6-97B6-D51D84183DA3}" type="pres">
      <dgm:prSet presAssocID="{62F8E916-6143-4950-B175-ECD3DA136EE0}" presName="spaceRect" presStyleCnt="0"/>
      <dgm:spPr/>
    </dgm:pt>
    <dgm:pt modelId="{5CB23538-CDBF-4379-81E6-03B1D193144D}" type="pres">
      <dgm:prSet presAssocID="{62F8E916-6143-4950-B175-ECD3DA136EE0}" presName="parTx" presStyleLbl="revTx" presStyleIdx="1" presStyleCnt="5">
        <dgm:presLayoutVars>
          <dgm:chMax val="0"/>
          <dgm:chPref val="0"/>
        </dgm:presLayoutVars>
      </dgm:prSet>
      <dgm:spPr/>
    </dgm:pt>
    <dgm:pt modelId="{B4D33E12-A569-4AC9-AB5C-AFF0FEDD3F53}" type="pres">
      <dgm:prSet presAssocID="{93487E69-AFDC-45ED-A539-480D3493D9F8}" presName="sibTrans" presStyleCnt="0"/>
      <dgm:spPr/>
    </dgm:pt>
    <dgm:pt modelId="{A581697F-3A00-4A93-AA29-881390FE702D}" type="pres">
      <dgm:prSet presAssocID="{F794CFE9-3E71-47E9-970E-B5DDD0C4E0E6}" presName="compNode" presStyleCnt="0"/>
      <dgm:spPr/>
    </dgm:pt>
    <dgm:pt modelId="{23968E9E-7507-47D3-8204-3D4D4BCC8694}" type="pres">
      <dgm:prSet presAssocID="{F794CFE9-3E71-47E9-970E-B5DDD0C4E0E6}" presName="bgRect" presStyleLbl="bgShp" presStyleIdx="2" presStyleCnt="5"/>
      <dgm:spPr/>
    </dgm:pt>
    <dgm:pt modelId="{A36D7DEC-FE73-4335-80C0-B298259695D2}" type="pres">
      <dgm:prSet presAssocID="{F794CFE9-3E71-47E9-970E-B5DDD0C4E0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F38E2B7-C809-48DA-BC76-B4BD47137A70}" type="pres">
      <dgm:prSet presAssocID="{F794CFE9-3E71-47E9-970E-B5DDD0C4E0E6}" presName="spaceRect" presStyleCnt="0"/>
      <dgm:spPr/>
    </dgm:pt>
    <dgm:pt modelId="{BF628C4D-81AD-463F-BC6C-AD4B2B25BC76}" type="pres">
      <dgm:prSet presAssocID="{F794CFE9-3E71-47E9-970E-B5DDD0C4E0E6}" presName="parTx" presStyleLbl="revTx" presStyleIdx="2" presStyleCnt="5">
        <dgm:presLayoutVars>
          <dgm:chMax val="0"/>
          <dgm:chPref val="0"/>
        </dgm:presLayoutVars>
      </dgm:prSet>
      <dgm:spPr/>
    </dgm:pt>
    <dgm:pt modelId="{55EAEC46-F079-473C-A630-94520A4AE70D}" type="pres">
      <dgm:prSet presAssocID="{22FE0C9C-52B2-4C49-8F54-A1A738A17B96}" presName="sibTrans" presStyleCnt="0"/>
      <dgm:spPr/>
    </dgm:pt>
    <dgm:pt modelId="{57501CB4-BD21-4A71-A876-36E4825E4F99}" type="pres">
      <dgm:prSet presAssocID="{EE98B922-4BBC-40F7-B018-97F31773E803}" presName="compNode" presStyleCnt="0"/>
      <dgm:spPr/>
    </dgm:pt>
    <dgm:pt modelId="{D2DE0F9D-0581-42C4-8B50-C49E5190B30A}" type="pres">
      <dgm:prSet presAssocID="{EE98B922-4BBC-40F7-B018-97F31773E803}" presName="bgRect" presStyleLbl="bgShp" presStyleIdx="3" presStyleCnt="5"/>
      <dgm:spPr/>
    </dgm:pt>
    <dgm:pt modelId="{79F7BF78-601E-4A74-BD39-98462D63FBC6}" type="pres">
      <dgm:prSet presAssocID="{EE98B922-4BBC-40F7-B018-97F31773E8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5A6325D-B22A-4CDC-B9A7-3F8BE303267A}" type="pres">
      <dgm:prSet presAssocID="{EE98B922-4BBC-40F7-B018-97F31773E803}" presName="spaceRect" presStyleCnt="0"/>
      <dgm:spPr/>
    </dgm:pt>
    <dgm:pt modelId="{812921AE-7B1F-47D7-A05D-FC272DB02145}" type="pres">
      <dgm:prSet presAssocID="{EE98B922-4BBC-40F7-B018-97F31773E803}" presName="parTx" presStyleLbl="revTx" presStyleIdx="3" presStyleCnt="5">
        <dgm:presLayoutVars>
          <dgm:chMax val="0"/>
          <dgm:chPref val="0"/>
        </dgm:presLayoutVars>
      </dgm:prSet>
      <dgm:spPr/>
    </dgm:pt>
    <dgm:pt modelId="{3C9E99EC-5813-4EEC-94ED-8863E4109A46}" type="pres">
      <dgm:prSet presAssocID="{94158386-1C37-4FF1-9C13-5224D38A360E}" presName="sibTrans" presStyleCnt="0"/>
      <dgm:spPr/>
    </dgm:pt>
    <dgm:pt modelId="{C4F54239-FF7D-4116-9763-CB115F5B4259}" type="pres">
      <dgm:prSet presAssocID="{6B9C4C00-51F5-4933-A574-478422AF7DD7}" presName="compNode" presStyleCnt="0"/>
      <dgm:spPr/>
    </dgm:pt>
    <dgm:pt modelId="{BA049808-8B62-4B88-8999-DAC9805FF6FC}" type="pres">
      <dgm:prSet presAssocID="{6B9C4C00-51F5-4933-A574-478422AF7DD7}" presName="bgRect" presStyleLbl="bgShp" presStyleIdx="4" presStyleCnt="5"/>
      <dgm:spPr/>
    </dgm:pt>
    <dgm:pt modelId="{25E136E4-A185-4956-ACA5-2101F7D7307A}" type="pres">
      <dgm:prSet presAssocID="{6B9C4C00-51F5-4933-A574-478422AF7D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C0DB3241-62E8-4411-80C2-8227CFA73F25}" type="pres">
      <dgm:prSet presAssocID="{6B9C4C00-51F5-4933-A574-478422AF7DD7}" presName="spaceRect" presStyleCnt="0"/>
      <dgm:spPr/>
    </dgm:pt>
    <dgm:pt modelId="{62861609-D4FE-4F89-8FB2-C64CBC94CA12}" type="pres">
      <dgm:prSet presAssocID="{6B9C4C00-51F5-4933-A574-478422AF7DD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2092106-8F04-4CA3-9549-64749E26332B}" type="presOf" srcId="{62F8E916-6143-4950-B175-ECD3DA136EE0}" destId="{5CB23538-CDBF-4379-81E6-03B1D193144D}" srcOrd="0" destOrd="0" presId="urn:microsoft.com/office/officeart/2018/2/layout/IconVerticalSolidList"/>
    <dgm:cxn modelId="{258B3B11-B747-4FE2-BEDF-51D2326E770C}" type="presOf" srcId="{798D9D51-999C-4F32-BE32-F351598AAA24}" destId="{B9EFCFA9-F179-416E-A9FD-82AECCE394C8}" srcOrd="0" destOrd="0" presId="urn:microsoft.com/office/officeart/2018/2/layout/IconVerticalSolidList"/>
    <dgm:cxn modelId="{FAB27421-B536-481D-9D64-53C4AB878B53}" type="presOf" srcId="{6B9C4C00-51F5-4933-A574-478422AF7DD7}" destId="{62861609-D4FE-4F89-8FB2-C64CBC94CA12}" srcOrd="0" destOrd="0" presId="urn:microsoft.com/office/officeart/2018/2/layout/IconVerticalSolidList"/>
    <dgm:cxn modelId="{F7A6B05F-E191-402C-AA92-DAAB8E00070E}" type="presOf" srcId="{EE98B922-4BBC-40F7-B018-97F31773E803}" destId="{812921AE-7B1F-47D7-A05D-FC272DB02145}" srcOrd="0" destOrd="0" presId="urn:microsoft.com/office/officeart/2018/2/layout/IconVerticalSolidList"/>
    <dgm:cxn modelId="{5C6FAD46-5F01-4956-9C98-887A14DE50FE}" srcId="{D7CFD3D6-BF82-4D8A-8648-7B1E4A726960}" destId="{EE98B922-4BBC-40F7-B018-97F31773E803}" srcOrd="3" destOrd="0" parTransId="{45227F4E-0E37-4DA5-9564-8C6DEAA94CBF}" sibTransId="{94158386-1C37-4FF1-9C13-5224D38A360E}"/>
    <dgm:cxn modelId="{E663CC4E-F2C4-46B4-BEF0-EF4CAF92B698}" srcId="{D7CFD3D6-BF82-4D8A-8648-7B1E4A726960}" destId="{F794CFE9-3E71-47E9-970E-B5DDD0C4E0E6}" srcOrd="2" destOrd="0" parTransId="{0E9F780B-B1FE-419D-99BF-112E167A0160}" sibTransId="{22FE0C9C-52B2-4C49-8F54-A1A738A17B96}"/>
    <dgm:cxn modelId="{0318AF56-7C54-4BBD-BB5B-DF74C1600C82}" type="presOf" srcId="{D7CFD3D6-BF82-4D8A-8648-7B1E4A726960}" destId="{B707ED4A-932E-4524-BD3C-556FAA6E05A7}" srcOrd="0" destOrd="0" presId="urn:microsoft.com/office/officeart/2018/2/layout/IconVerticalSolidList"/>
    <dgm:cxn modelId="{C8EE2580-D109-49E2-A11E-EEC344074F24}" srcId="{D7CFD3D6-BF82-4D8A-8648-7B1E4A726960}" destId="{798D9D51-999C-4F32-BE32-F351598AAA24}" srcOrd="0" destOrd="0" parTransId="{A875C9E5-53FC-4A65-8305-264C425F4ACC}" sibTransId="{FEE89A0B-F5E1-4184-8380-8F6FD1CC8200}"/>
    <dgm:cxn modelId="{864572CF-A3DC-41AB-A16A-77046A87A7D7}" type="presOf" srcId="{F794CFE9-3E71-47E9-970E-B5DDD0C4E0E6}" destId="{BF628C4D-81AD-463F-BC6C-AD4B2B25BC76}" srcOrd="0" destOrd="0" presId="urn:microsoft.com/office/officeart/2018/2/layout/IconVerticalSolidList"/>
    <dgm:cxn modelId="{A4B497DC-17F9-4307-AB38-580474CE312B}" srcId="{D7CFD3D6-BF82-4D8A-8648-7B1E4A726960}" destId="{6B9C4C00-51F5-4933-A574-478422AF7DD7}" srcOrd="4" destOrd="0" parTransId="{D8BBC3EC-8CFC-4B61-9FF3-A0B20B01C05F}" sibTransId="{EF06E104-9A02-4E65-94B5-5A8C3F5752C6}"/>
    <dgm:cxn modelId="{9DFD79DF-7180-4A8C-B825-6FFE3CE9D26F}" srcId="{D7CFD3D6-BF82-4D8A-8648-7B1E4A726960}" destId="{62F8E916-6143-4950-B175-ECD3DA136EE0}" srcOrd="1" destOrd="0" parTransId="{C433D468-8DD5-487A-BA17-28E29DBD6FB2}" sibTransId="{93487E69-AFDC-45ED-A539-480D3493D9F8}"/>
    <dgm:cxn modelId="{0144263D-3D22-4527-8CF9-CE1B247DCAC2}" type="presParOf" srcId="{B707ED4A-932E-4524-BD3C-556FAA6E05A7}" destId="{F6104CEC-17B7-494C-8D47-447BE276E778}" srcOrd="0" destOrd="0" presId="urn:microsoft.com/office/officeart/2018/2/layout/IconVerticalSolidList"/>
    <dgm:cxn modelId="{36547D11-9168-42E9-9F6D-718B20703CE0}" type="presParOf" srcId="{F6104CEC-17B7-494C-8D47-447BE276E778}" destId="{D173F80C-8CC9-4ED8-B19F-CA80BAF7CA9D}" srcOrd="0" destOrd="0" presId="urn:microsoft.com/office/officeart/2018/2/layout/IconVerticalSolidList"/>
    <dgm:cxn modelId="{C30A5177-0973-40F4-888A-2275C44EA52C}" type="presParOf" srcId="{F6104CEC-17B7-494C-8D47-447BE276E778}" destId="{BA62B4FD-6A40-4ADA-834E-0024B8FFB821}" srcOrd="1" destOrd="0" presId="urn:microsoft.com/office/officeart/2018/2/layout/IconVerticalSolidList"/>
    <dgm:cxn modelId="{2A93174D-2C88-4DEC-B813-9AE77DD97829}" type="presParOf" srcId="{F6104CEC-17B7-494C-8D47-447BE276E778}" destId="{7516D6EC-8E5A-4F84-A8B8-2E06388166DD}" srcOrd="2" destOrd="0" presId="urn:microsoft.com/office/officeart/2018/2/layout/IconVerticalSolidList"/>
    <dgm:cxn modelId="{756CE7EC-C428-4EFD-BE7D-432FD1CAF2FA}" type="presParOf" srcId="{F6104CEC-17B7-494C-8D47-447BE276E778}" destId="{B9EFCFA9-F179-416E-A9FD-82AECCE394C8}" srcOrd="3" destOrd="0" presId="urn:microsoft.com/office/officeart/2018/2/layout/IconVerticalSolidList"/>
    <dgm:cxn modelId="{222F54D4-568D-40AA-90B7-6C25B1CAC4F6}" type="presParOf" srcId="{B707ED4A-932E-4524-BD3C-556FAA6E05A7}" destId="{C589CF17-1649-411A-865E-85624E169F9E}" srcOrd="1" destOrd="0" presId="urn:microsoft.com/office/officeart/2018/2/layout/IconVerticalSolidList"/>
    <dgm:cxn modelId="{4942419C-6A6E-4553-AC5D-ADEE21F278B3}" type="presParOf" srcId="{B707ED4A-932E-4524-BD3C-556FAA6E05A7}" destId="{BF872571-C4C8-453C-B04F-18D581750686}" srcOrd="2" destOrd="0" presId="urn:microsoft.com/office/officeart/2018/2/layout/IconVerticalSolidList"/>
    <dgm:cxn modelId="{0429339B-41AD-4132-93B5-3ADD50B185CC}" type="presParOf" srcId="{BF872571-C4C8-453C-B04F-18D581750686}" destId="{38A5AA1C-5395-4719-914F-BD0637A8B96F}" srcOrd="0" destOrd="0" presId="urn:microsoft.com/office/officeart/2018/2/layout/IconVerticalSolidList"/>
    <dgm:cxn modelId="{31515835-E021-4C22-B44C-D109CC528AAF}" type="presParOf" srcId="{BF872571-C4C8-453C-B04F-18D581750686}" destId="{1D9BCEF0-E0C3-4A4B-85E3-84CE4928E324}" srcOrd="1" destOrd="0" presId="urn:microsoft.com/office/officeart/2018/2/layout/IconVerticalSolidList"/>
    <dgm:cxn modelId="{2C68763E-E972-4A65-87AB-1ADE3A55FDBE}" type="presParOf" srcId="{BF872571-C4C8-453C-B04F-18D581750686}" destId="{D87C0EA4-0607-48B6-97B6-D51D84183DA3}" srcOrd="2" destOrd="0" presId="urn:microsoft.com/office/officeart/2018/2/layout/IconVerticalSolidList"/>
    <dgm:cxn modelId="{4895A959-CEDE-4E47-9A45-E89929CE902A}" type="presParOf" srcId="{BF872571-C4C8-453C-B04F-18D581750686}" destId="{5CB23538-CDBF-4379-81E6-03B1D193144D}" srcOrd="3" destOrd="0" presId="urn:microsoft.com/office/officeart/2018/2/layout/IconVerticalSolidList"/>
    <dgm:cxn modelId="{69BEA3D0-E3BB-4883-8A47-05A835CE646F}" type="presParOf" srcId="{B707ED4A-932E-4524-BD3C-556FAA6E05A7}" destId="{B4D33E12-A569-4AC9-AB5C-AFF0FEDD3F53}" srcOrd="3" destOrd="0" presId="urn:microsoft.com/office/officeart/2018/2/layout/IconVerticalSolidList"/>
    <dgm:cxn modelId="{F3FF6B71-6D94-48F7-AE25-F72A7B5AEE51}" type="presParOf" srcId="{B707ED4A-932E-4524-BD3C-556FAA6E05A7}" destId="{A581697F-3A00-4A93-AA29-881390FE702D}" srcOrd="4" destOrd="0" presId="urn:microsoft.com/office/officeart/2018/2/layout/IconVerticalSolidList"/>
    <dgm:cxn modelId="{2931C70B-F949-46C3-851E-27B7653157C6}" type="presParOf" srcId="{A581697F-3A00-4A93-AA29-881390FE702D}" destId="{23968E9E-7507-47D3-8204-3D4D4BCC8694}" srcOrd="0" destOrd="0" presId="urn:microsoft.com/office/officeart/2018/2/layout/IconVerticalSolidList"/>
    <dgm:cxn modelId="{CEF478F6-1099-40D2-BCFC-CAFAC0A2D2A2}" type="presParOf" srcId="{A581697F-3A00-4A93-AA29-881390FE702D}" destId="{A36D7DEC-FE73-4335-80C0-B298259695D2}" srcOrd="1" destOrd="0" presId="urn:microsoft.com/office/officeart/2018/2/layout/IconVerticalSolidList"/>
    <dgm:cxn modelId="{B52826DB-1F70-46BD-B86B-DB82F7F4786B}" type="presParOf" srcId="{A581697F-3A00-4A93-AA29-881390FE702D}" destId="{6F38E2B7-C809-48DA-BC76-B4BD47137A70}" srcOrd="2" destOrd="0" presId="urn:microsoft.com/office/officeart/2018/2/layout/IconVerticalSolidList"/>
    <dgm:cxn modelId="{9060737D-7A4C-48B0-84E8-B432DE97222B}" type="presParOf" srcId="{A581697F-3A00-4A93-AA29-881390FE702D}" destId="{BF628C4D-81AD-463F-BC6C-AD4B2B25BC76}" srcOrd="3" destOrd="0" presId="urn:microsoft.com/office/officeart/2018/2/layout/IconVerticalSolidList"/>
    <dgm:cxn modelId="{0620872F-D597-44F9-BE00-9CA5772B571D}" type="presParOf" srcId="{B707ED4A-932E-4524-BD3C-556FAA6E05A7}" destId="{55EAEC46-F079-473C-A630-94520A4AE70D}" srcOrd="5" destOrd="0" presId="urn:microsoft.com/office/officeart/2018/2/layout/IconVerticalSolidList"/>
    <dgm:cxn modelId="{740218C5-E893-4E08-B052-36938BEFBB02}" type="presParOf" srcId="{B707ED4A-932E-4524-BD3C-556FAA6E05A7}" destId="{57501CB4-BD21-4A71-A876-36E4825E4F99}" srcOrd="6" destOrd="0" presId="urn:microsoft.com/office/officeart/2018/2/layout/IconVerticalSolidList"/>
    <dgm:cxn modelId="{1CCA793C-1C81-4080-B31A-B1F2D31A38E7}" type="presParOf" srcId="{57501CB4-BD21-4A71-A876-36E4825E4F99}" destId="{D2DE0F9D-0581-42C4-8B50-C49E5190B30A}" srcOrd="0" destOrd="0" presId="urn:microsoft.com/office/officeart/2018/2/layout/IconVerticalSolidList"/>
    <dgm:cxn modelId="{874AF51A-3594-40E2-A6A5-8B416E6E2354}" type="presParOf" srcId="{57501CB4-BD21-4A71-A876-36E4825E4F99}" destId="{79F7BF78-601E-4A74-BD39-98462D63FBC6}" srcOrd="1" destOrd="0" presId="urn:microsoft.com/office/officeart/2018/2/layout/IconVerticalSolidList"/>
    <dgm:cxn modelId="{884FA25D-32DD-4581-9990-64CA1892C686}" type="presParOf" srcId="{57501CB4-BD21-4A71-A876-36E4825E4F99}" destId="{05A6325D-B22A-4CDC-B9A7-3F8BE303267A}" srcOrd="2" destOrd="0" presId="urn:microsoft.com/office/officeart/2018/2/layout/IconVerticalSolidList"/>
    <dgm:cxn modelId="{C851B911-B79C-4D93-8C00-5C5DC925B797}" type="presParOf" srcId="{57501CB4-BD21-4A71-A876-36E4825E4F99}" destId="{812921AE-7B1F-47D7-A05D-FC272DB02145}" srcOrd="3" destOrd="0" presId="urn:microsoft.com/office/officeart/2018/2/layout/IconVerticalSolidList"/>
    <dgm:cxn modelId="{8F0284DE-B314-409F-AB8C-D42D57B66406}" type="presParOf" srcId="{B707ED4A-932E-4524-BD3C-556FAA6E05A7}" destId="{3C9E99EC-5813-4EEC-94ED-8863E4109A46}" srcOrd="7" destOrd="0" presId="urn:microsoft.com/office/officeart/2018/2/layout/IconVerticalSolidList"/>
    <dgm:cxn modelId="{BFAD8C5B-5073-4AFE-B485-D12A6FBC07F2}" type="presParOf" srcId="{B707ED4A-932E-4524-BD3C-556FAA6E05A7}" destId="{C4F54239-FF7D-4116-9763-CB115F5B4259}" srcOrd="8" destOrd="0" presId="urn:microsoft.com/office/officeart/2018/2/layout/IconVerticalSolidList"/>
    <dgm:cxn modelId="{CCD4637B-DA00-4284-BD1F-B775E3AD8AFB}" type="presParOf" srcId="{C4F54239-FF7D-4116-9763-CB115F5B4259}" destId="{BA049808-8B62-4B88-8999-DAC9805FF6FC}" srcOrd="0" destOrd="0" presId="urn:microsoft.com/office/officeart/2018/2/layout/IconVerticalSolidList"/>
    <dgm:cxn modelId="{9A76B6A1-B1F7-40BA-B4B6-EBC3559FBB02}" type="presParOf" srcId="{C4F54239-FF7D-4116-9763-CB115F5B4259}" destId="{25E136E4-A185-4956-ACA5-2101F7D7307A}" srcOrd="1" destOrd="0" presId="urn:microsoft.com/office/officeart/2018/2/layout/IconVerticalSolidList"/>
    <dgm:cxn modelId="{E6C42AB7-36EC-4D60-80E0-D228152B1F4C}" type="presParOf" srcId="{C4F54239-FF7D-4116-9763-CB115F5B4259}" destId="{C0DB3241-62E8-4411-80C2-8227CFA73F25}" srcOrd="2" destOrd="0" presId="urn:microsoft.com/office/officeart/2018/2/layout/IconVerticalSolidList"/>
    <dgm:cxn modelId="{55C30F4B-BAB2-4812-9EF9-2C69F0B5DD98}" type="presParOf" srcId="{C4F54239-FF7D-4116-9763-CB115F5B4259}" destId="{62861609-D4FE-4F89-8FB2-C64CBC94C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C5D59-4BB5-4D98-83FC-56CA65B48015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D9E46-8F0C-48E7-852B-CED044F0F83A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39687-7410-47AD-BA14-2CB6940B0D34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Focus on customers with high-income</a:t>
          </a:r>
        </a:p>
      </dsp:txBody>
      <dsp:txXfrm>
        <a:off x="89042" y="2289522"/>
        <a:ext cx="2368460" cy="720000"/>
      </dsp:txXfrm>
    </dsp:sp>
    <dsp:sp modelId="{C48C29D2-1EFF-4D6C-8013-F322F1D2D7BC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5C046-3B8E-4EA0-A479-6B64A7C2C018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AE8BF-3167-4A50-A1E7-BC075D2543CF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Total population of districts</a:t>
          </a:r>
        </a:p>
      </dsp:txBody>
      <dsp:txXfrm>
        <a:off x="2871984" y="2289522"/>
        <a:ext cx="2368460" cy="720000"/>
      </dsp:txXfrm>
    </dsp:sp>
    <dsp:sp modelId="{F0864F5B-68C1-4222-955B-8824917624C2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56ED0-CD0A-4702-BA3D-CF054432FE0E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08147-B6B2-49D9-ACA8-8E30CE29A099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Less possible competitive venues along the area</a:t>
          </a:r>
        </a:p>
      </dsp:txBody>
      <dsp:txXfrm>
        <a:off x="5654925" y="2289522"/>
        <a:ext cx="2368460" cy="720000"/>
      </dsp:txXfrm>
    </dsp:sp>
    <dsp:sp modelId="{482C5B00-525C-4ED8-A854-544B8A519ECB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448AB-36E4-477A-B584-B806B6AE6DF3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B86B1-7435-4A81-84DA-EE872E36C2A0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Venue's cuisine IDEAS for district</a:t>
          </a:r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3F80C-8CC9-4ED8-B19F-CA80BAF7CA9D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2B4FD-6A40-4ADA-834E-0024B8FFB821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FCFA9-F179-416E-A9FD-82AECCE394C8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Foursquare data about venues (via Foursquare API)</a:t>
          </a:r>
        </a:p>
      </dsp:txBody>
      <dsp:txXfrm>
        <a:off x="878734" y="3571"/>
        <a:ext cx="5617315" cy="760809"/>
      </dsp:txXfrm>
    </dsp:sp>
    <dsp:sp modelId="{38A5AA1C-5395-4719-914F-BD0637A8B96F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BCEF0-E0C3-4A4B-85E3-84CE4928E324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23538-CDBF-4379-81E6-03B1D193144D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Administrative divisions of Saint Petersburg (parsed directly from Wikipedia with BeautifulSoup4 library)</a:t>
          </a:r>
        </a:p>
      </dsp:txBody>
      <dsp:txXfrm>
        <a:off x="878734" y="954583"/>
        <a:ext cx="5617315" cy="760809"/>
      </dsp:txXfrm>
    </dsp:sp>
    <dsp:sp modelId="{23968E9E-7507-47D3-8204-3D4D4BCC8694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D7DEC-FE73-4335-80C0-B298259695D2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28C4D-81AD-463F-BC6C-AD4B2B25BC76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Statistics data of average income from Official Statistics Department of Russia in Saint Petersburg from </a:t>
          </a:r>
          <a:r>
            <a:rPr lang="en-US" sz="1400" kern="1200" dirty="0" err="1"/>
            <a:t>jan</a:t>
          </a:r>
          <a:r>
            <a:rPr lang="en-US" sz="1400" kern="1200" dirty="0"/>
            <a:t> to sept 2018</a:t>
          </a:r>
        </a:p>
      </dsp:txBody>
      <dsp:txXfrm>
        <a:off x="878734" y="1905595"/>
        <a:ext cx="5617315" cy="760809"/>
      </dsp:txXfrm>
    </dsp:sp>
    <dsp:sp modelId="{D2DE0F9D-0581-42C4-8B50-C49E5190B30A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7BF78-601E-4A74-BD39-98462D63FBC6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21AE-7B1F-47D7-A05D-FC272DB02145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Price of land from Rusland SP</a:t>
          </a:r>
        </a:p>
      </dsp:txBody>
      <dsp:txXfrm>
        <a:off x="878734" y="2856607"/>
        <a:ext cx="5617315" cy="760809"/>
      </dsp:txXfrm>
    </dsp:sp>
    <dsp:sp modelId="{BA049808-8B62-4B88-8999-DAC9805FF6FC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136E4-A185-4956-ACA5-2101F7D7307A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61609-D4FE-4F89-8FB2-C64CBC94CA12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Price of land from “Restate” agency</a:t>
          </a:r>
        </a:p>
      </dsp:txBody>
      <dsp:txXfrm>
        <a:off x="878734" y="3807618"/>
        <a:ext cx="5617315" cy="7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56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2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223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12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023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351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34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5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4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4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32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9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923355-B3DF-4C03-9CBB-AE1F434D83B9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A29E-AB7B-4318-8BC9-0A4121FA0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8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CF758-13EF-4CB1-965E-6165D178C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Saint Petersburg restaurant location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7FD4B9-9F0C-48C7-9FED-9B40CE8C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Artem f.,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38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448A5-370D-42B0-A797-FAE0748B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Finding the best K for </a:t>
            </a:r>
            <a:r>
              <a:rPr lang="en-US" sz="4800" dirty="0" err="1">
                <a:solidFill>
                  <a:srgbClr val="EBEBEB"/>
                </a:solidFill>
              </a:rPr>
              <a:t>KMean</a:t>
            </a:r>
            <a:r>
              <a:rPr lang="en-US" sz="4800" dirty="0">
                <a:solidFill>
                  <a:srgbClr val="EBEBEB"/>
                </a:solidFill>
              </a:rPr>
              <a:t> clustering algorithm</a:t>
            </a:r>
            <a:endParaRPr lang="ru-RU" sz="4800" dirty="0">
              <a:solidFill>
                <a:srgbClr val="EBEBEB"/>
              </a:solidFill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C3CA9-E611-4E37-8C75-118990E5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400"/>
              <a:t>Preprocess Features data for a model</a:t>
            </a:r>
          </a:p>
          <a:p>
            <a:pPr fontAlgn="base">
              <a:lnSpc>
                <a:spcPct val="90000"/>
              </a:lnSpc>
            </a:pPr>
            <a:endParaRPr lang="en-US" sz="1400"/>
          </a:p>
          <a:p>
            <a:pPr marL="0" indent="0" fontAlgn="base">
              <a:lnSpc>
                <a:spcPct val="90000"/>
              </a:lnSpc>
              <a:buNone/>
            </a:pPr>
            <a:r>
              <a:rPr lang="en-US" sz="1400"/>
              <a:t>Scores:</a:t>
            </a:r>
          </a:p>
          <a:p>
            <a:pPr fontAlgn="base">
              <a:lnSpc>
                <a:spcPct val="90000"/>
              </a:lnSpc>
            </a:pPr>
            <a:r>
              <a:rPr lang="en-US" sz="1400"/>
              <a:t>Davies Bouldin</a:t>
            </a:r>
          </a:p>
          <a:p>
            <a:pPr fontAlgn="base">
              <a:lnSpc>
                <a:spcPct val="90000"/>
              </a:lnSpc>
            </a:pPr>
            <a:r>
              <a:rPr lang="en-US" sz="1400" err="1"/>
              <a:t>Calinski</a:t>
            </a:r>
            <a:r>
              <a:rPr lang="en-US" sz="1400"/>
              <a:t> </a:t>
            </a:r>
            <a:r>
              <a:rPr lang="en-US" sz="1400" err="1"/>
              <a:t>Harabasz</a:t>
            </a:r>
            <a:endParaRPr lang="en-US" sz="1400"/>
          </a:p>
          <a:p>
            <a:pPr fontAlgn="base">
              <a:lnSpc>
                <a:spcPct val="90000"/>
              </a:lnSpc>
            </a:pPr>
            <a:r>
              <a:rPr lang="en-US" sz="1400"/>
              <a:t>Silhouette score</a:t>
            </a:r>
          </a:p>
          <a:p>
            <a:pPr>
              <a:lnSpc>
                <a:spcPct val="90000"/>
              </a:lnSpc>
            </a:pPr>
            <a:endParaRPr lang="ru-RU" sz="1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116A9D-74C9-45C1-8AAD-3E2BEF04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2" y="3562395"/>
            <a:ext cx="6495847" cy="1912666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0E5FE-DB5E-46C1-99DD-0159E69FCEA9}"/>
              </a:ext>
            </a:extLst>
          </p:cNvPr>
          <p:cNvSpPr txBox="1"/>
          <p:nvPr/>
        </p:nvSpPr>
        <p:spPr>
          <a:xfrm>
            <a:off x="5048452" y="5855855"/>
            <a:ext cx="607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cluster value is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888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EF45-722A-40DB-B58A-5E031E23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6980" y="2115093"/>
            <a:ext cx="3543464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Building a clustering model for Districts</a:t>
            </a:r>
            <a:br>
              <a:rPr lang="en-US" sz="4800" dirty="0">
                <a:solidFill>
                  <a:srgbClr val="EBEBEB"/>
                </a:solidFill>
              </a:rPr>
            </a:br>
            <a:r>
              <a:rPr lang="en-US" sz="4800" dirty="0">
                <a:solidFill>
                  <a:srgbClr val="EBEBEB"/>
                </a:solidFill>
              </a:rPr>
              <a:t>(k = 2)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A8EE01A-D4D9-4859-9DC8-FF048B9FB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4" r="8726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875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1253-3AAC-43DE-942B-3027DD4B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Browsing venues in different clusters</a:t>
            </a:r>
          </a:p>
        </p:txBody>
      </p:sp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2D13507-CE11-4AB7-84A1-6875866747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9" r="17384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422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2EA1D-2424-4627-9E54-8B630E65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Best match: Centralniy dst.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CDC4-87D5-4920-875B-B2EF2A22894F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Avg income rate is very high</a:t>
            </a:r>
          </a:p>
          <a:p>
            <a:pPr marL="285750" indent="-28575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competitive venues along the area</a:t>
            </a:r>
          </a:p>
          <a:p>
            <a:pPr marL="285750" indent="-28575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There are over 200k population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42EBC4C-E8A9-44A5-A0F5-9A742E9A8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5" r="14146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92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2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5" name="Oval 3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3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3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17D29-CAE3-4683-A4AB-85C80893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Cross-check venues for result District</a:t>
            </a:r>
          </a:p>
        </p:txBody>
      </p:sp>
      <p:sp>
        <p:nvSpPr>
          <p:cNvPr id="49" name="Freeform: Shape 38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5BF11A-E7D2-4DE7-A722-CDA2F200B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3712" y="647699"/>
            <a:ext cx="3730945" cy="2658666"/>
          </a:xfrm>
          <a:prstGeom prst="rect">
            <a:avLst/>
          </a:prstGeom>
          <a:effectLst/>
        </p:spPr>
      </p:pic>
      <p:sp>
        <p:nvSpPr>
          <p:cNvPr id="50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C71E41-5E11-4597-8118-1DB8FBD20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4656" y="3501360"/>
            <a:ext cx="3829057" cy="2658666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44277-D0CF-4030-B1F9-158A04DD2E6D}"/>
              </a:ext>
            </a:extLst>
          </p:cNvPr>
          <p:cNvSpPr txBox="1"/>
          <p:nvPr/>
        </p:nvSpPr>
        <p:spPr>
          <a:xfrm>
            <a:off x="486022" y="282776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District top</a:t>
            </a:r>
            <a:r>
              <a:rPr lang="ru-RU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72D515-CAC9-4135-8B4F-A0C8CA76AB3F}"/>
              </a:ext>
            </a:extLst>
          </p:cNvPr>
          <p:cNvSpPr txBox="1"/>
          <p:nvPr/>
        </p:nvSpPr>
        <p:spPr>
          <a:xfrm>
            <a:off x="604859" y="3182304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top</a:t>
            </a:r>
            <a:r>
              <a:rPr lang="ru-RU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4366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B6A8424-F2F2-415D-99AA-BA10241BC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35" r="1080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ACE34C-3BAE-41FB-9155-D88EDB8FFAA5}"/>
              </a:ext>
            </a:extLst>
          </p:cNvPr>
          <p:cNvSpPr txBox="1"/>
          <p:nvPr/>
        </p:nvSpPr>
        <p:spPr>
          <a:xfrm>
            <a:off x="840450" y="1843177"/>
            <a:ext cx="333032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The best match for a new venue (according to city top):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3429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Pizza Place</a:t>
            </a:r>
          </a:p>
          <a:p>
            <a:pPr marL="3429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Sushi Restaurant</a:t>
            </a:r>
          </a:p>
          <a:p>
            <a:pPr marL="3429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Middle Eastern Restaurant</a:t>
            </a:r>
          </a:p>
          <a:p>
            <a:pPr marL="342900" indent="-3429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Fast Food Restaurant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809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9A2E8-0A56-4DB2-843D-F8065D6F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Possible drawbacks</a:t>
            </a:r>
            <a:endParaRPr lang="ru-RU" dirty="0">
              <a:solidFill>
                <a:srgbClr val="EBEBEB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9CEA6544-8D0E-4EAE-A375-4C56D25E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84" y="2024332"/>
            <a:ext cx="6188189" cy="3785419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Incomplete or wrong venue data in Foursquare</a:t>
            </a:r>
          </a:p>
          <a:p>
            <a:pPr fontAlgn="base"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Minor Radius inaccuracies</a:t>
            </a:r>
          </a:p>
          <a:p>
            <a:pPr fontAlgn="base"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Venue assignment to the District may be inaccurate due to direct distance calculation and the results may be improved by smart distance matrix</a:t>
            </a:r>
          </a:p>
          <a:p>
            <a:pPr fontAlgn="base"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Venue type selection uses data from all price type venues and may be too noisy as high cuisine restaurants share is low in comparison with all dataset</a:t>
            </a:r>
          </a:p>
          <a:p>
            <a:pPr fontAlgn="base">
              <a:lnSpc>
                <a:spcPct val="90000"/>
              </a:lnSpc>
            </a:pPr>
            <a:r>
              <a:rPr lang="en-US" sz="1900" dirty="0">
                <a:solidFill>
                  <a:srgbClr val="FFFFFF"/>
                </a:solidFill>
              </a:rPr>
              <a:t>We don’t have enough data to evaluate venue type as there is no targeted customers data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70F622A1-9B18-4F08-9569-2FECDCA8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07" r="18984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093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D276DC7-24DB-4048-89D7-B07E48BDE4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5BEE6-1C44-4576-8DF0-83487B86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DC9FD-8699-4060-95F6-FCA50451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46" y="1853248"/>
            <a:ext cx="4063649" cy="289315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project has approved our main point and made predictions for a central location in Saint-Petersburg. Also it described tastes of Saint-Petersburg citizens which can be used for future investment.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81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8CEEE-5CF2-4D60-8FEB-964DB1E9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Need to find the best high cuisine venue place with:</a:t>
            </a:r>
            <a:endParaRPr lang="ru-RU" dirty="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6D97493-6BE2-46B8-9330-413889D8C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68947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1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49C97-18EE-4A65-9DD6-DC0D416F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Data</a:t>
            </a:r>
            <a:endParaRPr lang="ru-RU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E09BB33-59D3-4C43-9622-2F1479A1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5815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230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F07D8-D85B-4999-87ED-696F8B70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Basic data compilation</a:t>
            </a:r>
            <a:endParaRPr lang="ru-RU" dirty="0">
              <a:solidFill>
                <a:srgbClr val="EBEBEB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E41A800-9FA6-4496-8A88-CF05287F1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569158"/>
              </p:ext>
            </p:extLst>
          </p:nvPr>
        </p:nvGraphicFramePr>
        <p:xfrm>
          <a:off x="648930" y="3754201"/>
          <a:ext cx="10895376" cy="1671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35">
                  <a:extLst>
                    <a:ext uri="{9D8B030D-6E8A-4147-A177-3AD203B41FA5}">
                      <a16:colId xmlns:a16="http://schemas.microsoft.com/office/drawing/2014/main" val="3426157663"/>
                    </a:ext>
                  </a:extLst>
                </a:gridCol>
                <a:gridCol w="848819">
                  <a:extLst>
                    <a:ext uri="{9D8B030D-6E8A-4147-A177-3AD203B41FA5}">
                      <a16:colId xmlns:a16="http://schemas.microsoft.com/office/drawing/2014/main" val="3446674112"/>
                    </a:ext>
                  </a:extLst>
                </a:gridCol>
                <a:gridCol w="1567744">
                  <a:extLst>
                    <a:ext uri="{9D8B030D-6E8A-4147-A177-3AD203B41FA5}">
                      <a16:colId xmlns:a16="http://schemas.microsoft.com/office/drawing/2014/main" val="3436139490"/>
                    </a:ext>
                  </a:extLst>
                </a:gridCol>
                <a:gridCol w="923903">
                  <a:extLst>
                    <a:ext uri="{9D8B030D-6E8A-4147-A177-3AD203B41FA5}">
                      <a16:colId xmlns:a16="http://schemas.microsoft.com/office/drawing/2014/main" val="597621253"/>
                    </a:ext>
                  </a:extLst>
                </a:gridCol>
                <a:gridCol w="674251">
                  <a:extLst>
                    <a:ext uri="{9D8B030D-6E8A-4147-A177-3AD203B41FA5}">
                      <a16:colId xmlns:a16="http://schemas.microsoft.com/office/drawing/2014/main" val="1604252001"/>
                    </a:ext>
                  </a:extLst>
                </a:gridCol>
                <a:gridCol w="1197959">
                  <a:extLst>
                    <a:ext uri="{9D8B030D-6E8A-4147-A177-3AD203B41FA5}">
                      <a16:colId xmlns:a16="http://schemas.microsoft.com/office/drawing/2014/main" val="2136689286"/>
                    </a:ext>
                  </a:extLst>
                </a:gridCol>
                <a:gridCol w="922026">
                  <a:extLst>
                    <a:ext uri="{9D8B030D-6E8A-4147-A177-3AD203B41FA5}">
                      <a16:colId xmlns:a16="http://schemas.microsoft.com/office/drawing/2014/main" val="2427770111"/>
                    </a:ext>
                  </a:extLst>
                </a:gridCol>
                <a:gridCol w="922026">
                  <a:extLst>
                    <a:ext uri="{9D8B030D-6E8A-4147-A177-3AD203B41FA5}">
                      <a16:colId xmlns:a16="http://schemas.microsoft.com/office/drawing/2014/main" val="401113800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41400641"/>
                    </a:ext>
                  </a:extLst>
                </a:gridCol>
                <a:gridCol w="830049">
                  <a:extLst>
                    <a:ext uri="{9D8B030D-6E8A-4147-A177-3AD203B41FA5}">
                      <a16:colId xmlns:a16="http://schemas.microsoft.com/office/drawing/2014/main" val="3979285427"/>
                    </a:ext>
                  </a:extLst>
                </a:gridCol>
                <a:gridCol w="1151031">
                  <a:extLst>
                    <a:ext uri="{9D8B030D-6E8A-4147-A177-3AD203B41FA5}">
                      <a16:colId xmlns:a16="http://schemas.microsoft.com/office/drawing/2014/main" val="3632784183"/>
                    </a:ext>
                  </a:extLst>
                </a:gridCol>
                <a:gridCol w="942674">
                  <a:extLst>
                    <a:ext uri="{9D8B030D-6E8A-4147-A177-3AD203B41FA5}">
                      <a16:colId xmlns:a16="http://schemas.microsoft.com/office/drawing/2014/main" val="1463376401"/>
                    </a:ext>
                  </a:extLst>
                </a:gridCol>
              </a:tblGrid>
              <a:tr h="2527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DNumber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District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Population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Square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Density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Latitude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Longitude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Income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RentCost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FlatCostPerM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FCChange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extLst>
                  <a:ext uri="{0D108BD9-81ED-4DB2-BD59-A6C34878D82A}">
                    <a16:rowId xmlns:a16="http://schemas.microsoft.com/office/drawing/2014/main" val="60721188"/>
                  </a:ext>
                </a:extLst>
              </a:tr>
              <a:tr h="2527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u="none" strike="noStrike">
                          <a:effectLst/>
                        </a:rPr>
                        <a:t>0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1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Адмиралтейский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159795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13.82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11562.599609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59.916824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30.297542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81481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1408.8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136000.0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0.205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extLst>
                  <a:ext uri="{0D108BD9-81ED-4DB2-BD59-A6C34878D82A}">
                    <a16:rowId xmlns:a16="http://schemas.microsoft.com/office/drawing/2014/main" val="2908544747"/>
                  </a:ext>
                </a:extLst>
              </a:tr>
              <a:tr h="2527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u="none" strike="noStrike">
                          <a:effectLst/>
                        </a:rPr>
                        <a:t>1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2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Василеостровский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207482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21.47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9663.799805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59.941425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30.248045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71982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4684.6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110000.0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-0.057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extLst>
                  <a:ext uri="{0D108BD9-81ED-4DB2-BD59-A6C34878D82A}">
                    <a16:rowId xmlns:a16="http://schemas.microsoft.com/office/drawing/2014/main" val="4274083274"/>
                  </a:ext>
                </a:extLst>
              </a:tr>
              <a:tr h="2527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u="none" strike="noStrike">
                          <a:effectLst/>
                        </a:rPr>
                        <a:t>2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3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Выборгский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522746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115.52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4525.200195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60.050449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30.328696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64784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1121.1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117000.0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0.330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extLst>
                  <a:ext uri="{0D108BD9-81ED-4DB2-BD59-A6C34878D82A}">
                    <a16:rowId xmlns:a16="http://schemas.microsoft.com/office/drawing/2014/main" val="560492889"/>
                  </a:ext>
                </a:extLst>
              </a:tr>
              <a:tr h="2527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u="none" strike="noStrike">
                          <a:effectLst/>
                        </a:rPr>
                        <a:t>3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4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Калининский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529187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40.18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13170.400391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59.997684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30.396824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61920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1065.7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110000.0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0.085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extLst>
                  <a:ext uri="{0D108BD9-81ED-4DB2-BD59-A6C34878D82A}">
                    <a16:rowId xmlns:a16="http://schemas.microsoft.com/office/drawing/2014/main" val="2330009690"/>
                  </a:ext>
                </a:extLst>
              </a:tr>
              <a:tr h="25273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300" u="none" strike="noStrike">
                          <a:effectLst/>
                        </a:rPr>
                        <a:t>4</a:t>
                      </a:r>
                      <a:endParaRPr lang="ru-RU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5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Кировский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336157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47.46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7083.000000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59.876392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30.257603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300" u="none" strike="noStrike">
                          <a:effectLst/>
                        </a:rPr>
                        <a:t>60380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1055.7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109500.0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0.232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263" marR="11263" marT="11263" marB="0" anchor="ctr"/>
                </a:tc>
                <a:extLst>
                  <a:ext uri="{0D108BD9-81ED-4DB2-BD59-A6C34878D82A}">
                    <a16:rowId xmlns:a16="http://schemas.microsoft.com/office/drawing/2014/main" val="289198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00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32625-2130-4FE9-80F4-3F3D9DE5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venues from Foursquare</a:t>
            </a:r>
            <a:endParaRPr lang="ru-RU" dirty="0"/>
          </a:p>
        </p:txBody>
      </p:sp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7877D153-DBFB-4CF4-B748-D2B1AA94B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18" y="1572072"/>
            <a:ext cx="7867919" cy="4727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68D9D-DC91-4B5C-B11A-BBB004ECAC6C}"/>
              </a:ext>
            </a:extLst>
          </p:cNvPr>
          <p:cNvSpPr txBox="1"/>
          <p:nvPr/>
        </p:nvSpPr>
        <p:spPr>
          <a:xfrm>
            <a:off x="498763" y="1681018"/>
            <a:ext cx="3011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Foursquare API queries are limited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find best Radius for venues search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25F8C-8836-45EA-B558-838AB7FE5BE5}"/>
              </a:ext>
            </a:extLst>
          </p:cNvPr>
          <p:cNvSpPr txBox="1"/>
          <p:nvPr/>
        </p:nvSpPr>
        <p:spPr>
          <a:xfrm>
            <a:off x="498763" y="3429000"/>
            <a:ext cx="3205019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dirty="0"/>
              <a:t>Building Voronoi diagram and closest </a:t>
            </a:r>
            <a:r>
              <a:rPr lang="en-US" dirty="0" err="1"/>
              <a:t>vertice</a:t>
            </a:r>
            <a:r>
              <a:rPr lang="en-US" dirty="0"/>
              <a:t> calculation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R-function (geometric)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R-function (with square)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R-mean (limited to 12k)</a:t>
            </a:r>
          </a:p>
        </p:txBody>
      </p:sp>
    </p:spTree>
    <p:extLst>
      <p:ext uri="{BB962C8B-B14F-4D97-AF65-F5344CB8AC3E}">
        <p14:creationId xmlns:p14="http://schemas.microsoft.com/office/powerpoint/2010/main" val="404750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C9F0B-1932-43B5-8A7A-86410860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Collecting venues</a:t>
            </a:r>
            <a:endParaRPr lang="ru-RU" dirty="0"/>
          </a:p>
        </p:txBody>
      </p:sp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EC559B7-1189-4DB3-8C08-257D84D85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5" r="825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F06D8C-2247-4CAA-A8BA-0FD5FD64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Major steps:</a:t>
            </a:r>
          </a:p>
          <a:p>
            <a:r>
              <a:rPr lang="en-US" dirty="0"/>
              <a:t>Collecting data for each Districts</a:t>
            </a:r>
          </a:p>
          <a:p>
            <a:r>
              <a:rPr lang="en-US" dirty="0"/>
              <a:t>Calculating best Venue/District match according to the distance</a:t>
            </a:r>
          </a:p>
          <a:p>
            <a:r>
              <a:rPr lang="en-US" dirty="0"/>
              <a:t>Removing duplicates</a:t>
            </a:r>
          </a:p>
        </p:txBody>
      </p:sp>
    </p:spTree>
    <p:extLst>
      <p:ext uri="{BB962C8B-B14F-4D97-AF65-F5344CB8AC3E}">
        <p14:creationId xmlns:p14="http://schemas.microsoft.com/office/powerpoint/2010/main" val="257992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7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E0FE6-CFA7-44FF-A66C-F83F3612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318" y="2541819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Next step: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Building rating of venues for Districts</a:t>
            </a: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3C5857-4E88-4AE2-8C8E-9AE83772D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818513"/>
            <a:ext cx="6270662" cy="32205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6533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Объект 4" descr="Изображение выглядит как шкафчик, монитор, сидит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D7E8A199-122A-4517-9424-9492CA57D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3" y="157883"/>
            <a:ext cx="10251064" cy="3767265"/>
          </a:xfrm>
          <a:prstGeom prst="rect">
            <a:avLst/>
          </a:prstGeom>
          <a:effectLst/>
        </p:spPr>
      </p:pic>
      <p:sp>
        <p:nvSpPr>
          <p:cNvPr id="32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6928-6272-41FD-99B8-A655F80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5" y="4854346"/>
            <a:ext cx="10963957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 selection from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21197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EE16B-E7E3-407B-9BBF-EFA82272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132" y="1854820"/>
            <a:ext cx="3544888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Beast features correlation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plots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BE2CB5-7043-4A7B-9BF1-EAFDAA79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91506" y="175636"/>
            <a:ext cx="6639518" cy="65067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593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470</Words>
  <Application>Microsoft Office PowerPoint</Application>
  <PresentationFormat>Широкоэкранный</PresentationFormat>
  <Paragraphs>132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Ион</vt:lpstr>
      <vt:lpstr>Saint Petersburg restaurant location</vt:lpstr>
      <vt:lpstr>Need to find the best high cuisine venue place with:</vt:lpstr>
      <vt:lpstr>Data</vt:lpstr>
      <vt:lpstr>Basic data compilation</vt:lpstr>
      <vt:lpstr>Collecting venues from Foursquare</vt:lpstr>
      <vt:lpstr>Collecting venues</vt:lpstr>
      <vt:lpstr> Next step:  Building rating of venues for Districts</vt:lpstr>
      <vt:lpstr>Feature selection from Correlation Matrix</vt:lpstr>
      <vt:lpstr>Beast features correlation plots </vt:lpstr>
      <vt:lpstr>Finding the best K for KMean clustering algorithm</vt:lpstr>
      <vt:lpstr>Building a clustering model for Districts (k = 2)</vt:lpstr>
      <vt:lpstr>Browsing venues in different clusters</vt:lpstr>
      <vt:lpstr>Best match: Centralniy dst.</vt:lpstr>
      <vt:lpstr>Cross-check venues for result District</vt:lpstr>
      <vt:lpstr>Презентация PowerPoint</vt:lpstr>
      <vt:lpstr>Possible drawbacks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 Petersburg restaurant location</dc:title>
  <dc:creator>Артём Филиппенко</dc:creator>
  <cp:lastModifiedBy>Артём Филиппенко</cp:lastModifiedBy>
  <cp:revision>2</cp:revision>
  <dcterms:created xsi:type="dcterms:W3CDTF">2020-05-29T03:38:34Z</dcterms:created>
  <dcterms:modified xsi:type="dcterms:W3CDTF">2020-05-29T03:51:14Z</dcterms:modified>
</cp:coreProperties>
</file>