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5E6"/>
          </a:solidFill>
        </a:fill>
      </a:tcStyle>
    </a:wholeTbl>
    <a:band2H>
      <a:tcTxStyle b="def" i="def"/>
      <a:tcStyle>
        <a:tcBdr/>
        <a:fill>
          <a:solidFill>
            <a:srgbClr val="E6EBF3"/>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4CA"/>
          </a:solidFill>
        </a:fill>
      </a:tcStyle>
    </a:wholeTbl>
    <a:band2H>
      <a:tcTxStyle b="def" i="def"/>
      <a:tcStyle>
        <a:tcBdr/>
        <a:fill>
          <a:solidFill>
            <a:srgbClr val="E7F2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CBD6"/>
          </a:solidFill>
        </a:fill>
      </a:tcStyle>
    </a:wholeTbl>
    <a:band2H>
      <a:tcTxStyle b="def" i="def"/>
      <a:tcStyle>
        <a:tcBdr/>
        <a:fill>
          <a:solidFill>
            <a:srgbClr val="F6E7EC"/>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Neue Medium"/>
          <a:ea typeface="Helvetica Neue Medium"/>
          <a:cs typeface="Helvetica Neue Medium"/>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Helvetica Neue Medium"/>
          <a:ea typeface="Helvetica Neue Medium"/>
          <a:cs typeface="Helvetica Neue Medium"/>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Body Level One…"/>
          <p:cNvSpPr txBox="1"/>
          <p:nvPr>
            <p:ph type="body" sz="quarter" idx="1"/>
          </p:nvPr>
        </p:nvSpPr>
        <p:spPr>
          <a:xfrm>
            <a:off x="1270000" y="6362700"/>
            <a:ext cx="10464800" cy="461366"/>
          </a:xfrm>
          <a:prstGeom prst="rect">
            <a:avLst/>
          </a:prstGeom>
        </p:spPr>
        <p:txBody>
          <a:bodyPr anchor="t"/>
          <a:lstStyle>
            <a:lvl1pPr marL="0" indent="0" algn="ctr">
              <a:spcBef>
                <a:spcPts val="0"/>
              </a:spcBef>
              <a:buSzTx/>
              <a:buNone/>
              <a:defRPr i="1" sz="2400"/>
            </a:lvl1pPr>
            <a:lvl2pPr marL="777875" indent="-333375" algn="ctr">
              <a:spcBef>
                <a:spcPts val="0"/>
              </a:spcBef>
              <a:defRPr i="1" sz="2400"/>
            </a:lvl2pPr>
            <a:lvl3pPr marL="1222375" indent="-333375" algn="ctr">
              <a:spcBef>
                <a:spcPts val="0"/>
              </a:spcBef>
              <a:defRPr i="1" sz="2400"/>
            </a:lvl3pPr>
            <a:lvl4pPr marL="1666875" indent="-333375" algn="ctr">
              <a:spcBef>
                <a:spcPts val="0"/>
              </a:spcBef>
              <a:defRPr i="1" sz="2400"/>
            </a:lvl4pPr>
            <a:lvl5pPr marL="2111375" indent="-333375" algn="ctr">
              <a:spcBef>
                <a:spcPts val="0"/>
              </a:spcBef>
              <a:defRPr i="1" sz="2400"/>
            </a:lvl5pPr>
          </a:lstStyle>
          <a:p>
            <a:pPr/>
            <a:r>
              <a:t>Body Level One</a:t>
            </a:r>
          </a:p>
          <a:p>
            <a:pPr lvl="1"/>
            <a:r>
              <a:t>Body Level Two</a:t>
            </a:r>
          </a:p>
          <a:p>
            <a:pPr lvl="2"/>
            <a:r>
              <a:t>Body Level Three</a:t>
            </a:r>
          </a:p>
          <a:p>
            <a:pPr lvl="3"/>
            <a:r>
              <a:t>Body Level Four</a:t>
            </a:r>
          </a:p>
          <a:p>
            <a:pPr lvl="4"/>
            <a:r>
              <a:t>Body Level Five</a:t>
            </a:r>
          </a:p>
        </p:txBody>
      </p:sp>
      <p:sp>
        <p:nvSpPr>
          <p:cNvPr id="94" name="“Type a quote here.”"/>
          <p:cNvSpPr txBox="1"/>
          <p:nvPr>
            <p:ph type="body" sz="quarter" idx="13"/>
          </p:nvPr>
        </p:nvSpPr>
        <p:spPr>
          <a:xfrm>
            <a:off x="1270000" y="4308599"/>
            <a:ext cx="10464800" cy="609777"/>
          </a:xfrm>
          <a:prstGeom prst="rect">
            <a:avLst/>
          </a:prstGeom>
        </p:spPr>
        <p:txBody>
          <a:bodyPr/>
          <a:lstStyle/>
          <a:p>
            <a:pPr marL="0" indent="0" algn="ctr">
              <a:spcBef>
                <a:spcPts val="0"/>
              </a:spcBef>
              <a:buSzTx/>
              <a:buNone/>
              <a:defRPr sz="3400">
                <a:latin typeface="Helvetica Neue Medium"/>
                <a:ea typeface="Helvetica Neue Medium"/>
                <a:cs typeface="Helvetica Neue Medium"/>
                <a:sym typeface="Helvetica Neue Medium"/>
              </a:defRPr>
            </a:pP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73100"/>
            <a:ext cx="9758017"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8918"/>
            <a:ext cx="5334002" cy="8216902"/>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a:solidFill>
                  <a:srgbClr val="FFFFFF"/>
                </a:solidFill>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Neue Medium"/>
          <a:ea typeface="Helvetica Neue Medium"/>
          <a:cs typeface="Helvetica Neue Medium"/>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Neue Medium"/>
          <a:ea typeface="Helvetica Neue Medium"/>
          <a:cs typeface="Helvetica Neue Medium"/>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Neue Medium"/>
          <a:ea typeface="Helvetica Neue Medium"/>
          <a:cs typeface="Helvetica Neue Medium"/>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Neue Medium"/>
          <a:ea typeface="Helvetica Neue Medium"/>
          <a:cs typeface="Helvetica Neue Medium"/>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Neue Medium"/>
          <a:ea typeface="Helvetica Neue Medium"/>
          <a:cs typeface="Helvetica Neue Medium"/>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Neue Medium"/>
          <a:ea typeface="Helvetica Neue Medium"/>
          <a:cs typeface="Helvetica Neue Medium"/>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Neue Medium"/>
          <a:ea typeface="Helvetica Neue Medium"/>
          <a:cs typeface="Helvetica Neue Medium"/>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Neue Medium"/>
          <a:ea typeface="Helvetica Neue Medium"/>
          <a:cs typeface="Helvetica Neue Medium"/>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Neue Medium"/>
          <a:ea typeface="Helvetica Neue Medium"/>
          <a:cs typeface="Helvetica Neue Medium"/>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FFFFFF"/>
          </a:solidFill>
          <a:uFillTx/>
          <a:latin typeface="+mj-lt"/>
          <a:ea typeface="+mj-ea"/>
          <a:cs typeface="+mj-cs"/>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FFFFFF"/>
          </a:solidFill>
          <a:uFillTx/>
          <a:latin typeface="+mj-lt"/>
          <a:ea typeface="+mj-ea"/>
          <a:cs typeface="+mj-cs"/>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FFFFFF"/>
          </a:solidFill>
          <a:uFillTx/>
          <a:latin typeface="+mj-lt"/>
          <a:ea typeface="+mj-ea"/>
          <a:cs typeface="+mj-cs"/>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FFFFFF"/>
          </a:solidFill>
          <a:uFillTx/>
          <a:latin typeface="+mj-lt"/>
          <a:ea typeface="+mj-ea"/>
          <a:cs typeface="+mj-cs"/>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FFFFFF"/>
          </a:solidFill>
          <a:uFillTx/>
          <a:latin typeface="+mj-lt"/>
          <a:ea typeface="+mj-ea"/>
          <a:cs typeface="+mj-cs"/>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FFFFFF"/>
          </a:solidFill>
          <a:uFillTx/>
          <a:latin typeface="+mj-lt"/>
          <a:ea typeface="+mj-ea"/>
          <a:cs typeface="+mj-cs"/>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FFFFFF"/>
          </a:solidFill>
          <a:uFillTx/>
          <a:latin typeface="+mj-lt"/>
          <a:ea typeface="+mj-ea"/>
          <a:cs typeface="+mj-cs"/>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FFFFFF"/>
          </a:solidFill>
          <a:uFillTx/>
          <a:latin typeface="+mj-lt"/>
          <a:ea typeface="+mj-ea"/>
          <a:cs typeface="+mj-cs"/>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FFFFFF"/>
          </a:solidFill>
          <a:uFillTx/>
          <a:latin typeface="+mj-lt"/>
          <a:ea typeface="+mj-ea"/>
          <a:cs typeface="+mj-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Introduction to DS and Algorithms"/>
          <p:cNvSpPr txBox="1"/>
          <p:nvPr>
            <p:ph type="ctrTitle"/>
          </p:nvPr>
        </p:nvSpPr>
        <p:spPr>
          <a:prstGeom prst="rect">
            <a:avLst/>
          </a:prstGeom>
        </p:spPr>
        <p:txBody>
          <a:bodyPr/>
          <a:lstStyle/>
          <a:p>
            <a:pPr/>
            <a:r>
              <a:t>Introduction to DS and Algorithms</a:t>
            </a:r>
          </a:p>
        </p:txBody>
      </p:sp>
      <p:sp>
        <p:nvSpPr>
          <p:cNvPr id="120" name="SIG 1: 28th August 2018, Tuesday"/>
          <p:cNvSpPr txBox="1"/>
          <p:nvPr>
            <p:ph type="subTitle" sz="quarter" idx="1"/>
          </p:nvPr>
        </p:nvSpPr>
        <p:spPr>
          <a:prstGeom prst="rect">
            <a:avLst/>
          </a:prstGeom>
        </p:spPr>
        <p:txBody>
          <a:bodyPr/>
          <a:lstStyle/>
          <a:p>
            <a:pPr/>
            <a:r>
              <a:t>SIG 1: 28th August 2018, Tuesday</a:t>
            </a:r>
          </a:p>
        </p:txBody>
      </p:sp>
      <p:sp>
        <p:nvSpPr>
          <p:cNvPr id="121" name="Slide Number"/>
          <p:cNvSpPr txBox="1"/>
          <p:nvPr>
            <p:ph type="sldNum" sz="quarter" idx="4294967295"/>
          </p:nvPr>
        </p:nvSpPr>
        <p:spPr>
          <a:xfrm>
            <a:off x="6385373" y="9296399"/>
            <a:ext cx="227280" cy="3243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Selection Sort"/>
          <p:cNvSpPr txBox="1"/>
          <p:nvPr>
            <p:ph type="title"/>
          </p:nvPr>
        </p:nvSpPr>
        <p:spPr>
          <a:prstGeom prst="rect">
            <a:avLst/>
          </a:prstGeom>
        </p:spPr>
        <p:txBody>
          <a:bodyPr/>
          <a:lstStyle/>
          <a:p>
            <a:pPr/>
            <a:r>
              <a:t>Selection Sort</a:t>
            </a:r>
          </a:p>
        </p:txBody>
      </p:sp>
      <p:sp>
        <p:nvSpPr>
          <p:cNvPr id="158" name="Algorithm :…"/>
          <p:cNvSpPr txBox="1"/>
          <p:nvPr>
            <p:ph type="body" idx="1"/>
          </p:nvPr>
        </p:nvSpPr>
        <p:spPr>
          <a:prstGeom prst="rect">
            <a:avLst/>
          </a:prstGeom>
        </p:spPr>
        <p:txBody>
          <a:bodyPr/>
          <a:lstStyle/>
          <a:p>
            <a:pPr marL="0" indent="0" defTabSz="467359">
              <a:spcBef>
                <a:spcPts val="3300"/>
              </a:spcBef>
              <a:buSzTx/>
              <a:buNone/>
              <a:defRPr sz="2500"/>
            </a:pPr>
            <a:r>
              <a:t>Algorithm :</a:t>
            </a:r>
          </a:p>
          <a:p>
            <a:pPr marL="0" indent="0" defTabSz="467359">
              <a:spcBef>
                <a:spcPts val="3300"/>
              </a:spcBef>
              <a:buSzTx/>
              <a:buNone/>
              <a:defRPr sz="2500"/>
            </a:pPr>
          </a:p>
          <a:p>
            <a:pPr marL="0" indent="0" defTabSz="467359">
              <a:spcBef>
                <a:spcPts val="3300"/>
              </a:spcBef>
              <a:buSzTx/>
              <a:buNone/>
              <a:defRPr sz="2500"/>
            </a:pPr>
          </a:p>
          <a:p>
            <a:pPr marL="0" indent="0" defTabSz="467359">
              <a:spcBef>
                <a:spcPts val="3300"/>
              </a:spcBef>
              <a:buSzTx/>
              <a:buNone/>
              <a:defRPr sz="2500"/>
            </a:pPr>
          </a:p>
          <a:p>
            <a:pPr marL="0" indent="0" defTabSz="467359">
              <a:spcBef>
                <a:spcPts val="3300"/>
              </a:spcBef>
              <a:buSzTx/>
              <a:buNone/>
              <a:defRPr sz="2500"/>
            </a:pPr>
          </a:p>
          <a:p>
            <a:pPr marL="0" indent="0" defTabSz="467359">
              <a:spcBef>
                <a:spcPts val="3300"/>
              </a:spcBef>
              <a:buSzTx/>
              <a:buNone/>
              <a:defRPr sz="2500"/>
            </a:pPr>
          </a:p>
          <a:p>
            <a:pPr marL="0" indent="0" defTabSz="467359">
              <a:spcBef>
                <a:spcPts val="3300"/>
              </a:spcBef>
              <a:buSzTx/>
              <a:buNone/>
              <a:defRPr sz="2500"/>
            </a:pPr>
          </a:p>
          <a:p>
            <a:pPr marL="0" indent="0" defTabSz="467359">
              <a:spcBef>
                <a:spcPts val="3300"/>
              </a:spcBef>
              <a:buSzTx/>
              <a:buNone/>
              <a:defRPr sz="2500"/>
            </a:pPr>
            <a:r>
              <a:t>Time Complexity : O(N</a:t>
            </a:r>
            <a:r>
              <a:rPr baseline="31999"/>
              <a:t>2</a:t>
            </a:r>
            <a:r>
              <a:t>)</a:t>
            </a:r>
          </a:p>
        </p:txBody>
      </p:sp>
      <p:pic>
        <p:nvPicPr>
          <p:cNvPr id="159" name="Screen Shot 2018-08-28 at 15.57.35.png" descr="Screen Shot 2018-08-28 at 15.57.35.png"/>
          <p:cNvPicPr>
            <a:picLocks noChangeAspect="1"/>
          </p:cNvPicPr>
          <p:nvPr/>
        </p:nvPicPr>
        <p:blipFill>
          <a:blip r:embed="rId2">
            <a:extLst/>
          </a:blip>
          <a:stretch>
            <a:fillRect/>
          </a:stretch>
        </p:blipFill>
        <p:spPr>
          <a:xfrm>
            <a:off x="3532923" y="3410989"/>
            <a:ext cx="5938955" cy="4646122"/>
          </a:xfrm>
          <a:prstGeom prst="rect">
            <a:avLst/>
          </a:prstGeom>
          <a:ln w="12700">
            <a:miter lim="400000"/>
          </a:ln>
        </p:spPr>
      </p:pic>
      <p:sp>
        <p:nvSpPr>
          <p:cNvPr id="160" name="Slide Number"/>
          <p:cNvSpPr txBox="1"/>
          <p:nvPr>
            <p:ph type="sldNum" sz="quarter" idx="4294967295"/>
          </p:nvPr>
        </p:nvSpPr>
        <p:spPr>
          <a:xfrm>
            <a:off x="6328883" y="9296399"/>
            <a:ext cx="340260" cy="3243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Insertion Sort"/>
          <p:cNvSpPr txBox="1"/>
          <p:nvPr>
            <p:ph type="title"/>
          </p:nvPr>
        </p:nvSpPr>
        <p:spPr>
          <a:prstGeom prst="rect">
            <a:avLst/>
          </a:prstGeom>
        </p:spPr>
        <p:txBody>
          <a:bodyPr/>
          <a:lstStyle/>
          <a:p>
            <a:pPr/>
            <a:r>
              <a:t>Insertion Sort</a:t>
            </a:r>
          </a:p>
        </p:txBody>
      </p:sp>
      <p:sp>
        <p:nvSpPr>
          <p:cNvPr id="163" name="Algorithm :…"/>
          <p:cNvSpPr txBox="1"/>
          <p:nvPr>
            <p:ph type="body" idx="1"/>
          </p:nvPr>
        </p:nvSpPr>
        <p:spPr>
          <a:prstGeom prst="rect">
            <a:avLst/>
          </a:prstGeom>
        </p:spPr>
        <p:txBody>
          <a:bodyPr/>
          <a:lstStyle/>
          <a:p>
            <a:pPr marL="0" indent="0" defTabSz="543305">
              <a:spcBef>
                <a:spcPts val="3900"/>
              </a:spcBef>
              <a:buSzTx/>
              <a:buNone/>
              <a:defRPr sz="2900"/>
            </a:pPr>
            <a:r>
              <a:t>Algorithm :</a:t>
            </a:r>
          </a:p>
          <a:p>
            <a:pPr marL="0" indent="0" defTabSz="543305">
              <a:spcBef>
                <a:spcPts val="3900"/>
              </a:spcBef>
              <a:buSzTx/>
              <a:buNone/>
              <a:defRPr sz="2900"/>
            </a:pPr>
          </a:p>
          <a:p>
            <a:pPr marL="0" indent="0" defTabSz="543305">
              <a:spcBef>
                <a:spcPts val="3900"/>
              </a:spcBef>
              <a:buSzTx/>
              <a:buNone/>
              <a:defRPr sz="2900"/>
            </a:pPr>
          </a:p>
          <a:p>
            <a:pPr marL="0" indent="0" defTabSz="543305">
              <a:spcBef>
                <a:spcPts val="3900"/>
              </a:spcBef>
              <a:buSzTx/>
              <a:buNone/>
              <a:defRPr sz="2900"/>
            </a:pPr>
          </a:p>
          <a:p>
            <a:pPr marL="0" indent="0" defTabSz="543305">
              <a:spcBef>
                <a:spcPts val="3900"/>
              </a:spcBef>
              <a:buSzTx/>
              <a:buNone/>
              <a:defRPr sz="2900"/>
            </a:pPr>
          </a:p>
          <a:p>
            <a:pPr marL="0" indent="0" defTabSz="543305">
              <a:spcBef>
                <a:spcPts val="3900"/>
              </a:spcBef>
              <a:buSzTx/>
              <a:buNone/>
              <a:defRPr sz="2900"/>
            </a:pPr>
          </a:p>
          <a:p>
            <a:pPr marL="0" indent="0" defTabSz="543305">
              <a:spcBef>
                <a:spcPts val="3900"/>
              </a:spcBef>
              <a:buSzTx/>
              <a:buNone/>
              <a:defRPr sz="2900"/>
            </a:pPr>
            <a:r>
              <a:t>Time Complexity : O(N</a:t>
            </a:r>
            <a:r>
              <a:rPr baseline="31999"/>
              <a:t>2</a:t>
            </a:r>
            <a:r>
              <a:t>)</a:t>
            </a:r>
          </a:p>
        </p:txBody>
      </p:sp>
      <p:pic>
        <p:nvPicPr>
          <p:cNvPr id="164" name="Screen Shot 2018-08-28 at 16.03.55.png" descr="Screen Shot 2018-08-28 at 16.03.55.png"/>
          <p:cNvPicPr>
            <a:picLocks noChangeAspect="1"/>
          </p:cNvPicPr>
          <p:nvPr/>
        </p:nvPicPr>
        <p:blipFill>
          <a:blip r:embed="rId2">
            <a:extLst/>
          </a:blip>
          <a:stretch>
            <a:fillRect/>
          </a:stretch>
        </p:blipFill>
        <p:spPr>
          <a:xfrm>
            <a:off x="3425187" y="3521640"/>
            <a:ext cx="6154425" cy="4424820"/>
          </a:xfrm>
          <a:prstGeom prst="rect">
            <a:avLst/>
          </a:prstGeom>
          <a:ln w="12700">
            <a:miter lim="400000"/>
          </a:ln>
        </p:spPr>
      </p:pic>
      <p:sp>
        <p:nvSpPr>
          <p:cNvPr id="165" name="Slide Number"/>
          <p:cNvSpPr txBox="1"/>
          <p:nvPr>
            <p:ph type="sldNum" sz="quarter" idx="4294967295"/>
          </p:nvPr>
        </p:nvSpPr>
        <p:spPr>
          <a:xfrm>
            <a:off x="6328883" y="9296399"/>
            <a:ext cx="340260" cy="3243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Merge Sort"/>
          <p:cNvSpPr txBox="1"/>
          <p:nvPr>
            <p:ph type="title"/>
          </p:nvPr>
        </p:nvSpPr>
        <p:spPr>
          <a:prstGeom prst="rect">
            <a:avLst/>
          </a:prstGeom>
        </p:spPr>
        <p:txBody>
          <a:bodyPr/>
          <a:lstStyle/>
          <a:p>
            <a:pPr/>
            <a:r>
              <a:t>Merge Sort</a:t>
            </a:r>
          </a:p>
        </p:txBody>
      </p:sp>
      <p:sp>
        <p:nvSpPr>
          <p:cNvPr id="168" name="Algorithm :…"/>
          <p:cNvSpPr txBox="1"/>
          <p:nvPr>
            <p:ph type="body" idx="1"/>
          </p:nvPr>
        </p:nvSpPr>
        <p:spPr>
          <a:prstGeom prst="rect">
            <a:avLst/>
          </a:prstGeom>
        </p:spPr>
        <p:txBody>
          <a:bodyPr/>
          <a:lstStyle/>
          <a:p>
            <a:pPr marL="0" indent="0" defTabSz="543305">
              <a:spcBef>
                <a:spcPts val="3900"/>
              </a:spcBef>
              <a:buSzTx/>
              <a:buNone/>
              <a:defRPr sz="2900"/>
            </a:pPr>
            <a:r>
              <a:t>Algorithm :</a:t>
            </a:r>
          </a:p>
          <a:p>
            <a:pPr marL="0" indent="0" defTabSz="543305">
              <a:spcBef>
                <a:spcPts val="3900"/>
              </a:spcBef>
              <a:buSzTx/>
              <a:buNone/>
              <a:defRPr sz="2900"/>
            </a:pPr>
          </a:p>
          <a:p>
            <a:pPr marL="0" indent="0" defTabSz="543305">
              <a:spcBef>
                <a:spcPts val="3900"/>
              </a:spcBef>
              <a:buSzTx/>
              <a:buNone/>
              <a:defRPr sz="2900"/>
            </a:pPr>
          </a:p>
          <a:p>
            <a:pPr marL="0" indent="0" defTabSz="543305">
              <a:spcBef>
                <a:spcPts val="3900"/>
              </a:spcBef>
              <a:buSzTx/>
              <a:buNone/>
              <a:defRPr sz="2900"/>
            </a:pPr>
          </a:p>
          <a:p>
            <a:pPr marL="0" indent="0" defTabSz="543305">
              <a:spcBef>
                <a:spcPts val="3900"/>
              </a:spcBef>
              <a:buSzTx/>
              <a:buNone/>
              <a:defRPr sz="2900"/>
            </a:pPr>
          </a:p>
          <a:p>
            <a:pPr marL="0" indent="0" defTabSz="543305">
              <a:spcBef>
                <a:spcPts val="3900"/>
              </a:spcBef>
              <a:buSzTx/>
              <a:buNone/>
              <a:defRPr sz="2900"/>
            </a:pPr>
          </a:p>
          <a:p>
            <a:pPr marL="0" indent="0" defTabSz="543305">
              <a:spcBef>
                <a:spcPts val="3900"/>
              </a:spcBef>
              <a:buSzTx/>
              <a:buNone/>
              <a:defRPr sz="2900"/>
            </a:pPr>
            <a:r>
              <a:t>Time Complexity : O(N</a:t>
            </a:r>
            <a:r>
              <a:rPr baseline="31999"/>
              <a:t>2</a:t>
            </a:r>
            <a:r>
              <a:t>)</a:t>
            </a:r>
          </a:p>
        </p:txBody>
      </p:sp>
      <p:pic>
        <p:nvPicPr>
          <p:cNvPr id="169" name="Screen Shot 2018-08-28 at 16.06.34.png" descr="Screen Shot 2018-08-28 at 16.06.34.png"/>
          <p:cNvPicPr>
            <a:picLocks noChangeAspect="1"/>
          </p:cNvPicPr>
          <p:nvPr/>
        </p:nvPicPr>
        <p:blipFill>
          <a:blip r:embed="rId2">
            <a:extLst/>
          </a:blip>
          <a:stretch>
            <a:fillRect/>
          </a:stretch>
        </p:blipFill>
        <p:spPr>
          <a:xfrm>
            <a:off x="2352949" y="3518985"/>
            <a:ext cx="8298902" cy="4430130"/>
          </a:xfrm>
          <a:prstGeom prst="rect">
            <a:avLst/>
          </a:prstGeom>
          <a:ln w="12700">
            <a:miter lim="400000"/>
          </a:ln>
        </p:spPr>
      </p:pic>
      <p:sp>
        <p:nvSpPr>
          <p:cNvPr id="170" name="Slide Number"/>
          <p:cNvSpPr txBox="1"/>
          <p:nvPr>
            <p:ph type="sldNum" sz="quarter" idx="4294967295"/>
          </p:nvPr>
        </p:nvSpPr>
        <p:spPr>
          <a:xfrm>
            <a:off x="6328883" y="9296399"/>
            <a:ext cx="340260" cy="3243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Standard Template Library"/>
          <p:cNvSpPr txBox="1"/>
          <p:nvPr>
            <p:ph type="title"/>
          </p:nvPr>
        </p:nvSpPr>
        <p:spPr>
          <a:prstGeom prst="rect">
            <a:avLst/>
          </a:prstGeom>
        </p:spPr>
        <p:txBody>
          <a:bodyPr/>
          <a:lstStyle>
            <a:lvl1pPr defTabSz="514094">
              <a:defRPr sz="7000"/>
            </a:lvl1pPr>
          </a:lstStyle>
          <a:p>
            <a:pPr/>
            <a:r>
              <a:t>Standard Template Library</a:t>
            </a:r>
          </a:p>
        </p:txBody>
      </p:sp>
      <p:sp>
        <p:nvSpPr>
          <p:cNvPr id="173" name="C++ offers a built in standard library under the standard namespace to implement commonly used data structure implementations and algorithms.…"/>
          <p:cNvSpPr txBox="1"/>
          <p:nvPr>
            <p:ph type="body" idx="1"/>
          </p:nvPr>
        </p:nvSpPr>
        <p:spPr>
          <a:prstGeom prst="rect">
            <a:avLst/>
          </a:prstGeom>
        </p:spPr>
        <p:txBody>
          <a:bodyPr/>
          <a:lstStyle/>
          <a:p>
            <a:pPr/>
            <a:r>
              <a:t>C++ offers a built in standard library under the standard namespace to implement commonly used data structure implementations and algorithms.</a:t>
            </a:r>
          </a:p>
          <a:p>
            <a:pPr/>
            <a:r>
              <a:t>A namespace binds certain functions and classes to a particular scope. STL methods and classes can be accessed from the std:: namespace.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Below are some of the data structures and algorithms offered by the standard template library-&gt;…"/>
          <p:cNvSpPr txBox="1"/>
          <p:nvPr>
            <p:ph type="body" idx="1"/>
          </p:nvPr>
        </p:nvSpPr>
        <p:spPr>
          <a:prstGeom prst="rect">
            <a:avLst/>
          </a:prstGeom>
        </p:spPr>
        <p:txBody>
          <a:bodyPr/>
          <a:lstStyle/>
          <a:p>
            <a:pPr marL="0" indent="0">
              <a:buSzTx/>
              <a:buNone/>
            </a:pPr>
            <a:r>
              <a:t>Below are some of the data structures and algorithms offered by the standard template library-&gt;</a:t>
            </a:r>
          </a:p>
          <a:p>
            <a:pPr lvl="2">
              <a:buSzPct val="130000"/>
            </a:pPr>
            <a:r>
              <a:t>   std::vector&lt;data_type&gt; identifier_name (array)</a:t>
            </a:r>
          </a:p>
          <a:p>
            <a:pPr lvl="2">
              <a:buSzPct val="130000"/>
            </a:pPr>
            <a:r>
              <a:t>   std::map&lt;key, value&gt; identifier_name (hash)</a:t>
            </a:r>
          </a:p>
          <a:p>
            <a:pPr lvl="2">
              <a:buSzPct val="130000"/>
            </a:pPr>
            <a:r>
              <a:t>   std::sort(object, start_iterator, end_iterator) </a:t>
            </a:r>
          </a:p>
        </p:txBody>
      </p:sp>
      <p:sp>
        <p:nvSpPr>
          <p:cNvPr id="176" name="Slide Number"/>
          <p:cNvSpPr txBox="1"/>
          <p:nvPr>
            <p:ph type="sldNum" sz="quarter" idx="4294967295"/>
          </p:nvPr>
        </p:nvSpPr>
        <p:spPr>
          <a:xfrm>
            <a:off x="6328883" y="9296399"/>
            <a:ext cx="340260" cy="3243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Data Structures"/>
          <p:cNvSpPr txBox="1"/>
          <p:nvPr>
            <p:ph type="title"/>
          </p:nvPr>
        </p:nvSpPr>
        <p:spPr>
          <a:prstGeom prst="rect">
            <a:avLst/>
          </a:prstGeom>
        </p:spPr>
        <p:txBody>
          <a:bodyPr/>
          <a:lstStyle/>
          <a:p>
            <a:pPr/>
            <a:r>
              <a:t>Data Structures</a:t>
            </a:r>
          </a:p>
        </p:txBody>
      </p:sp>
      <p:sp>
        <p:nvSpPr>
          <p:cNvPr id="124" name="Data structure gives us a way of organising, managing and storing data so as to offer efficient accessibility and modification to it’s members.…"/>
          <p:cNvSpPr txBox="1"/>
          <p:nvPr>
            <p:ph type="body" idx="4294967295"/>
          </p:nvPr>
        </p:nvSpPr>
        <p:spPr>
          <a:prstGeom prst="rect">
            <a:avLst/>
          </a:prstGeom>
        </p:spPr>
        <p:txBody>
          <a:bodyPr/>
          <a:lstStyle/>
          <a:p>
            <a:pPr>
              <a:buClr>
                <a:srgbClr val="FFFFFF"/>
              </a:buClr>
            </a:pPr>
            <a:r>
              <a:t>Data structure gives us a way of organising, managing and storing data so as to offer efficient accessibility and modification to it’s members.</a:t>
            </a:r>
          </a:p>
          <a:p>
            <a:pPr>
              <a:buClr>
                <a:srgbClr val="FFFFFF"/>
              </a:buClr>
            </a:pPr>
            <a:r>
              <a:t> Data structures help us to establish relationships between our data, our methods and operators (that help us to access and modify that data)</a:t>
            </a:r>
          </a:p>
          <a:p>
            <a:pPr>
              <a:buClr>
                <a:srgbClr val="FFFFFF"/>
              </a:buClr>
            </a:pPr>
            <a:r>
              <a:t>AIM: Data structures help us efficiently (with help of algorithms) navigate our way through huge data and make sense out of it.</a:t>
            </a:r>
          </a:p>
        </p:txBody>
      </p:sp>
      <p:sp>
        <p:nvSpPr>
          <p:cNvPr id="125" name="Slide Number"/>
          <p:cNvSpPr txBox="1"/>
          <p:nvPr>
            <p:ph type="sldNum" sz="quarter" idx="4294967295"/>
          </p:nvPr>
        </p:nvSpPr>
        <p:spPr>
          <a:xfrm>
            <a:off x="6385373" y="9296399"/>
            <a:ext cx="227280" cy="3243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Below are some of the data structures that we’ll cover through the course of these SIG’s -&gt;…"/>
          <p:cNvSpPr txBox="1"/>
          <p:nvPr>
            <p:ph type="body" idx="1"/>
          </p:nvPr>
        </p:nvSpPr>
        <p:spPr>
          <a:prstGeom prst="rect">
            <a:avLst/>
          </a:prstGeom>
        </p:spPr>
        <p:txBody>
          <a:bodyPr/>
          <a:lstStyle/>
          <a:p>
            <a:pPr marL="0" indent="0">
              <a:buSzTx/>
              <a:buNone/>
            </a:pPr>
            <a:r>
              <a:t>Below are some of the data structures that we’ll cover through the course of these SIG’s -&gt;</a:t>
            </a:r>
          </a:p>
          <a:p>
            <a:pPr lvl="2">
              <a:buSzPct val="130000"/>
            </a:pPr>
            <a:r>
              <a:t>   Arrays</a:t>
            </a:r>
          </a:p>
          <a:p>
            <a:pPr lvl="2">
              <a:buSzPct val="130000"/>
            </a:pPr>
            <a:r>
              <a:t>   Stacks and Queues</a:t>
            </a:r>
          </a:p>
          <a:p>
            <a:pPr lvl="2">
              <a:buSzPct val="130000"/>
            </a:pPr>
            <a:r>
              <a:t>   Lists</a:t>
            </a:r>
          </a:p>
          <a:p>
            <a:pPr lvl="2">
              <a:buSzPct val="130000"/>
            </a:pPr>
            <a:r>
              <a:t>   Heaps</a:t>
            </a:r>
          </a:p>
          <a:p>
            <a:pPr lvl="2">
              <a:buSzPct val="130000"/>
            </a:pPr>
            <a:r>
              <a:t>   Trees</a:t>
            </a:r>
          </a:p>
          <a:p>
            <a:pPr lvl="2">
              <a:buSzPct val="130000"/>
            </a:pPr>
            <a:r>
              <a:t>   Graphs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Algorithms"/>
          <p:cNvSpPr txBox="1"/>
          <p:nvPr>
            <p:ph type="title"/>
          </p:nvPr>
        </p:nvSpPr>
        <p:spPr>
          <a:prstGeom prst="rect">
            <a:avLst/>
          </a:prstGeom>
        </p:spPr>
        <p:txBody>
          <a:bodyPr/>
          <a:lstStyle/>
          <a:p>
            <a:pPr/>
            <a:r>
              <a:t>Algorithms</a:t>
            </a:r>
          </a:p>
        </p:txBody>
      </p:sp>
      <p:sp>
        <p:nvSpPr>
          <p:cNvPr id="130" name="Algorithms can be thought of any statement that gives instructions on solving a particular class of problems.…"/>
          <p:cNvSpPr txBox="1"/>
          <p:nvPr>
            <p:ph type="body" idx="4294967295"/>
          </p:nvPr>
        </p:nvSpPr>
        <p:spPr>
          <a:prstGeom prst="rect">
            <a:avLst/>
          </a:prstGeom>
        </p:spPr>
        <p:txBody>
          <a:bodyPr/>
          <a:lstStyle/>
          <a:p>
            <a:pPr>
              <a:buClr>
                <a:srgbClr val="FFFFFF"/>
              </a:buClr>
            </a:pPr>
            <a:r>
              <a:t>Algorithms can be thought of any statement that gives instructions on solving a particular class of problems.</a:t>
            </a:r>
          </a:p>
          <a:p>
            <a:pPr>
              <a:buClr>
                <a:srgbClr val="FFFFFF"/>
              </a:buClr>
            </a:pPr>
            <a:r>
              <a:t>Algorithms help in efficiently calculating and processing some input to form a desirable output. </a:t>
            </a:r>
          </a:p>
          <a:p>
            <a:pPr>
              <a:buClr>
                <a:srgbClr val="FFFFFF"/>
              </a:buClr>
            </a:pPr>
            <a:r>
              <a:t>An algorithm is only feasible if it can solve a particular problem in a reasonable amount of time with reasonable memory usage.</a:t>
            </a:r>
          </a:p>
        </p:txBody>
      </p:sp>
      <p:sp>
        <p:nvSpPr>
          <p:cNvPr id="131" name="Slide Number"/>
          <p:cNvSpPr txBox="1"/>
          <p:nvPr>
            <p:ph type="sldNum" sz="quarter" idx="4294967295"/>
          </p:nvPr>
        </p:nvSpPr>
        <p:spPr>
          <a:xfrm>
            <a:off x="6385373" y="9296399"/>
            <a:ext cx="227280" cy="3243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Time Complexity"/>
          <p:cNvSpPr txBox="1"/>
          <p:nvPr>
            <p:ph type="title"/>
          </p:nvPr>
        </p:nvSpPr>
        <p:spPr>
          <a:prstGeom prst="rect">
            <a:avLst/>
          </a:prstGeom>
        </p:spPr>
        <p:txBody>
          <a:bodyPr/>
          <a:lstStyle/>
          <a:p>
            <a:pPr/>
            <a:r>
              <a:t>Time Complexity</a:t>
            </a:r>
          </a:p>
        </p:txBody>
      </p:sp>
      <p:sp>
        <p:nvSpPr>
          <p:cNvPr id="134" name="Time complexity analysis is a mathematical tool that is used to determine how well the algorithm scales as the data size increases. It gives an estimate of how quick an algorithm will run proportionally to some input.…"/>
          <p:cNvSpPr txBox="1"/>
          <p:nvPr>
            <p:ph type="body" idx="4294967295"/>
          </p:nvPr>
        </p:nvSpPr>
        <p:spPr>
          <a:prstGeom prst="rect">
            <a:avLst/>
          </a:prstGeom>
        </p:spPr>
        <p:txBody>
          <a:bodyPr/>
          <a:lstStyle/>
          <a:p>
            <a:pPr>
              <a:buClr>
                <a:srgbClr val="FFFFFF"/>
              </a:buClr>
            </a:pPr>
            <a:r>
              <a:t>Time complexity analysis is a mathematical tool that is used to determine how well the algorithm scales as the data size increases. It gives an estimate of how quick an algorithm will run proportionally to some input.</a:t>
            </a:r>
          </a:p>
          <a:p>
            <a:pPr>
              <a:buClr>
                <a:srgbClr val="FFFFFF"/>
              </a:buClr>
            </a:pPr>
            <a:r>
              <a:t>An algorithm is said to be scalable if it can efficiently give the same result under different groups of data. </a:t>
            </a:r>
          </a:p>
          <a:p>
            <a:pPr>
              <a:buClr>
                <a:srgbClr val="FFFFFF"/>
              </a:buClr>
            </a:pPr>
            <a:r>
              <a:t>For simplicity we would only be analysing algorithms using the Big Oh “O( )” notation. It helps us analyse the worst case scenario of a particular algorithm.</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Big Oh notation examples -&gt;…"/>
          <p:cNvSpPr txBox="1"/>
          <p:nvPr>
            <p:ph type="body" idx="1"/>
          </p:nvPr>
        </p:nvSpPr>
        <p:spPr>
          <a:xfrm>
            <a:off x="952500" y="685800"/>
            <a:ext cx="11099800" cy="7213600"/>
          </a:xfrm>
          <a:prstGeom prst="rect">
            <a:avLst/>
          </a:prstGeom>
        </p:spPr>
        <p:txBody>
          <a:bodyPr/>
          <a:lstStyle/>
          <a:p>
            <a:pPr marL="0" indent="0" defTabSz="543305">
              <a:spcBef>
                <a:spcPts val="3900"/>
              </a:spcBef>
              <a:buSzTx/>
              <a:buNone/>
              <a:defRPr sz="2900"/>
            </a:pPr>
            <a:r>
              <a:t>Big Oh notation examples -&gt;</a:t>
            </a:r>
          </a:p>
          <a:p>
            <a:pPr marL="1393697" indent="-212597" defTabSz="543305">
              <a:spcBef>
                <a:spcPts val="3900"/>
              </a:spcBef>
              <a:buSzPct val="100000"/>
              <a:defRPr sz="2900"/>
            </a:pPr>
            <a:r>
              <a:t> O(1)</a:t>
            </a:r>
          </a:p>
          <a:p>
            <a:pPr marL="0" indent="0" defTabSz="543305">
              <a:spcBef>
                <a:spcPts val="3900"/>
              </a:spcBef>
              <a:buSzTx/>
              <a:buNone/>
              <a:defRPr sz="2900"/>
            </a:pPr>
          </a:p>
          <a:p>
            <a:pPr marL="1393697" indent="-212597" defTabSz="543305">
              <a:spcBef>
                <a:spcPts val="3900"/>
              </a:spcBef>
              <a:buSzPct val="100000"/>
              <a:defRPr sz="2900"/>
            </a:pPr>
            <a:r>
              <a:t> O(log</a:t>
            </a:r>
            <a:r>
              <a:rPr baseline="-5998"/>
              <a:t>2</a:t>
            </a:r>
            <a:r>
              <a:t>N)</a:t>
            </a:r>
          </a:p>
          <a:p>
            <a:pPr marL="0" indent="0" defTabSz="543305">
              <a:spcBef>
                <a:spcPts val="3900"/>
              </a:spcBef>
              <a:buSzTx/>
              <a:buNone/>
              <a:defRPr sz="2900"/>
            </a:pPr>
          </a:p>
          <a:p>
            <a:pPr marL="1393697" indent="-212597" defTabSz="543305">
              <a:spcBef>
                <a:spcPts val="3900"/>
              </a:spcBef>
              <a:buSzPct val="100000"/>
              <a:defRPr sz="2900"/>
            </a:pPr>
            <a:r>
              <a:t> O(N)</a:t>
            </a:r>
          </a:p>
          <a:p>
            <a:pPr marL="0" indent="0" defTabSz="543305">
              <a:spcBef>
                <a:spcPts val="3900"/>
              </a:spcBef>
              <a:buSzTx/>
              <a:buNone/>
              <a:defRPr sz="2900"/>
            </a:pPr>
          </a:p>
          <a:p>
            <a:pPr marL="1393697" indent="-212597" defTabSz="543305">
              <a:spcBef>
                <a:spcPts val="3900"/>
              </a:spcBef>
              <a:buSzPct val="100000"/>
              <a:defRPr sz="2900"/>
            </a:pPr>
            <a:r>
              <a:t> O(N</a:t>
            </a:r>
            <a:r>
              <a:rPr baseline="31999"/>
              <a:t>2</a:t>
            </a:r>
            <a:r>
              <a:t>)</a:t>
            </a:r>
          </a:p>
        </p:txBody>
      </p:sp>
      <p:pic>
        <p:nvPicPr>
          <p:cNvPr id="137" name="Screen Shot 2018-08-28 at 16.33.13.png" descr="Screen Shot 2018-08-28 at 16.33.13.png"/>
          <p:cNvPicPr>
            <a:picLocks noChangeAspect="1"/>
          </p:cNvPicPr>
          <p:nvPr/>
        </p:nvPicPr>
        <p:blipFill>
          <a:blip r:embed="rId2">
            <a:extLst/>
          </a:blip>
          <a:stretch>
            <a:fillRect/>
          </a:stretch>
        </p:blipFill>
        <p:spPr>
          <a:xfrm>
            <a:off x="2724497" y="2508349"/>
            <a:ext cx="3302002" cy="469902"/>
          </a:xfrm>
          <a:prstGeom prst="rect">
            <a:avLst/>
          </a:prstGeom>
          <a:ln w="12700">
            <a:miter lim="400000"/>
          </a:ln>
        </p:spPr>
      </p:pic>
      <p:pic>
        <p:nvPicPr>
          <p:cNvPr id="138" name="Screen Shot 2018-08-28 at 16.30.48.png" descr="Screen Shot 2018-08-28 at 16.30.48.png"/>
          <p:cNvPicPr>
            <a:picLocks noChangeAspect="1"/>
          </p:cNvPicPr>
          <p:nvPr/>
        </p:nvPicPr>
        <p:blipFill>
          <a:blip r:embed="rId3">
            <a:extLst/>
          </a:blip>
          <a:stretch>
            <a:fillRect/>
          </a:stretch>
        </p:blipFill>
        <p:spPr>
          <a:xfrm>
            <a:off x="2724497" y="6005710"/>
            <a:ext cx="3302002" cy="1048078"/>
          </a:xfrm>
          <a:prstGeom prst="rect">
            <a:avLst/>
          </a:prstGeom>
          <a:ln w="12700">
            <a:miter lim="400000"/>
          </a:ln>
        </p:spPr>
      </p:pic>
      <p:pic>
        <p:nvPicPr>
          <p:cNvPr id="139" name="Screen Shot 2018-08-28 at 16.30.52.png" descr="Screen Shot 2018-08-28 at 16.30.52.png"/>
          <p:cNvPicPr>
            <a:picLocks noChangeAspect="1"/>
          </p:cNvPicPr>
          <p:nvPr/>
        </p:nvPicPr>
        <p:blipFill>
          <a:blip r:embed="rId4">
            <a:extLst/>
          </a:blip>
          <a:stretch>
            <a:fillRect/>
          </a:stretch>
        </p:blipFill>
        <p:spPr>
          <a:xfrm>
            <a:off x="2550616" y="7863036"/>
            <a:ext cx="3649763" cy="1645291"/>
          </a:xfrm>
          <a:prstGeom prst="rect">
            <a:avLst/>
          </a:prstGeom>
          <a:ln w="12700">
            <a:miter lim="400000"/>
          </a:ln>
        </p:spPr>
      </p:pic>
      <p:pic>
        <p:nvPicPr>
          <p:cNvPr id="140" name="Screen Shot 2018-08-28 at 16.30.57.png" descr="Screen Shot 2018-08-28 at 16.30.57.png"/>
          <p:cNvPicPr>
            <a:picLocks noChangeAspect="1"/>
          </p:cNvPicPr>
          <p:nvPr/>
        </p:nvPicPr>
        <p:blipFill>
          <a:blip r:embed="rId5">
            <a:extLst/>
          </a:blip>
          <a:stretch>
            <a:fillRect/>
          </a:stretch>
        </p:blipFill>
        <p:spPr>
          <a:xfrm>
            <a:off x="2724497" y="4191000"/>
            <a:ext cx="3302002" cy="1170923"/>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Linear Search"/>
          <p:cNvSpPr txBox="1"/>
          <p:nvPr>
            <p:ph type="title"/>
          </p:nvPr>
        </p:nvSpPr>
        <p:spPr>
          <a:prstGeom prst="rect">
            <a:avLst/>
          </a:prstGeom>
        </p:spPr>
        <p:txBody>
          <a:bodyPr/>
          <a:lstStyle/>
          <a:p>
            <a:pPr/>
            <a:r>
              <a:t>Linear Search</a:t>
            </a:r>
          </a:p>
        </p:txBody>
      </p:sp>
      <p:sp>
        <p:nvSpPr>
          <p:cNvPr id="143" name="Algorithm :…"/>
          <p:cNvSpPr txBox="1"/>
          <p:nvPr>
            <p:ph type="body" idx="4294967295"/>
          </p:nvPr>
        </p:nvSpPr>
        <p:spPr>
          <a:prstGeom prst="rect">
            <a:avLst/>
          </a:prstGeom>
        </p:spPr>
        <p:txBody>
          <a:bodyPr/>
          <a:lstStyle/>
          <a:p>
            <a:pPr marL="0" indent="0">
              <a:buClr>
                <a:srgbClr val="FFFFFF"/>
              </a:buClr>
              <a:buSzTx/>
              <a:buNone/>
            </a:pPr>
            <a:r>
              <a:t>Algorithm : </a:t>
            </a:r>
          </a:p>
          <a:p>
            <a:pPr marL="0" indent="0">
              <a:buClr>
                <a:srgbClr val="FFFFFF"/>
              </a:buClr>
              <a:buSzTx/>
              <a:buNone/>
            </a:pPr>
          </a:p>
          <a:p>
            <a:pPr marL="0" indent="0">
              <a:buClr>
                <a:srgbClr val="FFFFFF"/>
              </a:buClr>
              <a:buSzTx/>
              <a:buNone/>
            </a:pPr>
          </a:p>
          <a:p>
            <a:pPr marL="0" indent="0">
              <a:buClr>
                <a:srgbClr val="FFFFFF"/>
              </a:buClr>
              <a:buSzTx/>
              <a:buNone/>
            </a:pPr>
          </a:p>
          <a:p>
            <a:pPr marL="0" indent="0">
              <a:buClr>
                <a:srgbClr val="FFFFFF"/>
              </a:buClr>
              <a:buSzTx/>
              <a:buNone/>
            </a:pPr>
          </a:p>
          <a:p>
            <a:pPr marL="0" indent="0">
              <a:buClr>
                <a:srgbClr val="FFFFFF"/>
              </a:buClr>
              <a:buSzTx/>
              <a:buNone/>
            </a:pPr>
            <a:r>
              <a:t>Time Complexity : O(N)</a:t>
            </a:r>
          </a:p>
        </p:txBody>
      </p:sp>
      <p:pic>
        <p:nvPicPr>
          <p:cNvPr id="144" name="Screen Shot 2018-08-28 at 15.46.50.png" descr="Screen Shot 2018-08-28 at 15.46.50.png"/>
          <p:cNvPicPr>
            <a:picLocks noChangeAspect="1"/>
          </p:cNvPicPr>
          <p:nvPr/>
        </p:nvPicPr>
        <p:blipFill>
          <a:blip r:embed="rId2">
            <a:extLst/>
          </a:blip>
          <a:stretch>
            <a:fillRect/>
          </a:stretch>
        </p:blipFill>
        <p:spPr>
          <a:xfrm>
            <a:off x="1816100" y="3721100"/>
            <a:ext cx="9372600" cy="4025900"/>
          </a:xfrm>
          <a:prstGeom prst="rect">
            <a:avLst/>
          </a:prstGeom>
          <a:ln w="12700">
            <a:miter lim="400000"/>
          </a:ln>
        </p:spPr>
      </p:pic>
      <p:sp>
        <p:nvSpPr>
          <p:cNvPr id="145" name="Slide Number"/>
          <p:cNvSpPr txBox="1"/>
          <p:nvPr>
            <p:ph type="sldNum" sz="quarter" idx="4294967295"/>
          </p:nvPr>
        </p:nvSpPr>
        <p:spPr>
          <a:xfrm>
            <a:off x="6385373" y="9296399"/>
            <a:ext cx="227280" cy="3243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Binary Search"/>
          <p:cNvSpPr txBox="1"/>
          <p:nvPr>
            <p:ph type="title"/>
          </p:nvPr>
        </p:nvSpPr>
        <p:spPr>
          <a:prstGeom prst="rect">
            <a:avLst/>
          </a:prstGeom>
        </p:spPr>
        <p:txBody>
          <a:bodyPr/>
          <a:lstStyle/>
          <a:p>
            <a:pPr/>
            <a:r>
              <a:t>Binary Search</a:t>
            </a:r>
          </a:p>
        </p:txBody>
      </p:sp>
      <p:sp>
        <p:nvSpPr>
          <p:cNvPr id="148" name="Algorithm :…"/>
          <p:cNvSpPr txBox="1"/>
          <p:nvPr>
            <p:ph type="body" idx="4294967295"/>
          </p:nvPr>
        </p:nvSpPr>
        <p:spPr>
          <a:prstGeom prst="rect">
            <a:avLst/>
          </a:prstGeom>
        </p:spPr>
        <p:txBody>
          <a:bodyPr/>
          <a:lstStyle/>
          <a:p>
            <a:pPr marL="0" indent="0" defTabSz="408940">
              <a:spcBef>
                <a:spcPts val="2900"/>
              </a:spcBef>
              <a:buClr>
                <a:srgbClr val="FFFFFF"/>
              </a:buClr>
              <a:buSzTx/>
              <a:buNone/>
              <a:defRPr sz="2200"/>
            </a:pPr>
            <a:r>
              <a:t>Algorithm :</a:t>
            </a:r>
          </a:p>
          <a:p>
            <a:pPr marL="0" indent="0" defTabSz="408940">
              <a:spcBef>
                <a:spcPts val="2900"/>
              </a:spcBef>
              <a:buClr>
                <a:srgbClr val="FFFFFF"/>
              </a:buClr>
              <a:buSzTx/>
              <a:buNone/>
              <a:defRPr sz="2200"/>
            </a:pPr>
          </a:p>
          <a:p>
            <a:pPr marL="0" indent="0" defTabSz="408940">
              <a:spcBef>
                <a:spcPts val="2900"/>
              </a:spcBef>
              <a:buClr>
                <a:srgbClr val="FFFFFF"/>
              </a:buClr>
              <a:buSzTx/>
              <a:buNone/>
              <a:defRPr sz="2200"/>
            </a:pPr>
          </a:p>
          <a:p>
            <a:pPr marL="0" indent="0" defTabSz="408940">
              <a:spcBef>
                <a:spcPts val="2900"/>
              </a:spcBef>
              <a:buClr>
                <a:srgbClr val="FFFFFF"/>
              </a:buClr>
              <a:buSzTx/>
              <a:buNone/>
              <a:defRPr sz="2200"/>
            </a:pPr>
          </a:p>
          <a:p>
            <a:pPr marL="0" indent="0" defTabSz="408940">
              <a:spcBef>
                <a:spcPts val="2900"/>
              </a:spcBef>
              <a:buClr>
                <a:srgbClr val="FFFFFF"/>
              </a:buClr>
              <a:buSzTx/>
              <a:buNone/>
              <a:defRPr sz="2200"/>
            </a:pPr>
          </a:p>
          <a:p>
            <a:pPr marL="0" indent="0" defTabSz="408940">
              <a:spcBef>
                <a:spcPts val="2900"/>
              </a:spcBef>
              <a:buClr>
                <a:srgbClr val="FFFFFF"/>
              </a:buClr>
              <a:buSzTx/>
              <a:buNone/>
              <a:defRPr sz="2200"/>
            </a:pPr>
          </a:p>
          <a:p>
            <a:pPr marL="0" indent="0" defTabSz="408940">
              <a:spcBef>
                <a:spcPts val="2900"/>
              </a:spcBef>
              <a:buClr>
                <a:srgbClr val="FFFFFF"/>
              </a:buClr>
              <a:buSzTx/>
              <a:buNone/>
              <a:defRPr sz="2200"/>
            </a:pPr>
          </a:p>
          <a:p>
            <a:pPr marL="0" indent="0" defTabSz="408940">
              <a:spcBef>
                <a:spcPts val="2900"/>
              </a:spcBef>
              <a:buClr>
                <a:srgbClr val="FFFFFF"/>
              </a:buClr>
              <a:buSzTx/>
              <a:buNone/>
              <a:defRPr sz="2200"/>
            </a:pPr>
          </a:p>
          <a:p>
            <a:pPr marL="0" indent="0" defTabSz="408940">
              <a:spcBef>
                <a:spcPts val="2900"/>
              </a:spcBef>
              <a:buClr>
                <a:srgbClr val="FFFFFF"/>
              </a:buClr>
              <a:buSzTx/>
              <a:buNone/>
              <a:defRPr sz="2200"/>
            </a:pPr>
            <a:r>
              <a:t>Time Complexity : O(log</a:t>
            </a:r>
            <a:r>
              <a:rPr baseline="-5998"/>
              <a:t>2</a:t>
            </a:r>
            <a:r>
              <a:t>N)</a:t>
            </a:r>
          </a:p>
        </p:txBody>
      </p:sp>
      <p:pic>
        <p:nvPicPr>
          <p:cNvPr id="149" name="Screen Shot 2018-08-28 at 15.45.07.png" descr="Screen Shot 2018-08-28 at 15.45.07.png"/>
          <p:cNvPicPr>
            <a:picLocks noChangeAspect="1"/>
          </p:cNvPicPr>
          <p:nvPr/>
        </p:nvPicPr>
        <p:blipFill>
          <a:blip r:embed="rId2">
            <a:extLst/>
          </a:blip>
          <a:stretch>
            <a:fillRect/>
          </a:stretch>
        </p:blipFill>
        <p:spPr>
          <a:xfrm>
            <a:off x="3085488" y="3086754"/>
            <a:ext cx="6392804" cy="4952907"/>
          </a:xfrm>
          <a:prstGeom prst="rect">
            <a:avLst/>
          </a:prstGeom>
          <a:ln w="12700">
            <a:miter lim="400000"/>
          </a:ln>
        </p:spPr>
      </p:pic>
      <p:sp>
        <p:nvSpPr>
          <p:cNvPr id="150" name="Slide Number"/>
          <p:cNvSpPr txBox="1"/>
          <p:nvPr>
            <p:ph type="sldNum" sz="quarter" idx="4294967295"/>
          </p:nvPr>
        </p:nvSpPr>
        <p:spPr>
          <a:xfrm>
            <a:off x="6385373" y="9296399"/>
            <a:ext cx="227280" cy="3243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Bubble Sort"/>
          <p:cNvSpPr txBox="1"/>
          <p:nvPr>
            <p:ph type="title"/>
          </p:nvPr>
        </p:nvSpPr>
        <p:spPr>
          <a:prstGeom prst="rect">
            <a:avLst/>
          </a:prstGeom>
        </p:spPr>
        <p:txBody>
          <a:bodyPr/>
          <a:lstStyle/>
          <a:p>
            <a:pPr/>
            <a:r>
              <a:t>Bubble Sort</a:t>
            </a:r>
          </a:p>
        </p:txBody>
      </p:sp>
      <p:sp>
        <p:nvSpPr>
          <p:cNvPr id="153" name="Algorithm :…"/>
          <p:cNvSpPr txBox="1"/>
          <p:nvPr>
            <p:ph type="body" idx="1"/>
          </p:nvPr>
        </p:nvSpPr>
        <p:spPr>
          <a:prstGeom prst="rect">
            <a:avLst/>
          </a:prstGeom>
        </p:spPr>
        <p:txBody>
          <a:bodyPr/>
          <a:lstStyle/>
          <a:p>
            <a:pPr marL="0" indent="0">
              <a:buSzTx/>
              <a:buNone/>
            </a:pPr>
            <a:r>
              <a:t>Algorithm :</a:t>
            </a:r>
          </a:p>
          <a:p>
            <a:pPr marL="0" indent="0">
              <a:buSzTx/>
              <a:buNone/>
            </a:pPr>
          </a:p>
          <a:p>
            <a:pPr marL="0" indent="0">
              <a:buSzTx/>
              <a:buNone/>
            </a:pPr>
          </a:p>
          <a:p>
            <a:pPr marL="0" indent="0">
              <a:buSzTx/>
              <a:buNone/>
            </a:pPr>
          </a:p>
          <a:p>
            <a:pPr marL="0" indent="0">
              <a:buSzTx/>
              <a:buNone/>
            </a:pPr>
          </a:p>
          <a:p>
            <a:pPr marL="0" indent="0">
              <a:buSzTx/>
              <a:buNone/>
            </a:pPr>
            <a:r>
              <a:t>Time Complexity : O(N</a:t>
            </a:r>
            <a:r>
              <a:rPr baseline="31999"/>
              <a:t>2</a:t>
            </a:r>
            <a:r>
              <a:t>)</a:t>
            </a:r>
          </a:p>
        </p:txBody>
      </p:sp>
      <p:pic>
        <p:nvPicPr>
          <p:cNvPr id="154" name="Screen Shot 2018-08-28 at 15.54.08.png" descr="Screen Shot 2018-08-28 at 15.54.08.png"/>
          <p:cNvPicPr>
            <a:picLocks noChangeAspect="1"/>
          </p:cNvPicPr>
          <p:nvPr/>
        </p:nvPicPr>
        <p:blipFill>
          <a:blip r:embed="rId2">
            <a:extLst/>
          </a:blip>
          <a:stretch>
            <a:fillRect/>
          </a:stretch>
        </p:blipFill>
        <p:spPr>
          <a:xfrm>
            <a:off x="2874368" y="4052418"/>
            <a:ext cx="7256063" cy="3363265"/>
          </a:xfrm>
          <a:prstGeom prst="rect">
            <a:avLst/>
          </a:prstGeom>
          <a:ln w="12700">
            <a:miter lim="400000"/>
          </a:ln>
        </p:spPr>
      </p:pic>
      <p:sp>
        <p:nvSpPr>
          <p:cNvPr id="155" name="Slide Number"/>
          <p:cNvSpPr txBox="1"/>
          <p:nvPr>
            <p:ph type="sldNum" sz="quarter" idx="4294967295"/>
          </p:nvPr>
        </p:nvSpPr>
        <p:spPr>
          <a:xfrm>
            <a:off x="6385373" y="9296399"/>
            <a:ext cx="227280" cy="3243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000000"/>
      </a:lt1>
      <a:dk2>
        <a:srgbClr val="A7A7A7"/>
      </a:dk2>
      <a:lt2>
        <a:srgbClr val="535353"/>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a:ea typeface="Helvetica Neue"/>
        <a:cs typeface="Helvetica Neue"/>
      </a:majorFont>
      <a:minorFont>
        <a:latin typeface="Helvetica"/>
        <a:ea typeface="Helvetica"/>
        <a:cs typeface="Helvetica"/>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A7A7A7"/>
      </a:dk2>
      <a:lt2>
        <a:srgbClr val="535353"/>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a:ea typeface="Helvetica Neue"/>
        <a:cs typeface="Helvetica Neue"/>
      </a:majorFont>
      <a:minorFont>
        <a:latin typeface="Helvetica"/>
        <a:ea typeface="Helvetica"/>
        <a:cs typeface="Helvetica"/>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