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66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764" y="-12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F5F13-A48B-41FE-BCB1-F329DBE0878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A5B34-E6CF-4987-B6B7-0DE12C16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Hayes</a:t>
            </a:r>
            <a:r>
              <a:rPr lang="en-US" baseline="0" dirty="0" smtClean="0"/>
              <a:t> showed that it’s particularly difficult for TAs to accurately discern what individual students have contributed to team-based projects – exactly what we are looking to address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Glazer talks about grading more consistently overall, and says that individual instructors may struggle to grade consistently against each other, so it is helpful to have summative, department-wide grading policies for summative assessment.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4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Language-agnostic</a:t>
            </a:r>
            <a:r>
              <a:rPr lang="en-US" baseline="0" dirty="0" smtClean="0"/>
              <a:t> </a:t>
            </a:r>
            <a:r>
              <a:rPr lang="en-US" dirty="0" smtClean="0"/>
              <a:t>AST analysis can </a:t>
            </a:r>
            <a:r>
              <a:rPr lang="en-US" dirty="0" err="1" smtClean="0"/>
              <a:t>f.ex</a:t>
            </a:r>
            <a:r>
              <a:rPr lang="en-US" dirty="0" smtClean="0"/>
              <a:t> be done</a:t>
            </a:r>
            <a:r>
              <a:rPr lang="en-US" baseline="0" dirty="0" smtClean="0"/>
              <a:t> with something like </a:t>
            </a:r>
            <a:r>
              <a:rPr lang="en-US" baseline="0" dirty="0" err="1" smtClean="0"/>
              <a:t>TreeSitter</a:t>
            </a:r>
            <a:r>
              <a:rPr lang="en-US" baseline="0" dirty="0" smtClean="0"/>
              <a:t>; George Mathew has also done some interesting work in this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1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Language-agnostic</a:t>
            </a:r>
            <a:r>
              <a:rPr lang="en-US" baseline="0" dirty="0" smtClean="0"/>
              <a:t> </a:t>
            </a:r>
            <a:r>
              <a:rPr lang="en-US" dirty="0" smtClean="0"/>
              <a:t>AST analysis can </a:t>
            </a:r>
            <a:r>
              <a:rPr lang="en-US" dirty="0" err="1" smtClean="0"/>
              <a:t>f.ex</a:t>
            </a:r>
            <a:r>
              <a:rPr lang="en-US" dirty="0" smtClean="0"/>
              <a:t> be done</a:t>
            </a:r>
            <a:r>
              <a:rPr lang="en-US" baseline="0" dirty="0" smtClean="0"/>
              <a:t> with something like </a:t>
            </a:r>
            <a:r>
              <a:rPr lang="en-US" baseline="0" dirty="0" err="1" smtClean="0"/>
              <a:t>TreeSitter</a:t>
            </a:r>
            <a:r>
              <a:rPr lang="en-US" baseline="0" dirty="0" smtClean="0"/>
              <a:t>; George Mathew has also done some interesting work in this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only two parts of the grading that are done manually are </a:t>
            </a:r>
            <a:r>
              <a:rPr lang="en-US" baseline="0" dirty="0" err="1" smtClean="0"/>
              <a:t>Javadoc</a:t>
            </a:r>
            <a:r>
              <a:rPr lang="en-US" baseline="0" dirty="0" smtClean="0"/>
              <a:t>, to ensure that it approximately describes the code, and individual contributions, to ensure that each student is making a non-trivial contribution to out-of-lab tasks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if we can make a note that the first two rotations are four labs each.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Henceforth,</a:t>
            </a:r>
            <a:r>
              <a:rPr lang="en-US" baseline="0" dirty="0" smtClean="0"/>
              <a:t> I’ll use “automated summaries” and “contributions summaries” interchangeably to describe what we’re studying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showing the generic ASTs by the </a:t>
            </a:r>
            <a:r>
              <a:rPr lang="en-US" dirty="0" err="1" smtClean="0"/>
              <a:t>Git</a:t>
            </a:r>
            <a:r>
              <a:rPr lang="en-US" dirty="0" smtClean="0"/>
              <a:t> logos, say something like “As abstract syntax trees are, by definition, abstract,</a:t>
            </a:r>
            <a:r>
              <a:rPr lang="en-US" baseline="0" dirty="0" smtClean="0"/>
              <a:t> it may help to consider a concrete example…”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return to explaining the diffs of the ASTs, and the rest of the analysis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Screenshot of spreadsheet</a:t>
            </a:r>
          </a:p>
          <a:p>
            <a:endParaRPr lang="en-US" dirty="0" smtClean="0"/>
          </a:p>
          <a:p>
            <a:r>
              <a:rPr lang="en-US" dirty="0" smtClean="0"/>
              <a:t>First, show that we have individual assignments laid out on rows of the spreadsheet, as is typically done for grading in this class.</a:t>
            </a:r>
          </a:p>
          <a:p>
            <a:endParaRPr lang="en-US" dirty="0" smtClean="0"/>
          </a:p>
          <a:p>
            <a:r>
              <a:rPr lang="en-US" dirty="0" smtClean="0"/>
              <a:t>Next, we have automated summaries available for some projects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link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is available for all projects;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TAs then provide three pieces of information for each student: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contributions grade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Feedback to the student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rationale behind _why_ they gave the grade that they did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of spreadsheet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</a:t>
            </a:r>
            <a:r>
              <a:rPr lang="en-US" baseline="0" dirty="0" smtClean="0"/>
              <a:t> make figures/images for this?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if we can replace consistency w. another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get a question on why</a:t>
            </a:r>
            <a:r>
              <a:rPr lang="en-US" baseline="0" dirty="0" smtClean="0"/>
              <a:t> people didn’t use the other things?  Make sure to have answers.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some sort of visual for this too :thinking: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4CB9-B23C-4C19-BDCC-A8491C9F51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C364-14C9-459A-A9A9-78EC3A48D04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7365-E0D3-4132-A002-389CEF45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preslermarshall@bowdoi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VCS/AutoV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Identifying Student Contributions through Automated Team Summaries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533900"/>
            <a:ext cx="6400800" cy="10795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600" dirty="0" smtClean="0"/>
              <a:t>Kai Presler-Marshall, Bowdoin College</a:t>
            </a:r>
          </a:p>
          <a:p>
            <a:pPr algn="r"/>
            <a:r>
              <a:rPr lang="en-US" sz="1600" dirty="0" smtClean="0"/>
              <a:t>Sarah Heckman, North Carolina State University</a:t>
            </a:r>
          </a:p>
          <a:p>
            <a:pPr algn="r"/>
            <a:r>
              <a:rPr lang="en-US" sz="1600" dirty="0" smtClean="0"/>
              <a:t>Kathryn T. </a:t>
            </a:r>
            <a:r>
              <a:rPr lang="en-US" sz="1600" dirty="0" err="1" smtClean="0"/>
              <a:t>Stolee</a:t>
            </a:r>
            <a:r>
              <a:rPr lang="en-US" sz="1600" dirty="0" smtClean="0"/>
              <a:t>, North Carolina State University</a:t>
            </a:r>
          </a:p>
          <a:p>
            <a:pPr algn="r"/>
            <a:r>
              <a:rPr lang="en-US" sz="1600" dirty="0" smtClean="0"/>
              <a:t>Questions?  Rude Comments?  </a:t>
            </a:r>
            <a:r>
              <a:rPr lang="en-US" sz="1600" dirty="0" smtClean="0">
                <a:hlinkClick r:id="rId2"/>
              </a:rPr>
              <a:t>k.preslermarshall@bowdoin.edu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26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TAs grade projects much more consistently (</a:t>
            </a:r>
            <a:r>
              <a:rPr lang="en-US" sz="2400" i="1" dirty="0" smtClean="0"/>
              <a:t>q = .021</a:t>
            </a:r>
            <a:r>
              <a:rPr lang="en-US" sz="2400" dirty="0" smtClean="0"/>
              <a:t>) with contributions summaries to assist them</a:t>
            </a:r>
          </a:p>
          <a:p>
            <a:r>
              <a:rPr lang="en-US" sz="2400" dirty="0" smtClean="0"/>
              <a:t>However, consistency still remains a challenge  even with contributions summaries (</a:t>
            </a:r>
            <a:r>
              <a:rPr lang="el-GR" sz="2400" i="1" dirty="0" smtClean="0"/>
              <a:t>α</a:t>
            </a:r>
            <a:r>
              <a:rPr lang="en-US" sz="2400" i="1" dirty="0" smtClean="0"/>
              <a:t> = .609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F32-62A1-4BDB-A512-82610614B9AE}" type="datetime4">
              <a:rPr lang="en-US" smtClean="0"/>
              <a:t>April 24, 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10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Grading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All participants prefer grading with automated summaries; 11/13 strongly prefer them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RQ3: Grading Preferences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5" y="1091768"/>
            <a:ext cx="7725950" cy="43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TAs consider feedback from assignments graded with contributions summaries more actionable (</a:t>
            </a:r>
            <a:r>
              <a:rPr lang="en-US" sz="2400" i="1" dirty="0" smtClean="0"/>
              <a:t>p = .031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TAs provide more partial credit when grading with contributions summaries (</a:t>
            </a:r>
            <a:r>
              <a:rPr lang="en-US" sz="2400" i="1" dirty="0" smtClean="0"/>
              <a:t>p = .018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Since we require TAs to provide feedback with partial credit, but not full credit, this shows they can improve the quantity of feedback provided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RQ4: Feedback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Despite a small sample size &amp; relatively primitive summaries algorithm, a </a:t>
            </a:r>
            <a:r>
              <a:rPr lang="en-US" sz="2000" dirty="0" smtClean="0"/>
              <a:t>lab study showed value of my contributions summary algorithm</a:t>
            </a:r>
          </a:p>
          <a:p>
            <a:r>
              <a:rPr lang="en-US" sz="2000" dirty="0" smtClean="0"/>
              <a:t>I am running a follow-on classroom study</a:t>
            </a:r>
          </a:p>
          <a:p>
            <a:pPr lvl="1"/>
            <a:r>
              <a:rPr lang="en-US" sz="1800" dirty="0" smtClean="0"/>
              <a:t>Same experimental &amp; control groups</a:t>
            </a:r>
          </a:p>
          <a:p>
            <a:pPr lvl="1"/>
            <a:r>
              <a:rPr lang="en-US" sz="1800" dirty="0" smtClean="0"/>
              <a:t>Do students find feedback more actionable?  Do they improve more over the semester?</a:t>
            </a:r>
          </a:p>
          <a:p>
            <a:pPr lvl="1"/>
            <a:r>
              <a:rPr lang="en-US" sz="1800" dirty="0" smtClean="0"/>
              <a:t>Do we get the same consistency benefits with an entire semester of assignments?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Discussion &amp; Future 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3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Future 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There</a:t>
            </a:r>
            <a:r>
              <a:rPr lang="en-US" sz="2000" dirty="0"/>
              <a:t> </a:t>
            </a:r>
            <a:r>
              <a:rPr lang="en-US" sz="2000" dirty="0" smtClean="0"/>
              <a:t>is, of course,</a:t>
            </a:r>
            <a:r>
              <a:rPr lang="en-US" sz="2000" dirty="0" smtClean="0"/>
              <a:t> </a:t>
            </a:r>
            <a:r>
              <a:rPr lang="en-US" sz="2000" dirty="0" smtClean="0"/>
              <a:t>a lot more that goes into SE work than just Java code</a:t>
            </a:r>
          </a:p>
          <a:p>
            <a:r>
              <a:rPr lang="en-US" sz="2000" dirty="0" smtClean="0"/>
              <a:t>How can we efficiently handle other types of </a:t>
            </a:r>
            <a:r>
              <a:rPr lang="en-US" sz="2000" dirty="0" smtClean="0"/>
              <a:t>(code) contributions</a:t>
            </a:r>
            <a:r>
              <a:rPr lang="en-US" sz="2000" dirty="0" smtClean="0"/>
              <a:t>?  Can language-agnostic AST analysis </a:t>
            </a:r>
            <a:r>
              <a:rPr lang="en-US" sz="2000" dirty="0" smtClean="0"/>
              <a:t>help with scalability?</a:t>
            </a:r>
            <a:endParaRPr lang="en-US" sz="2000" dirty="0" smtClean="0"/>
          </a:p>
          <a:p>
            <a:r>
              <a:rPr lang="en-US" sz="2000" dirty="0" smtClean="0"/>
              <a:t>Can we account for all of the other </a:t>
            </a:r>
            <a:r>
              <a:rPr lang="en-US" sz="2000" dirty="0" smtClean="0"/>
              <a:t>(</a:t>
            </a:r>
            <a:r>
              <a:rPr lang="en-US" sz="2000" dirty="0" smtClean="0"/>
              <a:t>non-code) </a:t>
            </a:r>
            <a:r>
              <a:rPr lang="en-US" sz="2000" dirty="0" smtClean="0"/>
              <a:t>contributions </a:t>
            </a:r>
            <a:r>
              <a:rPr lang="en-US" sz="2000" dirty="0" smtClean="0"/>
              <a:t>to a SE project?</a:t>
            </a:r>
          </a:p>
          <a:p>
            <a:r>
              <a:rPr lang="en-US" sz="2000" dirty="0" smtClean="0"/>
              <a:t>These are some of the questions I’m hoping to ponder in detail this summer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4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</a:t>
            </a:r>
            <a:r>
              <a:rPr lang="en-US" sz="2000" dirty="0" smtClean="0"/>
              <a:t>designed an algorithm to </a:t>
            </a:r>
            <a:r>
              <a:rPr lang="en-US" sz="2000" dirty="0" err="1" smtClean="0"/>
              <a:t>summarise</a:t>
            </a:r>
            <a:r>
              <a:rPr lang="en-US" sz="2000" dirty="0" smtClean="0"/>
              <a:t> individual students’ contributions to team projects, and built it into a tool, </a:t>
            </a:r>
            <a:r>
              <a:rPr lang="en-US" sz="2000" dirty="0" err="1" smtClean="0">
                <a:hlinkClick r:id="rId2"/>
              </a:rPr>
              <a:t>AutoVCS</a:t>
            </a:r>
            <a:endParaRPr lang="en-US" sz="2000" dirty="0" smtClean="0"/>
          </a:p>
          <a:p>
            <a:r>
              <a:rPr lang="en-US" sz="2000" dirty="0" smtClean="0"/>
              <a:t>Through a quantitative lab study, </a:t>
            </a:r>
            <a:r>
              <a:rPr lang="en-US" sz="2000" dirty="0" smtClean="0"/>
              <a:t>I demonstrated </a:t>
            </a:r>
            <a:r>
              <a:rPr lang="en-US" sz="2000" dirty="0" smtClean="0"/>
              <a:t>that TAs who use these summaries grade </a:t>
            </a:r>
            <a:r>
              <a:rPr lang="en-US" sz="2000" b="1" dirty="0" smtClean="0"/>
              <a:t>more consistently</a:t>
            </a:r>
            <a:r>
              <a:rPr lang="en-US" sz="2000" dirty="0" smtClean="0"/>
              <a:t>, provide feedback that is possibly </a:t>
            </a:r>
            <a:r>
              <a:rPr lang="en-US" sz="2000" b="1" dirty="0" smtClean="0"/>
              <a:t>more actionable</a:t>
            </a:r>
            <a:r>
              <a:rPr lang="en-US" sz="2000" dirty="0" smtClean="0"/>
              <a:t>, and they </a:t>
            </a:r>
            <a:r>
              <a:rPr lang="en-US" sz="2000" b="1" dirty="0" smtClean="0"/>
              <a:t>prefer </a:t>
            </a:r>
            <a:r>
              <a:rPr lang="en-US" sz="2000" dirty="0" smtClean="0"/>
              <a:t>the grading process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Teaming is a core element in professional software engineering</a:t>
            </a:r>
          </a:p>
          <a:p>
            <a:r>
              <a:rPr lang="en-US" sz="2800" dirty="0" smtClean="0"/>
              <a:t>Thus, it’s essential for CS and SE programs to teach students how to work in teams</a:t>
            </a:r>
          </a:p>
          <a:p>
            <a:r>
              <a:rPr lang="en-US" sz="2800" dirty="0" smtClean="0"/>
              <a:t>Some students may be inclined to </a:t>
            </a:r>
            <a:r>
              <a:rPr lang="en-US" sz="2800" dirty="0" err="1" smtClean="0"/>
              <a:t>freeride</a:t>
            </a:r>
            <a:r>
              <a:rPr lang="en-US" sz="2800" dirty="0" smtClean="0"/>
              <a:t> off of the contributions of their peers, receiving a grade not commensurate to their contributions</a:t>
            </a:r>
            <a:endParaRPr lang="en-US" sz="28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EBB1A872-5D3A-407B-92A0-ABBC175572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Accurately identifying students’ contributions to team projects remains an open challenge</a:t>
            </a:r>
            <a:endParaRPr lang="en-US" sz="900" dirty="0" smtClean="0"/>
          </a:p>
          <a:p>
            <a:r>
              <a:rPr lang="en-US" sz="2400" dirty="0" smtClean="0"/>
              <a:t>Thus, teaching assistants may struggle to give students consistent &amp; actionable feedback on their contributions</a:t>
            </a:r>
          </a:p>
          <a:p>
            <a:r>
              <a:rPr lang="en-US" sz="2400" i="1" dirty="0" smtClean="0"/>
              <a:t>Can </a:t>
            </a:r>
            <a:r>
              <a:rPr lang="en-US" sz="2400" i="1" dirty="0" err="1" smtClean="0"/>
              <a:t>autogenerated</a:t>
            </a:r>
            <a:r>
              <a:rPr lang="en-US" sz="2400" i="1" dirty="0" smtClean="0"/>
              <a:t> summaries of students’ code contributions assist TAs in giving better feedback?</a:t>
            </a:r>
            <a:endParaRPr lang="en-US" sz="2400" i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9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0"/>
            <a:ext cx="8229600" cy="119101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Sophomore-level Java programming course</a:t>
            </a:r>
          </a:p>
          <a:p>
            <a:r>
              <a:rPr lang="en-US" dirty="0" smtClean="0"/>
              <a:t>Lecture &amp; projects</a:t>
            </a:r>
          </a:p>
          <a:p>
            <a:r>
              <a:rPr lang="en-US" b="1" dirty="0" smtClean="0"/>
              <a:t>Associated lab section</a:t>
            </a:r>
          </a:p>
          <a:p>
            <a:pPr lvl="1"/>
            <a:r>
              <a:rPr lang="en-US" dirty="0" smtClean="0"/>
              <a:t>Students work on labs in small teams</a:t>
            </a:r>
          </a:p>
          <a:p>
            <a:pPr lvl="1"/>
            <a:r>
              <a:rPr lang="en-US" dirty="0" smtClean="0"/>
              <a:t>Lab grading is </a:t>
            </a:r>
            <a:r>
              <a:rPr lang="en-US" i="1" dirty="0" smtClean="0"/>
              <a:t>mostly</a:t>
            </a:r>
            <a:r>
              <a:rPr lang="en-US" dirty="0" smtClean="0"/>
              <a:t> automated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Context      </a:t>
            </a:r>
            <a:endParaRPr lang="en-US" dirty="0"/>
          </a:p>
        </p:txBody>
      </p:sp>
      <p:pic>
        <p:nvPicPr>
          <p:cNvPr id="8" name="Graphic 36" descr="User with solid fill">
            <a:extLst>
              <a:ext uri="{FF2B5EF4-FFF2-40B4-BE49-F238E27FC236}">
                <a16:creationId xmlns="" xmlns:a16="http://schemas.microsoft.com/office/drawing/2014/main" id="{8401FFDF-5CDC-405B-21AB-5AB44C79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7214" y="3191508"/>
            <a:ext cx="385760" cy="458080"/>
          </a:xfrm>
          <a:prstGeom prst="rect">
            <a:avLst/>
          </a:prstGeom>
        </p:spPr>
      </p:pic>
      <p:pic>
        <p:nvPicPr>
          <p:cNvPr id="14338" name="Picture 2" descr="Diocesan Confession Times - Diocese of Covingt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57370"/>
            <a:ext cx="138476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iocesan Confession Times - Diocese of Covingt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66" y="2557370"/>
            <a:ext cx="138476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iocesan Confession Times - Diocese of Covingt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30" y="2557370"/>
            <a:ext cx="138476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48" y="3420548"/>
            <a:ext cx="480640" cy="43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Graphic 36" descr="User with solid fill">
            <a:extLst>
              <a:ext uri="{FF2B5EF4-FFF2-40B4-BE49-F238E27FC236}">
                <a16:creationId xmlns="" xmlns:a16="http://schemas.microsoft.com/office/drawing/2014/main" id="{8401FFDF-5CDC-405B-21AB-5AB44C79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60094" y="3277450"/>
            <a:ext cx="385760" cy="458080"/>
          </a:xfrm>
          <a:prstGeom prst="rect">
            <a:avLst/>
          </a:prstGeom>
        </p:spPr>
      </p:pic>
      <p:pic>
        <p:nvPicPr>
          <p:cNvPr id="42" name="Graphic 36" descr="User with solid fill">
            <a:extLst>
              <a:ext uri="{FF2B5EF4-FFF2-40B4-BE49-F238E27FC236}">
                <a16:creationId xmlns="" xmlns:a16="http://schemas.microsoft.com/office/drawing/2014/main" id="{8401FFDF-5CDC-405B-21AB-5AB44C79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2974" y="3173912"/>
            <a:ext cx="385760" cy="458080"/>
          </a:xfrm>
          <a:prstGeom prst="rect">
            <a:avLst/>
          </a:prstGeom>
        </p:spPr>
      </p:pic>
      <p:pic>
        <p:nvPicPr>
          <p:cNvPr id="43" name="Graphic 36" descr="User with solid fill">
            <a:extLst>
              <a:ext uri="{FF2B5EF4-FFF2-40B4-BE49-F238E27FC236}">
                <a16:creationId xmlns="" xmlns:a16="http://schemas.microsoft.com/office/drawing/2014/main" id="{8401FFDF-5CDC-405B-21AB-5AB44C79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778528" y="3066006"/>
            <a:ext cx="385760" cy="458080"/>
          </a:xfrm>
          <a:prstGeom prst="rect">
            <a:avLst/>
          </a:prstGeom>
        </p:spPr>
      </p:pic>
      <p:pic>
        <p:nvPicPr>
          <p:cNvPr id="44" name="Graphic 36" descr="User with solid fill">
            <a:extLst>
              <a:ext uri="{FF2B5EF4-FFF2-40B4-BE49-F238E27FC236}">
                <a16:creationId xmlns="" xmlns:a16="http://schemas.microsoft.com/office/drawing/2014/main" id="{8401FFDF-5CDC-405B-21AB-5AB44C79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971408" y="3151948"/>
            <a:ext cx="385760" cy="458080"/>
          </a:xfrm>
          <a:prstGeom prst="rect">
            <a:avLst/>
          </a:prstGeom>
        </p:spPr>
      </p:pic>
      <p:pic>
        <p:nvPicPr>
          <p:cNvPr id="45" name="Graphic 36" descr="User with solid fill">
            <a:extLst>
              <a:ext uri="{FF2B5EF4-FFF2-40B4-BE49-F238E27FC236}">
                <a16:creationId xmlns="" xmlns:a16="http://schemas.microsoft.com/office/drawing/2014/main" id="{8401FFDF-5CDC-405B-21AB-5AB44C79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164288" y="3048410"/>
            <a:ext cx="385760" cy="45808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67544" y="2497460"/>
            <a:ext cx="7901045" cy="165618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460432" y="4038228"/>
            <a:ext cx="493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x3</a:t>
            </a:r>
            <a:endParaRPr lang="en-US" sz="900" dirty="0"/>
          </a:p>
        </p:txBody>
      </p:sp>
      <p:pic>
        <p:nvPicPr>
          <p:cNvPr id="19" name="Picture 2" descr="Diocesan Confession Times - Diocese of Covingt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56" y="3375490"/>
            <a:ext cx="917358" cy="4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iocesan Confession Times - Diocese of Covingt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71515"/>
            <a:ext cx="917358" cy="4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iocesan Confession Times - Diocese of Covingt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375490"/>
            <a:ext cx="917358" cy="4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iocesan Confession Times - Diocese of Covingt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70818"/>
            <a:ext cx="917358" cy="4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automated summaries of student contributions enable: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RQ1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Faster grading by TAs (short answer: no)</a:t>
            </a:r>
          </a:p>
          <a:p>
            <a:pPr lvl="1"/>
            <a:r>
              <a:rPr lang="en-US" b="1" dirty="0" smtClean="0"/>
              <a:t>RQ2</a:t>
            </a:r>
            <a:r>
              <a:rPr lang="en-US" dirty="0" smtClean="0"/>
              <a:t>: More consistent grading by TAs?</a:t>
            </a:r>
          </a:p>
          <a:p>
            <a:pPr lvl="1"/>
            <a:r>
              <a:rPr lang="en-US" b="1" dirty="0" smtClean="0"/>
              <a:t>RQ3</a:t>
            </a:r>
            <a:r>
              <a:rPr lang="en-US" dirty="0" smtClean="0"/>
              <a:t>: Less frustrating grading from perspective of TAs?</a:t>
            </a:r>
          </a:p>
          <a:p>
            <a:pPr lvl="1"/>
            <a:r>
              <a:rPr lang="en-US" b="1" dirty="0" smtClean="0"/>
              <a:t>RQ4</a:t>
            </a:r>
            <a:r>
              <a:rPr lang="en-US" dirty="0" smtClean="0"/>
              <a:t>: Better feedback for students?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7620"/>
            <a:ext cx="1172072" cy="117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5938839"/>
            <a:ext cx="365760" cy="304271"/>
          </a:xfrm>
        </p:spPr>
        <p:txBody>
          <a:bodyPr/>
          <a:lstStyle/>
          <a:p>
            <a:fld id="{EBB1A872-5D3A-407B-92A0-ABBC17557244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4176"/>
            <a:ext cx="2234952" cy="223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 descr="Git - Logo Download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4016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Git - Logo Download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5232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Abstract syntax tree of the while loop. | Download Scientific Diagr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28" y="900100"/>
            <a:ext cx="217824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Abstract syntax tree of the while loop. | Download Scientific Diagr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27040"/>
            <a:ext cx="217824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5" name="Picture 9" descr="Gears clipart. Free download transparent .PNG | Creazil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96466"/>
            <a:ext cx="1482753" cy="119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Cardboard Box clipart - Rectangle, transparent clip art"/>
          <p:cNvSpPr>
            <a:spLocks noChangeAspect="1" noChangeArrowheads="1"/>
          </p:cNvSpPr>
          <p:nvPr/>
        </p:nvSpPr>
        <p:spPr bwMode="auto">
          <a:xfrm>
            <a:off x="155575" y="4544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Cardboard Boxes PNG Clip Art - Best WEB Clipart"/>
          <p:cNvSpPr>
            <a:spLocks noChangeAspect="1" noChangeArrowheads="1"/>
          </p:cNvSpPr>
          <p:nvPr/>
        </p:nvSpPr>
        <p:spPr bwMode="auto">
          <a:xfrm>
            <a:off x="307975" y="6068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6" descr="Cardboard Boxes PNG Clip Art - Best WEB Clipart"/>
          <p:cNvSpPr>
            <a:spLocks noChangeAspect="1" noChangeArrowheads="1"/>
          </p:cNvSpPr>
          <p:nvPr/>
        </p:nvSpPr>
        <p:spPr bwMode="auto">
          <a:xfrm>
            <a:off x="460375" y="7592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Cardboard Boxes PNG Clip Art - Best WEB Clipart"/>
          <p:cNvSpPr>
            <a:spLocks noChangeAspect="1" noChangeArrowheads="1"/>
          </p:cNvSpPr>
          <p:nvPr/>
        </p:nvSpPr>
        <p:spPr bwMode="auto">
          <a:xfrm>
            <a:off x="612775" y="9116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0" descr="Cardboard Boxes PNG Clip Art - Best WEB Clipart"/>
          <p:cNvSpPr>
            <a:spLocks noChangeAspect="1" noChangeArrowheads="1"/>
          </p:cNvSpPr>
          <p:nvPr/>
        </p:nvSpPr>
        <p:spPr bwMode="auto">
          <a:xfrm>
            <a:off x="765175" y="10640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2" descr="Cardboard Boxes PNG Clip Art - Best WEB Clipart"/>
          <p:cNvSpPr>
            <a:spLocks noChangeAspect="1" noChangeArrowheads="1"/>
          </p:cNvSpPr>
          <p:nvPr/>
        </p:nvSpPr>
        <p:spPr bwMode="auto">
          <a:xfrm>
            <a:off x="917575" y="12164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4" descr="Cardboard Boxes PNG Clip Art - Best WEB Clipart"/>
          <p:cNvSpPr>
            <a:spLocks noChangeAspect="1" noChangeArrowheads="1"/>
          </p:cNvSpPr>
          <p:nvPr/>
        </p:nvSpPr>
        <p:spPr bwMode="auto">
          <a:xfrm>
            <a:off x="1069975" y="13688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61" name="Picture 2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675" y="4971883"/>
            <a:ext cx="567262" cy="69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endCxn id="14339" idx="1"/>
          </p:cNvCxnSpPr>
          <p:nvPr/>
        </p:nvCxnSpPr>
        <p:spPr>
          <a:xfrm>
            <a:off x="1222375" y="3580284"/>
            <a:ext cx="613321" cy="943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338" idx="3"/>
            <a:endCxn id="14341" idx="1"/>
          </p:cNvCxnSpPr>
          <p:nvPr/>
        </p:nvCxnSpPr>
        <p:spPr>
          <a:xfrm flipV="1">
            <a:off x="2342456" y="1836204"/>
            <a:ext cx="645368" cy="865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338" idx="3"/>
            <a:endCxn id="9" idx="1"/>
          </p:cNvCxnSpPr>
          <p:nvPr/>
        </p:nvCxnSpPr>
        <p:spPr>
          <a:xfrm>
            <a:off x="2342456" y="2701652"/>
            <a:ext cx="645368" cy="64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11960" y="759221"/>
            <a:ext cx="4752528" cy="400327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63" name="Picture 27" descr="Free Loop Cliparts, Download Free Loop Cliparts png images, Free ClipArts  on Clipart Librar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81636"/>
            <a:ext cx="900742" cy="9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779912" y="1836204"/>
            <a:ext cx="999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</p:cNvCxnSpPr>
          <p:nvPr/>
        </p:nvCxnSpPr>
        <p:spPr>
          <a:xfrm>
            <a:off x="3779912" y="33483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20272" y="2016224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516216" y="3384376"/>
            <a:ext cx="864096" cy="302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0" name="Straight Arrow Connector 14339"/>
          <p:cNvCxnSpPr>
            <a:stCxn id="14339" idx="3"/>
            <a:endCxn id="14363" idx="1"/>
          </p:cNvCxnSpPr>
          <p:nvPr/>
        </p:nvCxnSpPr>
        <p:spPr>
          <a:xfrm>
            <a:off x="3007768" y="4523656"/>
            <a:ext cx="916160" cy="8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4" name="Straight Arrow Connector 14343"/>
          <p:cNvCxnSpPr>
            <a:endCxn id="14361" idx="0"/>
          </p:cNvCxnSpPr>
          <p:nvPr/>
        </p:nvCxnSpPr>
        <p:spPr>
          <a:xfrm>
            <a:off x="8100392" y="3687302"/>
            <a:ext cx="563914" cy="1284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4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Contributions Summary Algorithm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07504" y="759221"/>
            <a:ext cx="8928992" cy="4905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/>
        </p:nvSpPr>
        <p:spPr bwMode="auto">
          <a:xfrm>
            <a:off x="-76200" y="750039"/>
            <a:ext cx="5638800" cy="210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KaiDemoClass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aField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“demo”;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capitaliseAndReturn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modified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aField.toUpperCase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modified;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24400" y="625925"/>
            <a:ext cx="914400" cy="392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Class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11725"/>
            <a:ext cx="914400" cy="392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Field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27651" y="1313508"/>
            <a:ext cx="914400" cy="3918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Method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31195" y="1997525"/>
            <a:ext cx="914400" cy="392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Variable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37251" y="2596593"/>
            <a:ext cx="914400" cy="404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Method Call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62777" y="1997525"/>
            <a:ext cx="914400" cy="404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Return Statement</a:t>
            </a:r>
            <a:endParaRPr lang="en-US" sz="1000" dirty="0">
              <a:solidFill>
                <a:srgbClr val="00CC00"/>
              </a:solidFill>
            </a:endParaRPr>
          </a:p>
        </p:txBody>
      </p:sp>
      <p:cxnSp>
        <p:nvCxnSpPr>
          <p:cNvPr id="39" name="Straight Arrow Connector 38"/>
          <p:cNvCxnSpPr>
            <a:stCxn id="33" idx="2"/>
            <a:endCxn id="34" idx="0"/>
          </p:cNvCxnSpPr>
          <p:nvPr/>
        </p:nvCxnSpPr>
        <p:spPr>
          <a:xfrm>
            <a:off x="5181600" y="1018676"/>
            <a:ext cx="0" cy="293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</p:cNvCxnSpPr>
          <p:nvPr/>
        </p:nvCxnSpPr>
        <p:spPr>
          <a:xfrm>
            <a:off x="5181600" y="1018676"/>
            <a:ext cx="1203251" cy="293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6384851" y="1716647"/>
            <a:ext cx="3544" cy="280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2"/>
            <a:endCxn id="37" idx="0"/>
          </p:cNvCxnSpPr>
          <p:nvPr/>
        </p:nvCxnSpPr>
        <p:spPr>
          <a:xfrm>
            <a:off x="6388395" y="2390276"/>
            <a:ext cx="606056" cy="2063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8" idx="1"/>
          </p:cNvCxnSpPr>
          <p:nvPr/>
        </p:nvCxnSpPr>
        <p:spPr>
          <a:xfrm>
            <a:off x="6384851" y="1716647"/>
            <a:ext cx="1477926" cy="483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/>
        </p:nvSpPr>
        <p:spPr bwMode="auto">
          <a:xfrm>
            <a:off x="-19494" y="3505572"/>
            <a:ext cx="523956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KaiDemoClass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String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aField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“demo”;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String </a:t>
            </a:r>
            <a:r>
              <a:rPr lang="en-US" sz="14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secondField</a:t>
            </a:r>
            <a:r>
              <a:rPr lang="en-US" sz="14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moreDemo</a:t>
            </a:r>
            <a:r>
              <a:rPr lang="en-US" sz="14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capitaliseAndReturn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modified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aField.toUpperCase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modified;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lang="en-US" sz="14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anotherMethod</a:t>
            </a:r>
            <a:r>
              <a:rPr lang="en-US" sz="14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return null; }</a:t>
            </a:r>
            <a:endParaRPr lang="en-US" sz="1400" b="1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76800" y="2780197"/>
            <a:ext cx="914400" cy="392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Class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38600" y="3569663"/>
            <a:ext cx="914400" cy="392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Field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80051" y="3566120"/>
            <a:ext cx="914400" cy="3918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Method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67400" y="4328120"/>
            <a:ext cx="914400" cy="392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Variable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67400" y="5013920"/>
            <a:ext cx="914400" cy="404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Method Call</a:t>
            </a:r>
            <a:endParaRPr lang="en-US" sz="1000" dirty="0">
              <a:solidFill>
                <a:srgbClr val="00CC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86600" y="4315948"/>
            <a:ext cx="914400" cy="404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Return Statement</a:t>
            </a:r>
            <a:endParaRPr lang="en-US" sz="1000" dirty="0">
              <a:solidFill>
                <a:srgbClr val="00CC00"/>
              </a:solidFill>
            </a:endParaRPr>
          </a:p>
        </p:txBody>
      </p:sp>
      <p:cxnSp>
        <p:nvCxnSpPr>
          <p:cNvPr id="51" name="Straight Arrow Connector 50"/>
          <p:cNvCxnSpPr>
            <a:stCxn id="45" idx="2"/>
            <a:endCxn id="46" idx="0"/>
          </p:cNvCxnSpPr>
          <p:nvPr/>
        </p:nvCxnSpPr>
        <p:spPr>
          <a:xfrm flipH="1">
            <a:off x="4495800" y="3172948"/>
            <a:ext cx="838200" cy="396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7" idx="0"/>
          </p:cNvCxnSpPr>
          <p:nvPr/>
        </p:nvCxnSpPr>
        <p:spPr>
          <a:xfrm>
            <a:off x="5334000" y="3172948"/>
            <a:ext cx="1203251" cy="393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  <a:endCxn id="48" idx="0"/>
          </p:cNvCxnSpPr>
          <p:nvPr/>
        </p:nvCxnSpPr>
        <p:spPr>
          <a:xfrm flipH="1">
            <a:off x="6324600" y="3957984"/>
            <a:ext cx="212651" cy="370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49" idx="0"/>
          </p:cNvCxnSpPr>
          <p:nvPr/>
        </p:nvCxnSpPr>
        <p:spPr>
          <a:xfrm>
            <a:off x="6324600" y="4720871"/>
            <a:ext cx="0" cy="293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50" idx="0"/>
          </p:cNvCxnSpPr>
          <p:nvPr/>
        </p:nvCxnSpPr>
        <p:spPr>
          <a:xfrm>
            <a:off x="6537251" y="3957984"/>
            <a:ext cx="1006549" cy="3579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043377" y="3566120"/>
            <a:ext cx="914400" cy="392751"/>
          </a:xfrm>
          <a:prstGeom prst="rect">
            <a:avLst/>
          </a:prstGeom>
          <a:solidFill>
            <a:schemeClr val="tx1"/>
          </a:solidFill>
          <a:ln w="571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Field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cxnSp>
        <p:nvCxnSpPr>
          <p:cNvPr id="57" name="Straight Arrow Connector 56"/>
          <p:cNvCxnSpPr>
            <a:stCxn id="45" idx="2"/>
            <a:endCxn id="56" idx="0"/>
          </p:cNvCxnSpPr>
          <p:nvPr/>
        </p:nvCxnSpPr>
        <p:spPr>
          <a:xfrm>
            <a:off x="5334000" y="3172948"/>
            <a:ext cx="166577" cy="393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15200" y="3553947"/>
            <a:ext cx="914400" cy="392751"/>
          </a:xfrm>
          <a:prstGeom prst="rect">
            <a:avLst/>
          </a:prstGeom>
          <a:solidFill>
            <a:schemeClr val="tx1"/>
          </a:solidFill>
          <a:ln w="571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Method Declaration</a:t>
            </a:r>
            <a:endParaRPr lang="en-US" sz="1000" dirty="0">
              <a:solidFill>
                <a:srgbClr val="00CC00"/>
              </a:solidFill>
            </a:endParaRPr>
          </a:p>
        </p:txBody>
      </p:sp>
      <p:cxnSp>
        <p:nvCxnSpPr>
          <p:cNvPr id="59" name="Straight Arrow Connector 58"/>
          <p:cNvCxnSpPr>
            <a:stCxn id="45" idx="2"/>
            <a:endCxn id="58" idx="0"/>
          </p:cNvCxnSpPr>
          <p:nvPr/>
        </p:nvCxnSpPr>
        <p:spPr>
          <a:xfrm>
            <a:off x="5334000" y="3172948"/>
            <a:ext cx="2438400" cy="380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153400" y="4315948"/>
            <a:ext cx="914400" cy="392751"/>
          </a:xfrm>
          <a:prstGeom prst="rect">
            <a:avLst/>
          </a:prstGeom>
          <a:solidFill>
            <a:schemeClr val="tx1"/>
          </a:solidFill>
          <a:ln w="571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CC00"/>
                </a:solidFill>
              </a:rPr>
              <a:t>Return Statement</a:t>
            </a:r>
            <a:endParaRPr lang="en-US" sz="1000" dirty="0">
              <a:solidFill>
                <a:srgbClr val="00CC00"/>
              </a:solidFill>
            </a:endParaRPr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7772400" y="3946698"/>
            <a:ext cx="838200" cy="36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00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2" grpId="1" animBg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4" grpId="0"/>
      <p:bldP spid="44" grpId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6" grpId="0" animBg="1"/>
      <p:bldP spid="56" grpId="1" animBg="1"/>
      <p:bldP spid="58" grpId="0" animBg="1"/>
      <p:bldP spid="58" grpId="1" animBg="1"/>
      <p:bldP spid="60" grpId="0" animBg="1"/>
      <p:bldP spid="6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0"/>
            <a:ext cx="8229600" cy="27751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 recruited 13 former or current CS TAs</a:t>
            </a:r>
          </a:p>
          <a:p>
            <a:pPr lvl="1"/>
            <a:r>
              <a:rPr lang="en-US" dirty="0" smtClean="0"/>
              <a:t>12 of 13 TAs had experience grading team-based projects</a:t>
            </a:r>
          </a:p>
          <a:p>
            <a:r>
              <a:rPr lang="en-US" dirty="0"/>
              <a:t>I</a:t>
            </a:r>
            <a:r>
              <a:rPr lang="en-US" dirty="0" smtClean="0"/>
              <a:t> tasked participants with:</a:t>
            </a:r>
          </a:p>
          <a:p>
            <a:pPr lvl="1"/>
            <a:r>
              <a:rPr lang="en-US" dirty="0" smtClean="0"/>
              <a:t>Grading projects</a:t>
            </a:r>
          </a:p>
          <a:p>
            <a:pPr lvl="1"/>
            <a:r>
              <a:rPr lang="en-US" dirty="0" smtClean="0"/>
              <a:t>Considering feedback from their peers</a:t>
            </a:r>
          </a:p>
          <a:p>
            <a:pPr lvl="1"/>
            <a:r>
              <a:rPr lang="en-US" dirty="0" smtClean="0"/>
              <a:t>Reflecting on the experience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Outline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51520" y="4081636"/>
            <a:ext cx="1944216" cy="1008112"/>
          </a:xfrm>
          <a:custGeom>
            <a:avLst/>
            <a:gdLst>
              <a:gd name="connsiteX0" fmla="*/ 0 w 2095023"/>
              <a:gd name="connsiteY0" fmla="*/ 0 h 838009"/>
              <a:gd name="connsiteX1" fmla="*/ 1676019 w 2095023"/>
              <a:gd name="connsiteY1" fmla="*/ 0 h 838009"/>
              <a:gd name="connsiteX2" fmla="*/ 2095023 w 2095023"/>
              <a:gd name="connsiteY2" fmla="*/ 419005 h 838009"/>
              <a:gd name="connsiteX3" fmla="*/ 1676019 w 2095023"/>
              <a:gd name="connsiteY3" fmla="*/ 838009 h 838009"/>
              <a:gd name="connsiteX4" fmla="*/ 0 w 2095023"/>
              <a:gd name="connsiteY4" fmla="*/ 838009 h 838009"/>
              <a:gd name="connsiteX5" fmla="*/ 419005 w 2095023"/>
              <a:gd name="connsiteY5" fmla="*/ 419005 h 838009"/>
              <a:gd name="connsiteX6" fmla="*/ 0 w 2095023"/>
              <a:gd name="connsiteY6" fmla="*/ 0 h 8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023" h="838009">
                <a:moveTo>
                  <a:pt x="0" y="0"/>
                </a:moveTo>
                <a:lnTo>
                  <a:pt x="1676019" y="0"/>
                </a:lnTo>
                <a:lnTo>
                  <a:pt x="2095023" y="419005"/>
                </a:lnTo>
                <a:lnTo>
                  <a:pt x="1676019" y="838009"/>
                </a:lnTo>
                <a:lnTo>
                  <a:pt x="0" y="838009"/>
                </a:lnTo>
                <a:lnTo>
                  <a:pt x="419005" y="419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1075" tIns="26035" rIns="419004" bIns="26035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Introduction</a:t>
            </a:r>
            <a:br>
              <a:rPr lang="en-US" sz="1200" kern="1200" dirty="0" smtClean="0"/>
            </a:br>
            <a:r>
              <a:rPr lang="en-US" sz="1200" kern="1200" dirty="0" smtClean="0"/>
              <a:t>(~10m)</a:t>
            </a:r>
            <a:endParaRPr lang="en-US" sz="1200" kern="1200" dirty="0"/>
          </a:p>
        </p:txBody>
      </p:sp>
      <p:sp>
        <p:nvSpPr>
          <p:cNvPr id="8" name="Freeform 7"/>
          <p:cNvSpPr/>
          <p:nvPr/>
        </p:nvSpPr>
        <p:spPr>
          <a:xfrm>
            <a:off x="2483768" y="4081636"/>
            <a:ext cx="1944216" cy="1008112"/>
          </a:xfrm>
          <a:custGeom>
            <a:avLst/>
            <a:gdLst>
              <a:gd name="connsiteX0" fmla="*/ 0 w 2095023"/>
              <a:gd name="connsiteY0" fmla="*/ 0 h 838009"/>
              <a:gd name="connsiteX1" fmla="*/ 1676019 w 2095023"/>
              <a:gd name="connsiteY1" fmla="*/ 0 h 838009"/>
              <a:gd name="connsiteX2" fmla="*/ 2095023 w 2095023"/>
              <a:gd name="connsiteY2" fmla="*/ 419005 h 838009"/>
              <a:gd name="connsiteX3" fmla="*/ 1676019 w 2095023"/>
              <a:gd name="connsiteY3" fmla="*/ 838009 h 838009"/>
              <a:gd name="connsiteX4" fmla="*/ 0 w 2095023"/>
              <a:gd name="connsiteY4" fmla="*/ 838009 h 838009"/>
              <a:gd name="connsiteX5" fmla="*/ 419005 w 2095023"/>
              <a:gd name="connsiteY5" fmla="*/ 419005 h 838009"/>
              <a:gd name="connsiteX6" fmla="*/ 0 w 2095023"/>
              <a:gd name="connsiteY6" fmla="*/ 0 h 8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023" h="838009">
                <a:moveTo>
                  <a:pt x="0" y="0"/>
                </a:moveTo>
                <a:lnTo>
                  <a:pt x="1676019" y="0"/>
                </a:lnTo>
                <a:lnTo>
                  <a:pt x="2095023" y="419005"/>
                </a:lnTo>
                <a:lnTo>
                  <a:pt x="1676019" y="838009"/>
                </a:lnTo>
                <a:lnTo>
                  <a:pt x="0" y="838009"/>
                </a:lnTo>
                <a:lnTo>
                  <a:pt x="419005" y="419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1075" tIns="26035" rIns="419004" bIns="26035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Part 1: Grading</a:t>
            </a:r>
            <a:br>
              <a:rPr lang="en-US" sz="1200" kern="1200" dirty="0" smtClean="0"/>
            </a:br>
            <a:r>
              <a:rPr lang="en-US" sz="1200" kern="1200" dirty="0" smtClean="0"/>
              <a:t>(~90m)</a:t>
            </a:r>
            <a:br>
              <a:rPr lang="en-US" sz="1200" kern="1200" dirty="0" smtClean="0"/>
            </a:br>
            <a:r>
              <a:rPr lang="en-US" sz="1200" i="1" kern="1200" dirty="0" smtClean="0"/>
              <a:t>RQ1, RQ2, RQ4</a:t>
            </a:r>
            <a:endParaRPr lang="en-US" sz="1200" i="1" kern="1200" dirty="0"/>
          </a:p>
        </p:txBody>
      </p:sp>
      <p:sp>
        <p:nvSpPr>
          <p:cNvPr id="9" name="Freeform 8"/>
          <p:cNvSpPr/>
          <p:nvPr/>
        </p:nvSpPr>
        <p:spPr>
          <a:xfrm>
            <a:off x="4716016" y="4081636"/>
            <a:ext cx="1944216" cy="1008112"/>
          </a:xfrm>
          <a:custGeom>
            <a:avLst/>
            <a:gdLst>
              <a:gd name="connsiteX0" fmla="*/ 0 w 2095023"/>
              <a:gd name="connsiteY0" fmla="*/ 0 h 838009"/>
              <a:gd name="connsiteX1" fmla="*/ 1676019 w 2095023"/>
              <a:gd name="connsiteY1" fmla="*/ 0 h 838009"/>
              <a:gd name="connsiteX2" fmla="*/ 2095023 w 2095023"/>
              <a:gd name="connsiteY2" fmla="*/ 419005 h 838009"/>
              <a:gd name="connsiteX3" fmla="*/ 1676019 w 2095023"/>
              <a:gd name="connsiteY3" fmla="*/ 838009 h 838009"/>
              <a:gd name="connsiteX4" fmla="*/ 0 w 2095023"/>
              <a:gd name="connsiteY4" fmla="*/ 838009 h 838009"/>
              <a:gd name="connsiteX5" fmla="*/ 419005 w 2095023"/>
              <a:gd name="connsiteY5" fmla="*/ 419005 h 838009"/>
              <a:gd name="connsiteX6" fmla="*/ 0 w 2095023"/>
              <a:gd name="connsiteY6" fmla="*/ 0 h 8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023" h="838009">
                <a:moveTo>
                  <a:pt x="0" y="0"/>
                </a:moveTo>
                <a:lnTo>
                  <a:pt x="1676019" y="0"/>
                </a:lnTo>
                <a:lnTo>
                  <a:pt x="2095023" y="419005"/>
                </a:lnTo>
                <a:lnTo>
                  <a:pt x="1676019" y="838009"/>
                </a:lnTo>
                <a:lnTo>
                  <a:pt x="0" y="838009"/>
                </a:lnTo>
                <a:lnTo>
                  <a:pt x="419005" y="419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1075" tIns="26035" rIns="419004" bIns="26035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Part 2: Evaluating Feedback</a:t>
            </a:r>
            <a:br>
              <a:rPr lang="en-US" sz="1200" kern="1200" dirty="0" smtClean="0"/>
            </a:br>
            <a:r>
              <a:rPr lang="en-US" sz="1200" kern="1200" dirty="0" smtClean="0"/>
              <a:t>(~10m)</a:t>
            </a:r>
            <a:br>
              <a:rPr lang="en-US" sz="1200" kern="1200" dirty="0" smtClean="0"/>
            </a:br>
            <a:r>
              <a:rPr lang="en-US" sz="1200" i="1" kern="1200" dirty="0" smtClean="0"/>
              <a:t>RQ4</a:t>
            </a:r>
            <a:endParaRPr lang="en-US" sz="1200" i="1" kern="1200" dirty="0"/>
          </a:p>
        </p:txBody>
      </p:sp>
      <p:sp>
        <p:nvSpPr>
          <p:cNvPr id="10" name="Freeform 9"/>
          <p:cNvSpPr/>
          <p:nvPr/>
        </p:nvSpPr>
        <p:spPr>
          <a:xfrm>
            <a:off x="6948264" y="4082927"/>
            <a:ext cx="1944216" cy="1008112"/>
          </a:xfrm>
          <a:custGeom>
            <a:avLst/>
            <a:gdLst>
              <a:gd name="connsiteX0" fmla="*/ 0 w 2095023"/>
              <a:gd name="connsiteY0" fmla="*/ 0 h 838009"/>
              <a:gd name="connsiteX1" fmla="*/ 1676019 w 2095023"/>
              <a:gd name="connsiteY1" fmla="*/ 0 h 838009"/>
              <a:gd name="connsiteX2" fmla="*/ 2095023 w 2095023"/>
              <a:gd name="connsiteY2" fmla="*/ 419005 h 838009"/>
              <a:gd name="connsiteX3" fmla="*/ 1676019 w 2095023"/>
              <a:gd name="connsiteY3" fmla="*/ 838009 h 838009"/>
              <a:gd name="connsiteX4" fmla="*/ 0 w 2095023"/>
              <a:gd name="connsiteY4" fmla="*/ 838009 h 838009"/>
              <a:gd name="connsiteX5" fmla="*/ 419005 w 2095023"/>
              <a:gd name="connsiteY5" fmla="*/ 419005 h 838009"/>
              <a:gd name="connsiteX6" fmla="*/ 0 w 2095023"/>
              <a:gd name="connsiteY6" fmla="*/ 0 h 83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023" h="838009">
                <a:moveTo>
                  <a:pt x="0" y="0"/>
                </a:moveTo>
                <a:lnTo>
                  <a:pt x="1676019" y="0"/>
                </a:lnTo>
                <a:lnTo>
                  <a:pt x="2095023" y="419005"/>
                </a:lnTo>
                <a:lnTo>
                  <a:pt x="1676019" y="838009"/>
                </a:lnTo>
                <a:lnTo>
                  <a:pt x="0" y="838009"/>
                </a:lnTo>
                <a:lnTo>
                  <a:pt x="419005" y="419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1075" tIns="26035" rIns="419004" bIns="26035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Reflection</a:t>
            </a:r>
            <a:br>
              <a:rPr lang="en-US" sz="1200" kern="1200" dirty="0" smtClean="0"/>
            </a:br>
            <a:r>
              <a:rPr lang="en-US" sz="1200" kern="1200" dirty="0" smtClean="0"/>
              <a:t>(~5m)</a:t>
            </a:r>
            <a:br>
              <a:rPr lang="en-US" sz="1200" kern="1200" dirty="0" smtClean="0"/>
            </a:br>
            <a:r>
              <a:rPr lang="en-US" sz="1200" i="1" kern="1200" dirty="0" smtClean="0"/>
              <a:t>RQ3</a:t>
            </a:r>
            <a:endParaRPr lang="en-US" sz="1200" i="1" kern="1200" dirty="0"/>
          </a:p>
        </p:txBody>
      </p:sp>
    </p:spTree>
    <p:extLst>
      <p:ext uri="{BB962C8B-B14F-4D97-AF65-F5344CB8AC3E}">
        <p14:creationId xmlns:p14="http://schemas.microsoft.com/office/powerpoint/2010/main" val="23433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3284"/>
            <a:ext cx="8442089" cy="445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1345332"/>
            <a:ext cx="1512168" cy="4104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5976" y="1345332"/>
            <a:ext cx="1080120" cy="4104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6096" y="1345332"/>
            <a:ext cx="720080" cy="4104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56176" y="1345332"/>
            <a:ext cx="1512168" cy="4104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68344" y="1345332"/>
            <a:ext cx="1169281" cy="4104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537" y="2569468"/>
            <a:ext cx="8442088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361556"/>
            <a:ext cx="8442088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E4D-8BB4-416D-A0EA-C633CAE10BF0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A872-5D3A-407B-92A0-ABBC17557244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55" y="1091299"/>
            <a:ext cx="7316490" cy="399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5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1084</Words>
  <Application>Microsoft Office PowerPoint</Application>
  <PresentationFormat>On-screen Show (16:10)</PresentationFormat>
  <Paragraphs>163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Identifying Student Contributions through Automated Team Summaries</vt:lpstr>
      <vt:lpstr>Motivation</vt:lpstr>
      <vt:lpstr>Motivation</vt:lpstr>
      <vt:lpstr>Course Context      </vt:lpstr>
      <vt:lpstr>Selected Research Questions</vt:lpstr>
      <vt:lpstr>Contributions Summary Algorithm</vt:lpstr>
      <vt:lpstr>Study Outline</vt:lpstr>
      <vt:lpstr>Part 1</vt:lpstr>
      <vt:lpstr>Part 2</vt:lpstr>
      <vt:lpstr>RQ2: Grading Consistency</vt:lpstr>
      <vt:lpstr>RQ3: Grading Preferences</vt:lpstr>
      <vt:lpstr>RQ4: Feedback Quality</vt:lpstr>
      <vt:lpstr>Discussion &amp; Future Work</vt:lpstr>
      <vt:lpstr>Discussion &amp; Future Work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Presler-Marshall</dc:creator>
  <cp:lastModifiedBy>Kai Presler-Marshall</cp:lastModifiedBy>
  <cp:revision>17</cp:revision>
  <dcterms:created xsi:type="dcterms:W3CDTF">2023-04-23T13:32:57Z</dcterms:created>
  <dcterms:modified xsi:type="dcterms:W3CDTF">2023-04-24T23:18:25Z</dcterms:modified>
</cp:coreProperties>
</file>