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70" r:id="rId5"/>
    <p:sldId id="259" r:id="rId6"/>
    <p:sldId id="261" r:id="rId7"/>
    <p:sldId id="262" r:id="rId8"/>
    <p:sldId id="263" r:id="rId9"/>
    <p:sldId id="264" r:id="rId10"/>
    <p:sldId id="265" r:id="rId11"/>
    <p:sldId id="267" r:id="rId12"/>
    <p:sldId id="268" r:id="rId13"/>
    <p:sldId id="266" r:id="rId14"/>
    <p:sldId id="271" r:id="rId1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4C3"/>
    <a:srgbClr val="17801B"/>
    <a:srgbClr val="F4F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4"/>
    <p:restoredTop sz="86111"/>
  </p:normalViewPr>
  <p:slideViewPr>
    <p:cSldViewPr snapToGrid="0">
      <p:cViewPr>
        <p:scale>
          <a:sx n="90" d="100"/>
          <a:sy n="90" d="100"/>
        </p:scale>
        <p:origin x="52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DC27B-4098-6740-BAD1-8BEB61E0D54B}" type="datetimeFigureOut">
              <a:rPr lang="en-BE" smtClean="0"/>
              <a:t>25/04/2023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4D2CE-AAB3-7645-BDD0-AE51B3410A0B}" type="slidenum">
              <a:rPr lang="en-BE" smtClean="0"/>
              <a:t>‹#›</a:t>
            </a:fld>
            <a:endParaRPr lang="en-BE"/>
          </a:p>
        </p:txBody>
      </p:sp>
    </p:spTree>
    <p:extLst>
      <p:ext uri="{BB962C8B-B14F-4D97-AF65-F5344CB8AC3E}">
        <p14:creationId xmlns:p14="http://schemas.microsoft.com/office/powerpoint/2010/main" val="1083198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Hello, My name is John Businge, I am an assistant professor at UNLV</a:t>
            </a:r>
          </a:p>
          <a:p>
            <a:r>
              <a:rPr lang="en-BE" dirty="0"/>
              <a:t>It’s an delighted to present my work in event of the“Never work in Theory” -  Spring 2023</a:t>
            </a:r>
          </a:p>
          <a:p>
            <a:r>
              <a:rPr lang="en-BE" dirty="0"/>
              <a:t>I would le to thank Britteny and Greg for the invitation. I would like to thank Mike for the comments on the presentation.</a:t>
            </a:r>
          </a:p>
          <a:p>
            <a:r>
              <a:rPr lang="en-BE" dirty="0"/>
              <a:t>I will be presenting to you my work on Patches and Missed patches among variants in a software family. </a:t>
            </a:r>
          </a:p>
          <a:p>
            <a:r>
              <a:rPr lang="en-BE" dirty="0"/>
              <a:t>This is work has been presented at FSE-2022</a:t>
            </a:r>
          </a:p>
          <a:p>
            <a:r>
              <a:rPr lang="en-BE" dirty="0"/>
              <a:t>I would like to thank the sponsors of this project – Seco-Assist</a:t>
            </a:r>
          </a:p>
        </p:txBody>
      </p:sp>
      <p:sp>
        <p:nvSpPr>
          <p:cNvPr id="4" name="Slide Number Placeholder 3"/>
          <p:cNvSpPr>
            <a:spLocks noGrp="1"/>
          </p:cNvSpPr>
          <p:nvPr>
            <p:ph type="sldNum" sz="quarter" idx="5"/>
          </p:nvPr>
        </p:nvSpPr>
        <p:spPr/>
        <p:txBody>
          <a:bodyPr/>
          <a:lstStyle/>
          <a:p>
            <a:fld id="{6C14D2CE-AAB3-7645-BDD0-AE51B3410A0B}" type="slidenum">
              <a:rPr lang="en-BE" smtClean="0"/>
              <a:t>1</a:t>
            </a:fld>
            <a:endParaRPr lang="en-BE"/>
          </a:p>
        </p:txBody>
      </p:sp>
    </p:spTree>
    <p:extLst>
      <p:ext uri="{BB962C8B-B14F-4D97-AF65-F5344CB8AC3E}">
        <p14:creationId xmlns:p14="http://schemas.microsoft.com/office/powerpoint/2010/main" val="176768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are working with my students to see how far we can extend this tool</a:t>
            </a:r>
          </a:p>
        </p:txBody>
      </p:sp>
      <p:sp>
        <p:nvSpPr>
          <p:cNvPr id="4" name="Slide Number Placeholder 3"/>
          <p:cNvSpPr>
            <a:spLocks noGrp="1"/>
          </p:cNvSpPr>
          <p:nvPr>
            <p:ph type="sldNum" sz="quarter" idx="5"/>
          </p:nvPr>
        </p:nvSpPr>
        <p:spPr/>
        <p:txBody>
          <a:bodyPr/>
          <a:lstStyle/>
          <a:p>
            <a:fld id="{6C14D2CE-AAB3-7645-BDD0-AE51B3410A0B}" type="slidenum">
              <a:rPr lang="en-BE" smtClean="0"/>
              <a:t>14</a:t>
            </a:fld>
            <a:endParaRPr lang="en-BE"/>
          </a:p>
        </p:txBody>
      </p:sp>
    </p:spTree>
    <p:extLst>
      <p:ext uri="{BB962C8B-B14F-4D97-AF65-F5344CB8AC3E}">
        <p14:creationId xmlns:p14="http://schemas.microsoft.com/office/powerpoint/2010/main" val="347548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you might be knowing the Equifax software -  which is a </a:t>
            </a:r>
            <a:r>
              <a:rPr lang="en-GB" b="0" i="0" dirty="0">
                <a:solidFill>
                  <a:srgbClr val="BDC1C6"/>
                </a:solidFill>
                <a:effectLst/>
                <a:latin typeface="Roboto" panose="020F0502020204030204" pitchFamily="34" charset="0"/>
              </a:rPr>
              <a:t>credit score </a:t>
            </a:r>
            <a:r>
              <a:rPr lang="en-US" dirty="0"/>
              <a:t>software.</a:t>
            </a:r>
          </a:p>
          <a:p>
            <a:r>
              <a:rPr lang="en-US" dirty="0"/>
              <a:t>Equifax</a:t>
            </a:r>
            <a:r>
              <a:rPr lang="en-US" baseline="0" dirty="0"/>
              <a:t> was identified with cybercrime in 2017. About 150M people affected losing over $400M. </a:t>
            </a:r>
          </a:p>
          <a:p>
            <a:endParaRPr lang="en-US" baseline="0" dirty="0"/>
          </a:p>
          <a:p>
            <a:r>
              <a:rPr lang="en-US" baseline="0" dirty="0"/>
              <a:t>How did this happen?</a:t>
            </a:r>
          </a:p>
          <a:p>
            <a:r>
              <a:rPr lang="en-US" baseline="0" dirty="0"/>
              <a:t>Equifax depended on opensource Apache Struts. </a:t>
            </a:r>
          </a:p>
          <a:p>
            <a:r>
              <a:rPr lang="en-US" baseline="0" dirty="0"/>
              <a:t>Apache Struts identified a vulnerability in March 2017 which was fixed almost immediately. Equifax did not have this fix immediately.</a:t>
            </a:r>
          </a:p>
          <a:p>
            <a:endParaRPr lang="en-US" baseline="0" dirty="0"/>
          </a:p>
          <a:p>
            <a:r>
              <a:rPr lang="en-US" baseline="0" dirty="0"/>
              <a:t>Two months later, Equifax got a data breach because they did not update the dependency.</a:t>
            </a:r>
          </a:p>
          <a:p>
            <a:endParaRPr lang="en-US" baseline="0" dirty="0"/>
          </a:p>
          <a:p>
            <a:r>
              <a:rPr lang="en-US" baseline="0" dirty="0"/>
              <a:t>The problem could have been avoided if they had a recommender tool.</a:t>
            </a:r>
          </a:p>
          <a:p>
            <a:r>
              <a:rPr lang="en-US" baseline="0" dirty="0"/>
              <a:t>If they had a recommender tool then the patch could have been recommended to Equifax.</a:t>
            </a:r>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2</a:t>
            </a:fld>
            <a:endParaRPr lang="en-BE"/>
          </a:p>
        </p:txBody>
      </p:sp>
    </p:spTree>
    <p:extLst>
      <p:ext uri="{BB962C8B-B14F-4D97-AF65-F5344CB8AC3E}">
        <p14:creationId xmlns:p14="http://schemas.microsoft.com/office/powerpoint/2010/main" val="217297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Now lets get to the actual study</a:t>
            </a:r>
          </a:p>
          <a:p>
            <a:r>
              <a:rPr lang="en-BE" dirty="0"/>
              <a:t>What do we mean with the phrases Variants and Sofware Families?</a:t>
            </a:r>
          </a:p>
          <a:p>
            <a:r>
              <a:rPr lang="en-BE" dirty="0"/>
              <a:t>In this slide and the next slide I will explain what the two phrases mean.</a:t>
            </a:r>
          </a:p>
          <a:p>
            <a:r>
              <a:rPr lang="en-BE" dirty="0"/>
              <a:t>On any social coding platform, it is common for developers to fork the main repository when they want to contribute.</a:t>
            </a:r>
          </a:p>
          <a:p>
            <a:endParaRPr lang="en-BE" dirty="0"/>
          </a:p>
          <a:p>
            <a:r>
              <a:rPr lang="en-BE" dirty="0"/>
              <a:t>There are two types of forks:</a:t>
            </a:r>
          </a:p>
          <a:p>
            <a:pPr marL="171450" indent="-171450">
              <a:buFont typeface="Arial" panose="020B0604020202020204" pitchFamily="34" charset="0"/>
              <a:buChar char="•"/>
            </a:pPr>
            <a:r>
              <a:rPr lang="en-BE" dirty="0"/>
              <a:t>Social forks: Are created for the sole reason of introducing new artifacts (bugfixes, refactorings, new features, ...). When the artifact is fully developed, it is integrated back into the main branch through a PR. That marks the end of the fork</a:t>
            </a:r>
          </a:p>
          <a:p>
            <a:pPr marL="171450" indent="-171450">
              <a:buFont typeface="Arial" panose="020B0604020202020204" pitchFamily="34" charset="0"/>
              <a:buChar char="•"/>
            </a:pPr>
            <a:r>
              <a:rPr lang="en-BE" dirty="0"/>
              <a:t>Variant forks: Are </a:t>
            </a:r>
            <a:r>
              <a:rPr lang="en-GB" dirty="0"/>
              <a:t>created by splitting off a new development branch to steer development in a new direction while leveraging the code of the mainline project. They can contribute back code artifacts but they are not obliged.</a:t>
            </a:r>
          </a:p>
          <a:p>
            <a:pPr marL="171450" indent="-171450">
              <a:buFont typeface="Arial" panose="020B0604020202020204" pitchFamily="34" charset="0"/>
              <a:buChar char="•"/>
            </a:pPr>
            <a:r>
              <a:rPr lang="en-BE" dirty="0"/>
              <a:t>They may also have their own communities that contribute back.</a:t>
            </a:r>
          </a:p>
          <a:p>
            <a:pPr marL="171450" indent="-171450">
              <a:buFont typeface="Arial" panose="020B0604020202020204" pitchFamily="34" charset="0"/>
              <a:buChar char="•"/>
            </a:pPr>
            <a:r>
              <a:rPr lang="en-BE" dirty="0"/>
              <a:t>Our focus is on variant forks.</a:t>
            </a:r>
          </a:p>
          <a:p>
            <a:pPr marL="171450" indent="-171450">
              <a:buFont typeface="Arial" panose="020B0604020202020204" pitchFamily="34" charset="0"/>
              <a:buChar char="•"/>
            </a:pPr>
            <a:r>
              <a:rPr lang="en-BE" dirty="0"/>
              <a:t>The reason is a lot of studies have been carried out on social forks but limited studies on variant forks</a:t>
            </a:r>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3</a:t>
            </a:fld>
            <a:endParaRPr lang="en-BE"/>
          </a:p>
        </p:txBody>
      </p:sp>
    </p:spTree>
    <p:extLst>
      <p:ext uri="{BB962C8B-B14F-4D97-AF65-F5344CB8AC3E}">
        <p14:creationId xmlns:p14="http://schemas.microsoft.com/office/powerpoint/2010/main" val="247952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interested in variant forks?</a:t>
            </a:r>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4</a:t>
            </a:fld>
            <a:endParaRPr lang="en-BE"/>
          </a:p>
        </p:txBody>
      </p:sp>
    </p:spTree>
    <p:extLst>
      <p:ext uri="{BB962C8B-B14F-4D97-AF65-F5344CB8AC3E}">
        <p14:creationId xmlns:p14="http://schemas.microsoft.com/office/powerpoint/2010/main" val="190601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Using an illustration, let me explain the context of our problem. (the numbers represent the clicks you will be making)</a:t>
            </a:r>
          </a:p>
          <a:p>
            <a:pPr marL="228600" indent="-228600">
              <a:buAutoNum type="arabicPeriod"/>
            </a:pPr>
            <a:r>
              <a:rPr lang="en-BE" dirty="0"/>
              <a:t>Let’s say we have variant1 on Github with three revisions.</a:t>
            </a:r>
          </a:p>
          <a:p>
            <a:pPr marL="228600" indent="-228600">
              <a:buAutoNum type="arabicPeriod"/>
            </a:pPr>
            <a:r>
              <a:rPr lang="en-BE" dirty="0"/>
              <a:t>A different developer sees variant1, and they want to use it as a starting point to build variant2. They fork, and therefore they would inherit all the revisions of variant1.</a:t>
            </a:r>
          </a:p>
          <a:p>
            <a:pPr marL="228600" indent="-228600">
              <a:buAutoNum type="arabicPeriod"/>
            </a:pPr>
            <a:r>
              <a:rPr lang="en-BE" dirty="0"/>
              <a:t>Between the fork_date and the divergence date, the two variants pull from each other updates and synchronize commits. At this point, the two variants are even.</a:t>
            </a:r>
          </a:p>
          <a:p>
            <a:pPr marL="228600" indent="-228600">
              <a:buAutoNum type="arabicPeriod"/>
            </a:pPr>
            <a:r>
              <a:rPr lang="en-BE" dirty="0"/>
              <a:t>Between the divergence_date and the current_date, for some reason, the two variants stop synchronizing commits. Each variant has got commits not present in the other (unique commits)</a:t>
            </a:r>
          </a:p>
          <a:p>
            <a:pPr marL="228600" indent="-228600">
              <a:buAutoNum type="arabicPeriod"/>
            </a:pPr>
            <a:r>
              <a:rPr lang="en-BE" dirty="0"/>
              <a:t>Let us assume that a bug was found at this commit. The developer created a social fork or a bug-fixing-branch, patched the bug, and then integrated the patch back into variant1.</a:t>
            </a:r>
          </a:p>
          <a:p>
            <a:pPr marL="228600" indent="-228600">
              <a:buAutoNum type="arabicPeriod"/>
            </a:pPr>
            <a:r>
              <a:rPr lang="en-BE" dirty="0"/>
              <a:t>At the git_head of the target variant, four scenarios are possible:</a:t>
            </a:r>
          </a:p>
          <a:p>
            <a:pPr marL="685800" lvl="1" indent="-228600">
              <a:buAutoNum type="arabicPeriod"/>
            </a:pPr>
            <a:r>
              <a:rPr lang="en-GB" dirty="0"/>
              <a:t>F</a:t>
            </a:r>
            <a:r>
              <a:rPr lang="en-BE" dirty="0"/>
              <a:t>oo has been patched by the developer in variant2 – effort duplication</a:t>
            </a:r>
          </a:p>
          <a:p>
            <a:pPr marL="685800" lvl="1" indent="-228600">
              <a:buAutoNum type="arabicPeriod"/>
            </a:pPr>
            <a:r>
              <a:rPr lang="en-GB" dirty="0"/>
              <a:t>F</a:t>
            </a:r>
            <a:r>
              <a:rPr lang="en-BE" dirty="0"/>
              <a:t>oo is still buggy  - missed opportunity</a:t>
            </a:r>
          </a:p>
          <a:p>
            <a:pPr marL="685800" lvl="1" indent="-228600">
              <a:buAutoNum type="arabicPeriod"/>
            </a:pPr>
            <a:r>
              <a:rPr lang="en-GB" dirty="0"/>
              <a:t>F</a:t>
            </a:r>
            <a:r>
              <a:rPr lang="en-BE" dirty="0"/>
              <a:t>oo has both buggy and patched lines – split case</a:t>
            </a:r>
          </a:p>
          <a:p>
            <a:pPr marL="685800" lvl="1" indent="-228600">
              <a:buAutoNum type="arabicPeriod"/>
            </a:pPr>
            <a:r>
              <a:rPr lang="en-GB" dirty="0"/>
              <a:t>Foo is changed beyond comparison of V1.foo and V2.foo</a:t>
            </a:r>
            <a:r>
              <a:rPr lang="en-BE" dirty="0"/>
              <a:t> – uninteresting.</a:t>
            </a:r>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5</a:t>
            </a:fld>
            <a:endParaRPr lang="en-BE"/>
          </a:p>
        </p:txBody>
      </p:sp>
    </p:spTree>
    <p:extLst>
      <p:ext uri="{BB962C8B-B14F-4D97-AF65-F5344CB8AC3E}">
        <p14:creationId xmlns:p14="http://schemas.microsoft.com/office/powerpoint/2010/main" val="285669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Now, using a concrete example from our dataset, let me demostrate the case of missed opportunity</a:t>
            </a:r>
          </a:p>
        </p:txBody>
      </p:sp>
      <p:sp>
        <p:nvSpPr>
          <p:cNvPr id="4" name="Slide Number Placeholder 3"/>
          <p:cNvSpPr>
            <a:spLocks noGrp="1"/>
          </p:cNvSpPr>
          <p:nvPr>
            <p:ph type="sldNum" sz="quarter" idx="5"/>
          </p:nvPr>
        </p:nvSpPr>
        <p:spPr/>
        <p:txBody>
          <a:bodyPr/>
          <a:lstStyle/>
          <a:p>
            <a:fld id="{6C14D2CE-AAB3-7645-BDD0-AE51B3410A0B}" type="slidenum">
              <a:rPr lang="en-BE" smtClean="0"/>
              <a:t>7</a:t>
            </a:fld>
            <a:endParaRPr lang="en-BE"/>
          </a:p>
        </p:txBody>
      </p:sp>
    </p:spTree>
    <p:extLst>
      <p:ext uri="{BB962C8B-B14F-4D97-AF65-F5344CB8AC3E}">
        <p14:creationId xmlns:p14="http://schemas.microsoft.com/office/powerpoint/2010/main" val="301601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We search for certain keywords of a merged PR</a:t>
            </a:r>
          </a:p>
          <a:p>
            <a:pPr marL="228600" indent="-228600">
              <a:buFont typeface="+mj-lt"/>
              <a:buAutoNum type="arabicPeriod"/>
            </a:pPr>
            <a:endParaRPr lang="en-BE" dirty="0"/>
          </a:p>
          <a:p>
            <a:pPr marL="228600" indent="-228600">
              <a:buFont typeface="+mj-lt"/>
              <a:buAutoNum type="arabicPeriod"/>
            </a:pPr>
            <a:r>
              <a:rPr lang="en-BE" dirty="0"/>
              <a:t>We then extract files from the PR in the source variant and look up the same files in the git_head.</a:t>
            </a:r>
          </a:p>
          <a:p>
            <a:pPr marL="228600" indent="-228600">
              <a:buFont typeface="+mj-lt"/>
              <a:buAutoNum type="arabicPeriod"/>
            </a:pPr>
            <a:endParaRPr lang="en-BE" dirty="0"/>
          </a:p>
          <a:p>
            <a:pPr marL="228600" indent="-228600">
              <a:buFont typeface="+mj-lt"/>
              <a:buAutoNum type="arabicPeriod"/>
            </a:pPr>
            <a:r>
              <a:rPr lang="en-BE" dirty="0"/>
              <a:t>Using our developed clone detection tool (called PaReco), we compare the files and identify if the file in the target has patched lines or buggy lines </a:t>
            </a:r>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9</a:t>
            </a:fld>
            <a:endParaRPr lang="en-BE"/>
          </a:p>
        </p:txBody>
      </p:sp>
    </p:spTree>
    <p:extLst>
      <p:ext uri="{BB962C8B-B14F-4D97-AF65-F5344CB8AC3E}">
        <p14:creationId xmlns:p14="http://schemas.microsoft.com/office/powerpoint/2010/main" val="332506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1109 MO and SP cases. Average 27 weeks.</a:t>
            </a:r>
          </a:p>
          <a:p>
            <a:endParaRPr lang="en-US" baseline="0" dirty="0"/>
          </a:p>
          <a:p>
            <a:r>
              <a:rPr lang="en-US" baseline="0" dirty="0"/>
              <a:t>Each point on the graph represents a target variant (x-axis) and the number of weeks (y-axis) it has missed a patch introduced in the source variant</a:t>
            </a:r>
          </a:p>
          <a:p>
            <a:endParaRPr lang="en-US" baseline="0" dirty="0"/>
          </a:p>
          <a:p>
            <a:r>
              <a:rPr lang="en-US" sz="1200" kern="1200" dirty="0">
                <a:solidFill>
                  <a:schemeClr val="tx1"/>
                </a:solidFill>
                <a:effectLst/>
                <a:latin typeface="+mn-lt"/>
                <a:ea typeface="+mn-ea"/>
                <a:cs typeface="+mn-cs"/>
              </a:rPr>
              <a:t>This means that on average the patches that are missed in the target variant have been introduced in source variants 52 weeks earlier.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are a developer, you would not want to be in this side of the graph.</a:t>
            </a:r>
          </a:p>
          <a:p>
            <a:endParaRPr lang="en-US" sz="1200" kern="1200" dirty="0">
              <a:solidFill>
                <a:schemeClr val="tx1"/>
              </a:solidFill>
              <a:effectLst/>
              <a:latin typeface="+mn-lt"/>
              <a:ea typeface="+mn-ea"/>
              <a:cs typeface="+mn-cs"/>
            </a:endParaRPr>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12</a:t>
            </a:fld>
            <a:endParaRPr lang="en-BE"/>
          </a:p>
        </p:txBody>
      </p:sp>
    </p:spTree>
    <p:extLst>
      <p:ext uri="{BB962C8B-B14F-4D97-AF65-F5344CB8AC3E}">
        <p14:creationId xmlns:p14="http://schemas.microsoft.com/office/powerpoint/2010/main" val="385580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What</a:t>
            </a:r>
            <a:r>
              <a:rPr lang="nl-NL" dirty="0"/>
              <a:t> do we </a:t>
            </a:r>
            <a:r>
              <a:rPr lang="nl-NL" dirty="0" err="1"/>
              <a:t>learn</a:t>
            </a:r>
            <a:r>
              <a:rPr lang="nl-NL" dirty="0"/>
              <a:t> </a:t>
            </a:r>
            <a:r>
              <a:rPr lang="nl-NL" dirty="0" err="1"/>
              <a:t>from</a:t>
            </a:r>
            <a:r>
              <a:rPr lang="nl-NL" dirty="0"/>
              <a:t> </a:t>
            </a:r>
            <a:r>
              <a:rPr lang="nl-NL" dirty="0" err="1"/>
              <a:t>the</a:t>
            </a:r>
            <a:r>
              <a:rPr lang="nl-NL" dirty="0"/>
              <a:t> </a:t>
            </a:r>
            <a:r>
              <a:rPr lang="nl-NL" dirty="0" err="1"/>
              <a:t>results</a:t>
            </a:r>
            <a:r>
              <a:rPr lang="nl-NL" dirty="0"/>
              <a:t>?</a:t>
            </a:r>
          </a:p>
          <a:p>
            <a:pPr marL="228600" indent="-228600">
              <a:buAutoNum type="arabicPeriod"/>
            </a:pPr>
            <a:r>
              <a:rPr lang="nl-NL" dirty="0"/>
              <a:t>We </a:t>
            </a:r>
            <a:r>
              <a:rPr lang="nl-NL" dirty="0" err="1"/>
              <a:t>learn</a:t>
            </a:r>
            <a:r>
              <a:rPr lang="nl-NL" dirty="0"/>
              <a:t> </a:t>
            </a:r>
            <a:r>
              <a:rPr lang="nl-NL" dirty="0" err="1"/>
              <a:t>that</a:t>
            </a:r>
            <a:r>
              <a:rPr lang="nl-NL" dirty="0"/>
              <a:t> </a:t>
            </a:r>
            <a:r>
              <a:rPr lang="nl-NL" dirty="0" err="1"/>
              <a:t>the</a:t>
            </a:r>
            <a:r>
              <a:rPr lang="nl-NL" dirty="0"/>
              <a:t> </a:t>
            </a:r>
            <a:r>
              <a:rPr lang="nl-NL" dirty="0" err="1"/>
              <a:t>variants</a:t>
            </a:r>
            <a:r>
              <a:rPr lang="nl-NL" dirty="0"/>
              <a:t> on </a:t>
            </a:r>
            <a:r>
              <a:rPr lang="nl-NL" dirty="0" err="1"/>
              <a:t>social</a:t>
            </a:r>
            <a:r>
              <a:rPr lang="nl-NL" dirty="0"/>
              <a:t> </a:t>
            </a:r>
            <a:r>
              <a:rPr lang="nl-NL" dirty="0" err="1"/>
              <a:t>coding</a:t>
            </a:r>
            <a:r>
              <a:rPr lang="nl-NL" dirty="0"/>
              <a:t> platforms </a:t>
            </a:r>
            <a:r>
              <a:rPr lang="nl-NL" dirty="0" err="1"/>
              <a:t>exhibit</a:t>
            </a:r>
            <a:r>
              <a:rPr lang="nl-NL" dirty="0"/>
              <a:t> </a:t>
            </a:r>
            <a:r>
              <a:rPr lang="nl-NL" dirty="0" err="1"/>
              <a:t>suboptimal</a:t>
            </a:r>
            <a:r>
              <a:rPr lang="nl-NL" dirty="0"/>
              <a:t> maintenance.</a:t>
            </a:r>
          </a:p>
          <a:p>
            <a:pPr marL="228600" indent="-228600">
              <a:buAutoNum type="arabicPeriod"/>
            </a:pPr>
            <a:r>
              <a:rPr lang="nl-NL" dirty="0" err="1"/>
              <a:t>Researchers</a:t>
            </a:r>
            <a:r>
              <a:rPr lang="nl-NL" dirty="0"/>
              <a:t> </a:t>
            </a:r>
            <a:r>
              <a:rPr lang="nl-NL" dirty="0" err="1"/>
              <a:t>and</a:t>
            </a:r>
            <a:r>
              <a:rPr lang="nl-NL" dirty="0"/>
              <a:t> </a:t>
            </a:r>
            <a:r>
              <a:rPr lang="nl-NL" dirty="0" err="1"/>
              <a:t>practitioners</a:t>
            </a:r>
            <a:r>
              <a:rPr lang="nl-NL" dirty="0"/>
              <a:t> </a:t>
            </a:r>
            <a:r>
              <a:rPr lang="nl-NL" dirty="0" err="1"/>
              <a:t>need</a:t>
            </a:r>
            <a:r>
              <a:rPr lang="nl-NL" dirty="0"/>
              <a:t> </a:t>
            </a:r>
            <a:r>
              <a:rPr lang="nl-NL" dirty="0" err="1"/>
              <a:t>to</a:t>
            </a:r>
            <a:r>
              <a:rPr lang="nl-NL" dirty="0"/>
              <a:t> </a:t>
            </a:r>
            <a:r>
              <a:rPr lang="nl-NL" dirty="0" err="1"/>
              <a:t>come</a:t>
            </a:r>
            <a:r>
              <a:rPr lang="nl-NL" dirty="0"/>
              <a:t> </a:t>
            </a:r>
            <a:r>
              <a:rPr lang="nl-NL" dirty="0" err="1"/>
              <a:t>together</a:t>
            </a:r>
            <a:r>
              <a:rPr lang="nl-NL" dirty="0"/>
              <a:t> </a:t>
            </a:r>
            <a:r>
              <a:rPr lang="nl-NL" dirty="0" err="1"/>
              <a:t>to</a:t>
            </a:r>
            <a:r>
              <a:rPr lang="nl-NL" dirty="0"/>
              <a:t> </a:t>
            </a:r>
            <a:r>
              <a:rPr lang="nl-NL" dirty="0" err="1"/>
              <a:t>address</a:t>
            </a:r>
            <a:r>
              <a:rPr lang="nl-NL" dirty="0"/>
              <a:t> </a:t>
            </a:r>
            <a:r>
              <a:rPr lang="nl-NL" dirty="0" err="1"/>
              <a:t>this</a:t>
            </a:r>
            <a:r>
              <a:rPr lang="nl-NL" dirty="0"/>
              <a:t> </a:t>
            </a:r>
            <a:r>
              <a:rPr lang="nl-NL" dirty="0" err="1"/>
              <a:t>challenge</a:t>
            </a:r>
            <a:r>
              <a:rPr lang="nl-NL" dirty="0"/>
              <a:t>.</a:t>
            </a:r>
          </a:p>
          <a:p>
            <a:pPr marL="228600" indent="-228600">
              <a:buAutoNum type="arabicPeriod"/>
            </a:pPr>
            <a:r>
              <a:rPr lang="nl-NL" dirty="0"/>
              <a:t>We have </a:t>
            </a:r>
            <a:r>
              <a:rPr lang="nl-NL" dirty="0" err="1"/>
              <a:t>developed</a:t>
            </a:r>
            <a:r>
              <a:rPr lang="nl-NL" dirty="0"/>
              <a:t> a </a:t>
            </a:r>
            <a:r>
              <a:rPr lang="en-GB" dirty="0"/>
              <a:t>proof-of-concept patch recommender tool named </a:t>
            </a:r>
            <a:r>
              <a:rPr lang="en-GB" dirty="0" err="1"/>
              <a:t>PaReco</a:t>
            </a:r>
            <a:r>
              <a:rPr lang="en-GB" dirty="0"/>
              <a:t>. We are still working to extend </a:t>
            </a:r>
            <a:r>
              <a:rPr lang="en-GB" dirty="0" err="1"/>
              <a:t>PaReco</a:t>
            </a:r>
            <a:r>
              <a:rPr lang="en-GB" dirty="0"/>
              <a:t> into a patch recommender tool.</a:t>
            </a:r>
            <a:endParaRPr lang="nl-NL" dirty="0"/>
          </a:p>
          <a:p>
            <a:endParaRPr lang="en-BE" dirty="0"/>
          </a:p>
        </p:txBody>
      </p:sp>
      <p:sp>
        <p:nvSpPr>
          <p:cNvPr id="4" name="Slide Number Placeholder 3"/>
          <p:cNvSpPr>
            <a:spLocks noGrp="1"/>
          </p:cNvSpPr>
          <p:nvPr>
            <p:ph type="sldNum" sz="quarter" idx="5"/>
          </p:nvPr>
        </p:nvSpPr>
        <p:spPr/>
        <p:txBody>
          <a:bodyPr/>
          <a:lstStyle/>
          <a:p>
            <a:fld id="{6C14D2CE-AAB3-7645-BDD0-AE51B3410A0B}" type="slidenum">
              <a:rPr lang="en-BE" smtClean="0"/>
              <a:t>13</a:t>
            </a:fld>
            <a:endParaRPr lang="en-BE"/>
          </a:p>
        </p:txBody>
      </p:sp>
    </p:spTree>
    <p:extLst>
      <p:ext uri="{BB962C8B-B14F-4D97-AF65-F5344CB8AC3E}">
        <p14:creationId xmlns:p14="http://schemas.microsoft.com/office/powerpoint/2010/main" val="415658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9714-13E5-0C96-30BD-710A877BAE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381102B-F5D9-5BB6-9CBC-992480998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C56BCA1E-56FA-B936-D69A-0001322B3B91}"/>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685E937B-0B7B-7B21-7B15-99EE601F350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AEC9921-4832-0CFC-60C4-12ECC97E5CD5}"/>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427258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085D-CC56-69EE-9843-73E643A92DAD}"/>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E90F686-9F4D-0C2B-5603-22EA2E6A49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78AAB23-AD58-2F7E-BCCB-B73C48770DB9}"/>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C2D9E99B-BC1D-396B-A37D-BC65BE412B3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03C1920-2185-6EB5-2EE4-221E85DB1742}"/>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382965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3571C-8378-715E-DA6E-B528FA92B0B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C5AE7CF-C47E-D357-8311-7329836F40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AE5D7D2-F773-A259-275E-C56A158C89D4}"/>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5C20654E-27C5-8B56-BDB3-47A31E71C8A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4C107D1-C7B5-970A-658C-3DBA5C49720D}"/>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3489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D09E-BCD4-B7EB-5932-7E5104F07B2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16A7EDD-3DA1-EA4B-C9A3-60EBC1BFF4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A78CBBF-AFCD-2948-6C1E-D59A255386D4}"/>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07A308A6-83A3-20DE-8538-17AC2768485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46B0B85-2C6E-D39D-2A05-3649E785FF31}"/>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2126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46B-DDD9-6A67-5CE6-EBF99E9754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D6F4651-EC35-8EE4-65E8-95C3FF914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059F35-846C-80CB-062D-2440DF39E204}"/>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00FBD021-79FD-A4D2-D822-72CEACAB280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F702BFF-F97F-9BCE-F90A-34CD5815E79B}"/>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121579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48DB-B45C-DFC3-0375-867589C442A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DD014330-7298-4692-5966-F9C22112C5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62102669-3DF0-A378-BAC3-9CC10EE565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3079ABE-671A-0F7D-0088-64780A6297B3}"/>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6" name="Footer Placeholder 5">
            <a:extLst>
              <a:ext uri="{FF2B5EF4-FFF2-40B4-BE49-F238E27FC236}">
                <a16:creationId xmlns:a16="http://schemas.microsoft.com/office/drawing/2014/main" id="{3F4D88F5-8216-7FBE-4663-D1758F3C045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4EB00B7-1EC8-CD07-E0FD-4632F3E94BCC}"/>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116332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261-B01D-F9FB-712A-60CBF631867E}"/>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A6FD58F9-2FF3-302B-7F1A-5CA4AA1D9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3CEF6F-4B22-2EEB-4B5E-5691FF946A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447ADCBA-EEDF-A143-7370-3F9F1ABDB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EB20A3-FAE0-2552-37A4-45AF02B38D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3F61A8C4-EB1D-85A4-DACA-8900939B33C6}"/>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8" name="Footer Placeholder 7">
            <a:extLst>
              <a:ext uri="{FF2B5EF4-FFF2-40B4-BE49-F238E27FC236}">
                <a16:creationId xmlns:a16="http://schemas.microsoft.com/office/drawing/2014/main" id="{9F8B929A-CF9C-3429-18C6-2D6891CD77D1}"/>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29F43E6-6987-56D5-AFCB-D7C206D00FF9}"/>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235877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8375-47E2-27BF-583F-FDEC6DE9E68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3E64144C-0137-425B-08A2-C4096839BF6F}"/>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4" name="Footer Placeholder 3">
            <a:extLst>
              <a:ext uri="{FF2B5EF4-FFF2-40B4-BE49-F238E27FC236}">
                <a16:creationId xmlns:a16="http://schemas.microsoft.com/office/drawing/2014/main" id="{010FDFFC-C102-BE64-7469-807BEBA27475}"/>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29E01FB-346E-C5D8-EFE3-3019B0F7B1DC}"/>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32416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C52D-E337-CDA6-7576-A2CCBEAA98E5}"/>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3" name="Footer Placeholder 2">
            <a:extLst>
              <a:ext uri="{FF2B5EF4-FFF2-40B4-BE49-F238E27FC236}">
                <a16:creationId xmlns:a16="http://schemas.microsoft.com/office/drawing/2014/main" id="{98789552-C45D-F68E-ABC6-EC37AD436C79}"/>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1A75BBDB-F66E-F75D-8CA8-E20E70A5844B}"/>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79602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3B78-5579-2E5D-04B5-403CEF2F70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AD7197F-FA2B-AC46-5077-115B86FD9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91B5E6-D2CE-7F2D-97D5-F15A0CCC8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43831F-7201-19F2-64B8-6081EC7B326E}"/>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6" name="Footer Placeholder 5">
            <a:extLst>
              <a:ext uri="{FF2B5EF4-FFF2-40B4-BE49-F238E27FC236}">
                <a16:creationId xmlns:a16="http://schemas.microsoft.com/office/drawing/2014/main" id="{C80532EC-AFE5-8E47-62DB-0E20C1228E56}"/>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B3EBA77-AFCF-0BE2-6A1C-88D3973F85A9}"/>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413451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06B-C7BD-624B-2B24-07F298F619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1D533620-3C1B-5F34-1875-72DA9AE5C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FB84BE5-1427-43B5-ABD4-3DEA7B921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FA393F-B043-A018-1BCE-26E8C03B8C53}"/>
              </a:ext>
            </a:extLst>
          </p:cNvPr>
          <p:cNvSpPr>
            <a:spLocks noGrp="1"/>
          </p:cNvSpPr>
          <p:nvPr>
            <p:ph type="dt" sz="half" idx="10"/>
          </p:nvPr>
        </p:nvSpPr>
        <p:spPr/>
        <p:txBody>
          <a:bodyPr/>
          <a:lstStyle/>
          <a:p>
            <a:fld id="{7A4D6E57-B77E-1542-B5A3-B94A17D246EB}" type="datetimeFigureOut">
              <a:rPr lang="en-BE" smtClean="0"/>
              <a:t>25/04/2023</a:t>
            </a:fld>
            <a:endParaRPr lang="en-BE"/>
          </a:p>
        </p:txBody>
      </p:sp>
      <p:sp>
        <p:nvSpPr>
          <p:cNvPr id="6" name="Footer Placeholder 5">
            <a:extLst>
              <a:ext uri="{FF2B5EF4-FFF2-40B4-BE49-F238E27FC236}">
                <a16:creationId xmlns:a16="http://schemas.microsoft.com/office/drawing/2014/main" id="{25057478-E39F-FE95-34D7-CAEAD949B7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96D7EC0-E2C0-0A53-2287-8B0E46DB2CF2}"/>
              </a:ext>
            </a:extLst>
          </p:cNvPr>
          <p:cNvSpPr>
            <a:spLocks noGrp="1"/>
          </p:cNvSpPr>
          <p:nvPr>
            <p:ph type="sldNum" sz="quarter" idx="12"/>
          </p:nvPr>
        </p:nvSpPr>
        <p:spPr/>
        <p:txBody>
          <a:bodyPr/>
          <a:lstStyle/>
          <a:p>
            <a:fld id="{57E0AA95-9501-A441-962B-75ED3D3737DE}" type="slidenum">
              <a:rPr lang="en-BE" smtClean="0"/>
              <a:t>‹#›</a:t>
            </a:fld>
            <a:endParaRPr lang="en-BE"/>
          </a:p>
        </p:txBody>
      </p:sp>
    </p:spTree>
    <p:extLst>
      <p:ext uri="{BB962C8B-B14F-4D97-AF65-F5344CB8AC3E}">
        <p14:creationId xmlns:p14="http://schemas.microsoft.com/office/powerpoint/2010/main" val="278041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223C1-D208-E703-0D93-188EABB31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7BEBF53-BC10-15ED-3B27-61BE7802E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A8389AC-AD26-DFF1-BB31-445D95DDE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D6E57-B77E-1542-B5A3-B94A17D246EB}" type="datetimeFigureOut">
              <a:rPr lang="en-BE" smtClean="0"/>
              <a:t>25/04/2023</a:t>
            </a:fld>
            <a:endParaRPr lang="en-BE"/>
          </a:p>
        </p:txBody>
      </p:sp>
      <p:sp>
        <p:nvSpPr>
          <p:cNvPr id="5" name="Footer Placeholder 4">
            <a:extLst>
              <a:ext uri="{FF2B5EF4-FFF2-40B4-BE49-F238E27FC236}">
                <a16:creationId xmlns:a16="http://schemas.microsoft.com/office/drawing/2014/main" id="{65D432DB-7709-80C7-184C-DC14AB99B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CF58615-A0E0-A964-71D9-E140A740D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0AA95-9501-A441-962B-75ED3D3737DE}" type="slidenum">
              <a:rPr lang="en-BE" smtClean="0"/>
              <a:t>‹#›</a:t>
            </a:fld>
            <a:endParaRPr lang="en-BE"/>
          </a:p>
        </p:txBody>
      </p:sp>
    </p:spTree>
    <p:extLst>
      <p:ext uri="{BB962C8B-B14F-4D97-AF65-F5344CB8AC3E}">
        <p14:creationId xmlns:p14="http://schemas.microsoft.com/office/powerpoint/2010/main" val="238979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4.jpe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4.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5.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CA73-BCF1-0FD8-D6EC-30637100D813}"/>
              </a:ext>
            </a:extLst>
          </p:cNvPr>
          <p:cNvSpPr>
            <a:spLocks noGrp="1"/>
          </p:cNvSpPr>
          <p:nvPr>
            <p:ph type="ctrTitle"/>
          </p:nvPr>
        </p:nvSpPr>
        <p:spPr>
          <a:xfrm>
            <a:off x="1654629" y="301269"/>
            <a:ext cx="9144000" cy="2387600"/>
          </a:xfrm>
        </p:spPr>
        <p:txBody>
          <a:bodyPr>
            <a:normAutofit/>
          </a:bodyPr>
          <a:lstStyle/>
          <a:p>
            <a:r>
              <a:rPr lang="en-US" sz="3600" b="1" dirty="0"/>
              <a:t>Patched Clones and Missed Patches among Variants of a Software Family</a:t>
            </a:r>
            <a:endParaRPr lang="en-BE" sz="3600" b="1" dirty="0"/>
          </a:p>
        </p:txBody>
      </p:sp>
      <p:sp>
        <p:nvSpPr>
          <p:cNvPr id="3" name="Subtitle 2">
            <a:extLst>
              <a:ext uri="{FF2B5EF4-FFF2-40B4-BE49-F238E27FC236}">
                <a16:creationId xmlns:a16="http://schemas.microsoft.com/office/drawing/2014/main" id="{76BBC92E-1EF6-5C92-2233-014D65D35E19}"/>
              </a:ext>
            </a:extLst>
          </p:cNvPr>
          <p:cNvSpPr>
            <a:spLocks noGrp="1"/>
          </p:cNvSpPr>
          <p:nvPr>
            <p:ph type="subTitle" idx="1"/>
          </p:nvPr>
        </p:nvSpPr>
        <p:spPr/>
        <p:txBody>
          <a:bodyPr/>
          <a:lstStyle/>
          <a:p>
            <a:pPr algn="l"/>
            <a:r>
              <a:rPr lang="en-BE" dirty="0"/>
              <a:t>John Businge</a:t>
            </a:r>
          </a:p>
          <a:p>
            <a:pPr algn="l"/>
            <a:r>
              <a:rPr lang="en-BE" dirty="0"/>
              <a:t>Assistant Professor – UNLV</a:t>
            </a:r>
          </a:p>
          <a:p>
            <a:pPr algn="l"/>
            <a:r>
              <a:rPr lang="en-GB" dirty="0"/>
              <a:t>Never Work in Theory (</a:t>
            </a:r>
            <a:r>
              <a:rPr lang="en-GB" dirty="0" err="1"/>
              <a:t>NWiT</a:t>
            </a:r>
            <a:r>
              <a:rPr lang="en-GB" dirty="0"/>
              <a:t>) </a:t>
            </a:r>
            <a:r>
              <a:rPr lang="en-BE" dirty="0"/>
              <a:t>– </a:t>
            </a:r>
            <a:r>
              <a:rPr lang="en-GB" dirty="0"/>
              <a:t>Spring 2023</a:t>
            </a:r>
            <a:endParaRPr lang="en-BE" dirty="0"/>
          </a:p>
        </p:txBody>
      </p:sp>
      <p:pic>
        <p:nvPicPr>
          <p:cNvPr id="1026" name="Picture 2" descr="Download Logos and Marks | University Identity | University ...">
            <a:extLst>
              <a:ext uri="{FF2B5EF4-FFF2-40B4-BE49-F238E27FC236}">
                <a16:creationId xmlns:a16="http://schemas.microsoft.com/office/drawing/2014/main" id="{74CA13C6-6DFF-A913-A4A0-D0D827FD9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306" y="5507292"/>
            <a:ext cx="3309257" cy="9699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elcome — SECO-ASSIST">
            <a:extLst>
              <a:ext uri="{FF2B5EF4-FFF2-40B4-BE49-F238E27FC236}">
                <a16:creationId xmlns:a16="http://schemas.microsoft.com/office/drawing/2014/main" id="{F5375889-8078-8F29-B078-3B2572009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43" y="4885510"/>
            <a:ext cx="2217556" cy="184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l Logo">
            <a:extLst>
              <a:ext uri="{FF2B5EF4-FFF2-40B4-BE49-F238E27FC236}">
                <a16:creationId xmlns:a16="http://schemas.microsoft.com/office/drawing/2014/main" id="{08D78ABE-8ACD-EF4B-58CF-D53914635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89" y="301269"/>
            <a:ext cx="2201363" cy="107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48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85A813-FDC2-E17C-E0EB-0AE44C14C2CB}"/>
              </a:ext>
            </a:extLst>
          </p:cNvPr>
          <p:cNvSpPr>
            <a:spLocks noGrp="1"/>
          </p:cNvSpPr>
          <p:nvPr>
            <p:ph type="title"/>
          </p:nvPr>
        </p:nvSpPr>
        <p:spPr>
          <a:xfrm>
            <a:off x="623887" y="414693"/>
            <a:ext cx="10944226" cy="1224676"/>
          </a:xfrm>
        </p:spPr>
        <p:txBody>
          <a:bodyPr>
            <a:normAutofit/>
          </a:bodyPr>
          <a:lstStyle/>
          <a:p>
            <a:r>
              <a:rPr lang="en-US" dirty="0"/>
              <a:t>Results</a:t>
            </a:r>
            <a:br>
              <a:rPr lang="en-US" sz="2700" b="0" dirty="0"/>
            </a:br>
            <a:endParaRPr lang="en-BE" sz="3600" b="0" dirty="0"/>
          </a:p>
        </p:txBody>
      </p:sp>
      <p:sp>
        <p:nvSpPr>
          <p:cNvPr id="5" name="TextBox 4">
            <a:extLst>
              <a:ext uri="{FF2B5EF4-FFF2-40B4-BE49-F238E27FC236}">
                <a16:creationId xmlns:a16="http://schemas.microsoft.com/office/drawing/2014/main" id="{00993C0B-964E-50C0-5F78-1E59A099275C}"/>
              </a:ext>
            </a:extLst>
          </p:cNvPr>
          <p:cNvSpPr txBox="1"/>
          <p:nvPr/>
        </p:nvSpPr>
        <p:spPr>
          <a:xfrm>
            <a:off x="3000435" y="2311028"/>
            <a:ext cx="4787525" cy="369332"/>
          </a:xfrm>
          <a:prstGeom prst="rect">
            <a:avLst/>
          </a:prstGeom>
          <a:noFill/>
        </p:spPr>
        <p:txBody>
          <a:bodyPr wrap="square" rtlCol="0">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apache/</a:t>
            </a:r>
            <a:r>
              <a:rPr lang="en-GB" dirty="0" err="1"/>
              <a:t>kafka</a:t>
            </a:r>
            <a:r>
              <a:rPr lang="en-GB" dirty="0"/>
              <a:t> (upstream) - </a:t>
            </a:r>
            <a:r>
              <a:rPr lang="en-GB" dirty="0" err="1"/>
              <a:t>linkedin</a:t>
            </a:r>
            <a:r>
              <a:rPr lang="en-GB" dirty="0"/>
              <a:t>/</a:t>
            </a:r>
            <a:r>
              <a:rPr lang="en-GB" dirty="0" err="1"/>
              <a:t>kafka</a:t>
            </a:r>
            <a:r>
              <a:rPr lang="en-GB" dirty="0"/>
              <a:t> (fork)</a:t>
            </a:r>
            <a:endParaRPr lang="en-BE" dirty="0"/>
          </a:p>
        </p:txBody>
      </p:sp>
      <p:pic>
        <p:nvPicPr>
          <p:cNvPr id="6" name="Picture 5" descr="Chart, bar chart&#10;&#10;Description automatically generated">
            <a:extLst>
              <a:ext uri="{FF2B5EF4-FFF2-40B4-BE49-F238E27FC236}">
                <a16:creationId xmlns:a16="http://schemas.microsoft.com/office/drawing/2014/main" id="{9DA1D94E-A5AE-76C3-DE84-1CA23202FFF2}"/>
              </a:ext>
            </a:extLst>
          </p:cNvPr>
          <p:cNvPicPr>
            <a:picLocks noChangeAspect="1"/>
          </p:cNvPicPr>
          <p:nvPr/>
        </p:nvPicPr>
        <p:blipFill>
          <a:blip r:embed="rId2"/>
          <a:stretch>
            <a:fillRect/>
          </a:stretch>
        </p:blipFill>
        <p:spPr>
          <a:xfrm>
            <a:off x="623887" y="2996768"/>
            <a:ext cx="8049711" cy="2914180"/>
          </a:xfrm>
          <a:prstGeom prst="rect">
            <a:avLst/>
          </a:prstGeom>
        </p:spPr>
      </p:pic>
      <p:sp>
        <p:nvSpPr>
          <p:cNvPr id="7" name="TextBox 38">
            <a:extLst>
              <a:ext uri="{FF2B5EF4-FFF2-40B4-BE49-F238E27FC236}">
                <a16:creationId xmlns:a16="http://schemas.microsoft.com/office/drawing/2014/main" id="{2C70502E-0792-CF0C-5A4E-6E6261A4556E}"/>
              </a:ext>
            </a:extLst>
          </p:cNvPr>
          <p:cNvSpPr txBox="1"/>
          <p:nvPr/>
        </p:nvSpPr>
        <p:spPr>
          <a:xfrm>
            <a:off x="8673598" y="2996768"/>
            <a:ext cx="2986347" cy="1492716"/>
          </a:xfrm>
          <a:prstGeom prst="rect">
            <a:avLst/>
          </a:prstGeom>
          <a:noFill/>
          <a:ln w="19050">
            <a:solidFill>
              <a:srgbClr val="0432FF"/>
            </a:solidFill>
          </a:ln>
        </p:spPr>
        <p:txBody>
          <a:bodyPr wrap="square" rtlCol="0">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1300" dirty="0">
                <a:solidFill>
                  <a:srgbClr val="002060"/>
                </a:solidFill>
              </a:rPr>
              <a:t>MO – Missed opportunity</a:t>
            </a:r>
          </a:p>
          <a:p>
            <a:r>
              <a:rPr lang="en-BE" sz="1300" dirty="0">
                <a:solidFill>
                  <a:srgbClr val="002060"/>
                </a:solidFill>
              </a:rPr>
              <a:t>ED – Effort duplication</a:t>
            </a:r>
          </a:p>
          <a:p>
            <a:r>
              <a:rPr lang="en-BE" sz="1300" dirty="0">
                <a:solidFill>
                  <a:srgbClr val="002060"/>
                </a:solidFill>
              </a:rPr>
              <a:t>SP – Both buggy and patched lines</a:t>
            </a:r>
          </a:p>
          <a:p>
            <a:r>
              <a:rPr lang="en-BE" sz="1300" dirty="0">
                <a:solidFill>
                  <a:srgbClr val="002060"/>
                </a:solidFill>
              </a:rPr>
              <a:t>NI – Uninteresting</a:t>
            </a:r>
          </a:p>
          <a:p>
            <a:r>
              <a:rPr lang="en-BE" sz="1300" dirty="0">
                <a:solidFill>
                  <a:srgbClr val="002060"/>
                </a:solidFill>
              </a:rPr>
              <a:t>CC – Unhandled programming language</a:t>
            </a:r>
          </a:p>
          <a:p>
            <a:r>
              <a:rPr lang="en-BE" sz="1300" dirty="0">
                <a:solidFill>
                  <a:srgbClr val="002060"/>
                </a:solidFill>
              </a:rPr>
              <a:t>NE – Missing file in target</a:t>
            </a:r>
          </a:p>
          <a:p>
            <a:r>
              <a:rPr lang="en-BE" sz="1300" dirty="0">
                <a:solidFill>
                  <a:srgbClr val="002060"/>
                </a:solidFill>
              </a:rPr>
              <a:t>EE – Error</a:t>
            </a:r>
          </a:p>
        </p:txBody>
      </p:sp>
      <p:pic>
        <p:nvPicPr>
          <p:cNvPr id="8" name="Picture 2" descr="Bug Report - Free technology icons">
            <a:extLst>
              <a:ext uri="{FF2B5EF4-FFF2-40B4-BE49-F238E27FC236}">
                <a16:creationId xmlns:a16="http://schemas.microsoft.com/office/drawing/2014/main" id="{2F8FC4B6-0879-503F-C628-2F8135E9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49" y="4387486"/>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F23089F-FB2F-F686-630E-8FE8D17CE127}"/>
              </a:ext>
            </a:extLst>
          </p:cNvPr>
          <p:cNvPicPr>
            <a:picLocks noChangeAspect="1"/>
          </p:cNvPicPr>
          <p:nvPr/>
        </p:nvPicPr>
        <p:blipFill rotWithShape="1">
          <a:blip r:embed="rId4"/>
          <a:srcRect l="5953" t="10534" r="2533" b="6922"/>
          <a:stretch/>
        </p:blipFill>
        <p:spPr>
          <a:xfrm>
            <a:off x="4364862" y="4649651"/>
            <a:ext cx="369247" cy="295486"/>
          </a:xfrm>
          <a:prstGeom prst="rect">
            <a:avLst/>
          </a:prstGeom>
        </p:spPr>
      </p:pic>
      <p:pic>
        <p:nvPicPr>
          <p:cNvPr id="10" name="Picture 2" descr="Bug Report - Free technology icons">
            <a:extLst>
              <a:ext uri="{FF2B5EF4-FFF2-40B4-BE49-F238E27FC236}">
                <a16:creationId xmlns:a16="http://schemas.microsoft.com/office/drawing/2014/main" id="{7E0B5402-2633-FA26-3779-259E12CF0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3903038" y="4698949"/>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ug Report - Free technology icons">
            <a:extLst>
              <a:ext uri="{FF2B5EF4-FFF2-40B4-BE49-F238E27FC236}">
                <a16:creationId xmlns:a16="http://schemas.microsoft.com/office/drawing/2014/main" id="{6562A2E2-4177-F1F4-A881-7D5B0DEC8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398" y="3660009"/>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DDDCB44-616B-EEBF-6A75-6D043B99C3C4}"/>
              </a:ext>
            </a:extLst>
          </p:cNvPr>
          <p:cNvPicPr>
            <a:picLocks noChangeAspect="1"/>
          </p:cNvPicPr>
          <p:nvPr/>
        </p:nvPicPr>
        <p:blipFill rotWithShape="1">
          <a:blip r:embed="rId4"/>
          <a:srcRect l="5953" t="10534" r="2533" b="6922"/>
          <a:stretch/>
        </p:blipFill>
        <p:spPr>
          <a:xfrm>
            <a:off x="3017969" y="3895791"/>
            <a:ext cx="407207" cy="325864"/>
          </a:xfrm>
          <a:prstGeom prst="rect">
            <a:avLst/>
          </a:prstGeom>
        </p:spPr>
      </p:pic>
      <p:pic>
        <p:nvPicPr>
          <p:cNvPr id="13" name="Picture 2" descr="Bug Report - Free technology icons">
            <a:extLst>
              <a:ext uri="{FF2B5EF4-FFF2-40B4-BE49-F238E27FC236}">
                <a16:creationId xmlns:a16="http://schemas.microsoft.com/office/drawing/2014/main" id="{5534345B-2EC2-5A87-254E-5EBFDB003E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2592830" y="3948056"/>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9BCB561-1812-0597-C47A-5F042604D317}"/>
              </a:ext>
            </a:extLst>
          </p:cNvPr>
          <p:cNvPicPr>
            <a:picLocks noChangeAspect="1"/>
          </p:cNvPicPr>
          <p:nvPr/>
        </p:nvPicPr>
        <p:blipFill rotWithShape="1">
          <a:blip r:embed="rId4"/>
          <a:srcRect l="5953" t="10534" r="2533" b="6922"/>
          <a:stretch/>
        </p:blipFill>
        <p:spPr>
          <a:xfrm>
            <a:off x="2584925" y="3857970"/>
            <a:ext cx="407207" cy="325864"/>
          </a:xfrm>
          <a:prstGeom prst="rect">
            <a:avLst/>
          </a:prstGeom>
        </p:spPr>
      </p:pic>
      <p:pic>
        <p:nvPicPr>
          <p:cNvPr id="15" name="Picture 2" descr="Bug Report - Free technology icons">
            <a:extLst>
              <a:ext uri="{FF2B5EF4-FFF2-40B4-BE49-F238E27FC236}">
                <a16:creationId xmlns:a16="http://schemas.microsoft.com/office/drawing/2014/main" id="{FFD1A83F-E32C-5CD6-6AE3-7E1068DD9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053" y="2579577"/>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ug Report - Free technology icons">
            <a:extLst>
              <a:ext uri="{FF2B5EF4-FFF2-40B4-BE49-F238E27FC236}">
                <a16:creationId xmlns:a16="http://schemas.microsoft.com/office/drawing/2014/main" id="{E7F4D4DD-A1F6-D6B0-592F-BFCD27D3C6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1324784" y="2875522"/>
            <a:ext cx="407605" cy="32586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A71A75F-54A0-4DB6-2B61-02074B882243}"/>
              </a:ext>
            </a:extLst>
          </p:cNvPr>
          <p:cNvSpPr txBox="1"/>
          <p:nvPr/>
        </p:nvSpPr>
        <p:spPr>
          <a:xfrm>
            <a:off x="483471" y="1168450"/>
            <a:ext cx="8330541" cy="646331"/>
          </a:xfrm>
          <a:prstGeom prst="rect">
            <a:avLst/>
          </a:prstGeom>
          <a:noFill/>
        </p:spPr>
        <p:txBody>
          <a:bodyPr wrap="square">
            <a:spAutoFit/>
          </a:bodyPr>
          <a:lstStyle/>
          <a:p>
            <a:r>
              <a:rPr lang="en-US" sz="1800" b="1" dirty="0"/>
              <a:t>RQ1: </a:t>
            </a:r>
            <a:r>
              <a:rPr lang="en-US" sz="1800" dirty="0"/>
              <a:t>How many cases of effort duplication and missed opportunities exist between divergent variants?</a:t>
            </a:r>
          </a:p>
        </p:txBody>
      </p:sp>
      <p:sp>
        <p:nvSpPr>
          <p:cNvPr id="18" name="Slide Number Placeholder 1">
            <a:extLst>
              <a:ext uri="{FF2B5EF4-FFF2-40B4-BE49-F238E27FC236}">
                <a16:creationId xmlns:a16="http://schemas.microsoft.com/office/drawing/2014/main" id="{41E161FE-006F-90E0-CF78-E7CB0D19760B}"/>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10</a:t>
            </a:fld>
            <a:endParaRPr lang="en-BE" dirty="0"/>
          </a:p>
        </p:txBody>
      </p:sp>
    </p:spTree>
    <p:extLst>
      <p:ext uri="{BB962C8B-B14F-4D97-AF65-F5344CB8AC3E}">
        <p14:creationId xmlns:p14="http://schemas.microsoft.com/office/powerpoint/2010/main" val="255326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6D27A7-D97B-CDF1-846D-B48E9C0812FE}"/>
              </a:ext>
            </a:extLst>
          </p:cNvPr>
          <p:cNvPicPr>
            <a:picLocks noChangeAspect="1"/>
          </p:cNvPicPr>
          <p:nvPr/>
        </p:nvPicPr>
        <p:blipFill>
          <a:blip r:embed="rId2"/>
          <a:stretch>
            <a:fillRect/>
          </a:stretch>
        </p:blipFill>
        <p:spPr>
          <a:xfrm>
            <a:off x="969076" y="2384685"/>
            <a:ext cx="9423755" cy="3656774"/>
          </a:xfrm>
          <a:prstGeom prst="rect">
            <a:avLst/>
          </a:prstGeom>
          <a:ln>
            <a:solidFill>
              <a:schemeClr val="tx1"/>
            </a:solidFill>
          </a:ln>
        </p:spPr>
      </p:pic>
      <p:sp>
        <p:nvSpPr>
          <p:cNvPr id="3" name="TextBox 2">
            <a:extLst>
              <a:ext uri="{FF2B5EF4-FFF2-40B4-BE49-F238E27FC236}">
                <a16:creationId xmlns:a16="http://schemas.microsoft.com/office/drawing/2014/main" id="{F685F5C9-648D-5B35-DD9F-701D63AE6C72}"/>
              </a:ext>
            </a:extLst>
          </p:cNvPr>
          <p:cNvSpPr txBox="1"/>
          <p:nvPr/>
        </p:nvSpPr>
        <p:spPr>
          <a:xfrm>
            <a:off x="934863" y="1823440"/>
            <a:ext cx="4445296" cy="369332"/>
          </a:xfrm>
          <a:prstGeom prst="rect">
            <a:avLst/>
          </a:prstGeom>
          <a:noFill/>
          <a:ln w="28575">
            <a:solidFill>
              <a:srgbClr val="C00000"/>
            </a:solidFill>
          </a:ln>
        </p:spPr>
        <p:txBody>
          <a:bodyPr wrap="square" rtlCol="0">
            <a:spAutoFit/>
          </a:bodyPr>
          <a:lstStyle/>
          <a:p>
            <a:pPr algn="ctr"/>
            <a:r>
              <a:rPr lang="en-BE" dirty="0"/>
              <a:t>8,323 patches from 364 source variants</a:t>
            </a:r>
          </a:p>
        </p:txBody>
      </p:sp>
      <p:graphicFrame>
        <p:nvGraphicFramePr>
          <p:cNvPr id="4" name="Table 18">
            <a:extLst>
              <a:ext uri="{FF2B5EF4-FFF2-40B4-BE49-F238E27FC236}">
                <a16:creationId xmlns:a16="http://schemas.microsoft.com/office/drawing/2014/main" id="{46EF4646-5AFC-AC4A-74DB-F7DDB3634725}"/>
              </a:ext>
            </a:extLst>
          </p:cNvPr>
          <p:cNvGraphicFramePr>
            <a:graphicFrameLocks noGrp="1"/>
          </p:cNvGraphicFramePr>
          <p:nvPr>
            <p:extLst>
              <p:ext uri="{D42A27DB-BD31-4B8C-83A1-F6EECF244321}">
                <p14:modId xmlns:p14="http://schemas.microsoft.com/office/powerpoint/2010/main" val="196844549"/>
              </p:ext>
            </p:extLst>
          </p:nvPr>
        </p:nvGraphicFramePr>
        <p:xfrm>
          <a:off x="7275373" y="1582609"/>
          <a:ext cx="3752326" cy="706120"/>
        </p:xfrm>
        <a:graphic>
          <a:graphicData uri="http://schemas.openxmlformats.org/drawingml/2006/table">
            <a:tbl>
              <a:tblPr firstRow="1" bandRow="1">
                <a:tableStyleId>{5C22544A-7EE6-4342-B048-85BDC9FD1C3A}</a:tableStyleId>
              </a:tblPr>
              <a:tblGrid>
                <a:gridCol w="1028580">
                  <a:extLst>
                    <a:ext uri="{9D8B030D-6E8A-4147-A177-3AD203B41FA5}">
                      <a16:colId xmlns:a16="http://schemas.microsoft.com/office/drawing/2014/main" val="1442700931"/>
                    </a:ext>
                  </a:extLst>
                </a:gridCol>
                <a:gridCol w="739302">
                  <a:extLst>
                    <a:ext uri="{9D8B030D-6E8A-4147-A177-3AD203B41FA5}">
                      <a16:colId xmlns:a16="http://schemas.microsoft.com/office/drawing/2014/main" val="3664229076"/>
                    </a:ext>
                  </a:extLst>
                </a:gridCol>
                <a:gridCol w="953311">
                  <a:extLst>
                    <a:ext uri="{9D8B030D-6E8A-4147-A177-3AD203B41FA5}">
                      <a16:colId xmlns:a16="http://schemas.microsoft.com/office/drawing/2014/main" val="2319167700"/>
                    </a:ext>
                  </a:extLst>
                </a:gridCol>
                <a:gridCol w="1031133">
                  <a:extLst>
                    <a:ext uri="{9D8B030D-6E8A-4147-A177-3AD203B41FA5}">
                      <a16:colId xmlns:a16="http://schemas.microsoft.com/office/drawing/2014/main" val="6777103"/>
                    </a:ext>
                  </a:extLst>
                </a:gridCol>
              </a:tblGrid>
              <a:tr h="0">
                <a:tc>
                  <a:txBody>
                    <a:bodyPr/>
                    <a:lstStyle/>
                    <a:p>
                      <a:pPr algn="ctr"/>
                      <a:r>
                        <a:rPr lang="en-BE" sz="1600" dirty="0"/>
                        <a:t>Precision</a:t>
                      </a:r>
                    </a:p>
                  </a:txBody>
                  <a:tcPr/>
                </a:tc>
                <a:tc>
                  <a:txBody>
                    <a:bodyPr/>
                    <a:lstStyle/>
                    <a:p>
                      <a:pPr algn="ctr"/>
                      <a:r>
                        <a:rPr lang="en-BE" sz="1600" dirty="0"/>
                        <a:t>Recall</a:t>
                      </a:r>
                    </a:p>
                  </a:txBody>
                  <a:tcPr/>
                </a:tc>
                <a:tc>
                  <a:txBody>
                    <a:bodyPr/>
                    <a:lstStyle/>
                    <a:p>
                      <a:pPr algn="ctr"/>
                      <a:r>
                        <a:rPr lang="en-BE" sz="1600" dirty="0"/>
                        <a:t>Accuracy</a:t>
                      </a:r>
                    </a:p>
                  </a:txBody>
                  <a:tcPr/>
                </a:tc>
                <a:tc>
                  <a:txBody>
                    <a:bodyPr/>
                    <a:lstStyle/>
                    <a:p>
                      <a:pPr algn="ctr"/>
                      <a:r>
                        <a:rPr lang="en-BE" sz="1600" dirty="0"/>
                        <a:t>F1-Score</a:t>
                      </a:r>
                    </a:p>
                  </a:txBody>
                  <a:tcPr/>
                </a:tc>
                <a:extLst>
                  <a:ext uri="{0D108BD9-81ED-4DB2-BD59-A6C34878D82A}">
                    <a16:rowId xmlns:a16="http://schemas.microsoft.com/office/drawing/2014/main" val="3101043377"/>
                  </a:ext>
                </a:extLst>
              </a:tr>
              <a:tr h="370840">
                <a:tc>
                  <a:txBody>
                    <a:bodyPr/>
                    <a:lstStyle/>
                    <a:p>
                      <a:pPr algn="ctr"/>
                      <a:r>
                        <a:rPr lang="en-GB" sz="1600" b="0" i="0" kern="1200" dirty="0">
                          <a:solidFill>
                            <a:schemeClr val="dk1"/>
                          </a:solidFill>
                          <a:effectLst/>
                          <a:latin typeface="+mn-lt"/>
                          <a:ea typeface="+mn-ea"/>
                          <a:cs typeface="+mn-cs"/>
                        </a:rPr>
                        <a:t>91.0%</a:t>
                      </a:r>
                      <a:endParaRPr lang="en-BE" sz="1600" dirty="0"/>
                    </a:p>
                  </a:txBody>
                  <a:tcPr/>
                </a:tc>
                <a:tc>
                  <a:txBody>
                    <a:bodyPr/>
                    <a:lstStyle/>
                    <a:p>
                      <a:pPr algn="ctr"/>
                      <a:r>
                        <a:rPr lang="en-GB" sz="1600" b="0" i="0" kern="1200" dirty="0">
                          <a:solidFill>
                            <a:schemeClr val="dk1"/>
                          </a:solidFill>
                          <a:effectLst/>
                          <a:latin typeface="+mn-lt"/>
                          <a:ea typeface="+mn-ea"/>
                          <a:cs typeface="+mn-cs"/>
                        </a:rPr>
                        <a:t>80.2%</a:t>
                      </a:r>
                      <a:endParaRPr lang="en-BE" sz="1600" dirty="0"/>
                    </a:p>
                  </a:txBody>
                  <a:tcPr/>
                </a:tc>
                <a:tc>
                  <a:txBody>
                    <a:bodyPr/>
                    <a:lstStyle/>
                    <a:p>
                      <a:pPr algn="ctr"/>
                      <a:r>
                        <a:rPr lang="en-GB" sz="1600" b="0" i="0" kern="1200" dirty="0">
                          <a:solidFill>
                            <a:schemeClr val="dk1"/>
                          </a:solidFill>
                          <a:effectLst/>
                          <a:latin typeface="+mn-lt"/>
                          <a:ea typeface="+mn-ea"/>
                          <a:cs typeface="+mn-cs"/>
                        </a:rPr>
                        <a:t>88.0% </a:t>
                      </a:r>
                      <a:endParaRPr lang="en-BE" sz="1600" dirty="0"/>
                    </a:p>
                  </a:txBody>
                  <a:tcPr/>
                </a:tc>
                <a:tc>
                  <a:txBody>
                    <a:bodyPr/>
                    <a:lstStyle/>
                    <a:p>
                      <a:pPr algn="ctr"/>
                      <a:r>
                        <a:rPr lang="en-GB" sz="1600" b="0" i="0" kern="1200" dirty="0">
                          <a:solidFill>
                            <a:schemeClr val="dk1"/>
                          </a:solidFill>
                          <a:effectLst/>
                          <a:latin typeface="+mn-lt"/>
                          <a:ea typeface="+mn-ea"/>
                          <a:cs typeface="+mn-cs"/>
                        </a:rPr>
                        <a:t>85.3%</a:t>
                      </a:r>
                      <a:endParaRPr lang="en-BE" sz="1600" dirty="0"/>
                    </a:p>
                  </a:txBody>
                  <a:tcPr/>
                </a:tc>
                <a:extLst>
                  <a:ext uri="{0D108BD9-81ED-4DB2-BD59-A6C34878D82A}">
                    <a16:rowId xmlns:a16="http://schemas.microsoft.com/office/drawing/2014/main" val="2788924253"/>
                  </a:ext>
                </a:extLst>
              </a:tr>
            </a:tbl>
          </a:graphicData>
        </a:graphic>
      </p:graphicFrame>
      <p:sp>
        <p:nvSpPr>
          <p:cNvPr id="5" name="Slide Number Placeholder 3">
            <a:extLst>
              <a:ext uri="{FF2B5EF4-FFF2-40B4-BE49-F238E27FC236}">
                <a16:creationId xmlns:a16="http://schemas.microsoft.com/office/drawing/2014/main" id="{6E085DB3-C13A-411F-CE69-ABE3F687FDCD}"/>
              </a:ext>
            </a:extLst>
          </p:cNvPr>
          <p:cNvSpPr>
            <a:spLocks noGrp="1"/>
          </p:cNvSpPr>
          <p:nvPr>
            <p:ph type="sldNum" sz="quarter" idx="12"/>
          </p:nvPr>
        </p:nvSpPr>
        <p:spPr>
          <a:xfrm>
            <a:off x="8610600" y="6356350"/>
            <a:ext cx="2743200" cy="365125"/>
          </a:xfrm>
        </p:spPr>
        <p:txBody>
          <a:bodyPr/>
          <a:lstStyle/>
          <a:p>
            <a:fld id="{A904F919-3FAF-624B-97DC-E8B9CF4637A4}" type="slidenum">
              <a:rPr lang="en-US" smtClean="0"/>
              <a:t>11</a:t>
            </a:fld>
            <a:endParaRPr lang="en-US" dirty="0"/>
          </a:p>
        </p:txBody>
      </p:sp>
      <p:grpSp>
        <p:nvGrpSpPr>
          <p:cNvPr id="6" name="Group 5">
            <a:extLst>
              <a:ext uri="{FF2B5EF4-FFF2-40B4-BE49-F238E27FC236}">
                <a16:creationId xmlns:a16="http://schemas.microsoft.com/office/drawing/2014/main" id="{41F6D546-4082-BE39-3562-FCFC477F64EC}"/>
              </a:ext>
            </a:extLst>
          </p:cNvPr>
          <p:cNvGrpSpPr/>
          <p:nvPr/>
        </p:nvGrpSpPr>
        <p:grpSpPr>
          <a:xfrm>
            <a:off x="1804466" y="2572442"/>
            <a:ext cx="3163175" cy="379060"/>
            <a:chOff x="1722041" y="1450247"/>
            <a:chExt cx="3163175" cy="379060"/>
          </a:xfrm>
        </p:grpSpPr>
        <p:grpSp>
          <p:nvGrpSpPr>
            <p:cNvPr id="7" name="Group 6">
              <a:extLst>
                <a:ext uri="{FF2B5EF4-FFF2-40B4-BE49-F238E27FC236}">
                  <a16:creationId xmlns:a16="http://schemas.microsoft.com/office/drawing/2014/main" id="{05F57C71-9577-E39E-8EF1-48ACF17A8F2A}"/>
                </a:ext>
              </a:extLst>
            </p:cNvPr>
            <p:cNvGrpSpPr/>
            <p:nvPr/>
          </p:nvGrpSpPr>
          <p:grpSpPr>
            <a:xfrm>
              <a:off x="1722041" y="1450247"/>
              <a:ext cx="2061978" cy="379060"/>
              <a:chOff x="2049959" y="1655194"/>
              <a:chExt cx="2061978" cy="379060"/>
            </a:xfrm>
          </p:grpSpPr>
          <p:sp>
            <p:nvSpPr>
              <p:cNvPr id="9" name="Rectangle 8">
                <a:extLst>
                  <a:ext uri="{FF2B5EF4-FFF2-40B4-BE49-F238E27FC236}">
                    <a16:creationId xmlns:a16="http://schemas.microsoft.com/office/drawing/2014/main" id="{8824E158-C493-8390-7D8D-7E589926A884}"/>
                  </a:ext>
                </a:extLst>
              </p:cNvPr>
              <p:cNvSpPr/>
              <p:nvPr/>
            </p:nvSpPr>
            <p:spPr>
              <a:xfrm>
                <a:off x="3249997" y="1655194"/>
                <a:ext cx="861940" cy="369332"/>
              </a:xfrm>
              <a:prstGeom prst="rect">
                <a:avLst/>
              </a:prstGeom>
              <a:solidFill>
                <a:schemeClr val="bg1"/>
              </a:solidFill>
              <a:ln w="28575">
                <a:solidFill>
                  <a:srgbClr val="C00000"/>
                </a:solidFill>
              </a:ln>
            </p:spPr>
            <p:txBody>
              <a:bodyPr wrap="square">
                <a:spAutoFit/>
              </a:bodyPr>
              <a:lstStyle/>
              <a:p>
                <a:r>
                  <a:rPr lang="en-GB" dirty="0">
                    <a:latin typeface="Arial" panose="020B0604020202020204" pitchFamily="34" charset="0"/>
                  </a:rPr>
                  <a:t>1,116</a:t>
                </a:r>
                <a:endParaRPr lang="en-BE" dirty="0"/>
              </a:p>
            </p:txBody>
          </p:sp>
          <p:sp>
            <p:nvSpPr>
              <p:cNvPr id="10" name="Rectangle 9">
                <a:extLst>
                  <a:ext uri="{FF2B5EF4-FFF2-40B4-BE49-F238E27FC236}">
                    <a16:creationId xmlns:a16="http://schemas.microsoft.com/office/drawing/2014/main" id="{B246BD64-5996-4ED4-DE5D-C62B8ED683B4}"/>
                  </a:ext>
                </a:extLst>
              </p:cNvPr>
              <p:cNvSpPr/>
              <p:nvPr/>
            </p:nvSpPr>
            <p:spPr>
              <a:xfrm>
                <a:off x="2049959" y="1664922"/>
                <a:ext cx="861940" cy="369332"/>
              </a:xfrm>
              <a:prstGeom prst="rect">
                <a:avLst/>
              </a:prstGeom>
              <a:solidFill>
                <a:schemeClr val="bg1"/>
              </a:solidFill>
              <a:ln w="28575">
                <a:solidFill>
                  <a:srgbClr val="C00000"/>
                </a:solidFill>
              </a:ln>
            </p:spPr>
            <p:txBody>
              <a:bodyPr wrap="square">
                <a:spAutoFit/>
              </a:bodyPr>
              <a:lstStyle/>
              <a:p>
                <a:r>
                  <a:rPr lang="en-GB" dirty="0">
                    <a:latin typeface="Arial" panose="020B0604020202020204" pitchFamily="34" charset="0"/>
                  </a:rPr>
                  <a:t>1,008</a:t>
                </a:r>
                <a:endParaRPr lang="en-BE" dirty="0"/>
              </a:p>
            </p:txBody>
          </p:sp>
        </p:grpSp>
        <p:sp>
          <p:nvSpPr>
            <p:cNvPr id="8" name="Rectangle 7">
              <a:extLst>
                <a:ext uri="{FF2B5EF4-FFF2-40B4-BE49-F238E27FC236}">
                  <a16:creationId xmlns:a16="http://schemas.microsoft.com/office/drawing/2014/main" id="{420B5E2F-BBA9-1D0E-7FE6-6F971FC697AA}"/>
                </a:ext>
              </a:extLst>
            </p:cNvPr>
            <p:cNvSpPr/>
            <p:nvPr/>
          </p:nvSpPr>
          <p:spPr>
            <a:xfrm>
              <a:off x="4303504" y="1459975"/>
              <a:ext cx="581712" cy="369332"/>
            </a:xfrm>
            <a:prstGeom prst="rect">
              <a:avLst/>
            </a:prstGeom>
            <a:solidFill>
              <a:schemeClr val="bg1"/>
            </a:solidFill>
            <a:ln w="28575">
              <a:solidFill>
                <a:srgbClr val="C00000"/>
              </a:solidFill>
            </a:ln>
          </p:spPr>
          <p:txBody>
            <a:bodyPr wrap="square">
              <a:spAutoFit/>
            </a:bodyPr>
            <a:lstStyle/>
            <a:p>
              <a:r>
                <a:rPr lang="en-GB" dirty="0">
                  <a:latin typeface="Arial" panose="020B0604020202020204" pitchFamily="34" charset="0"/>
                </a:rPr>
                <a:t>101</a:t>
              </a:r>
              <a:endParaRPr lang="en-BE" dirty="0"/>
            </a:p>
          </p:txBody>
        </p:sp>
      </p:grpSp>
      <p:sp>
        <p:nvSpPr>
          <p:cNvPr id="11" name="TextBox 10">
            <a:extLst>
              <a:ext uri="{FF2B5EF4-FFF2-40B4-BE49-F238E27FC236}">
                <a16:creationId xmlns:a16="http://schemas.microsoft.com/office/drawing/2014/main" id="{3FEE09E0-611A-A112-82FA-2D7FA03CEF1B}"/>
              </a:ext>
            </a:extLst>
          </p:cNvPr>
          <p:cNvSpPr txBox="1"/>
          <p:nvPr/>
        </p:nvSpPr>
        <p:spPr>
          <a:xfrm>
            <a:off x="5714740" y="5411496"/>
            <a:ext cx="535022" cy="307777"/>
          </a:xfrm>
          <a:prstGeom prst="rect">
            <a:avLst/>
          </a:prstGeom>
          <a:solidFill>
            <a:schemeClr val="bg1"/>
          </a:solidFill>
        </p:spPr>
        <p:txBody>
          <a:bodyPr wrap="square" rtlCol="0">
            <a:spAutoFit/>
          </a:bodyPr>
          <a:lstStyle/>
          <a:p>
            <a:pPr algn="ctr"/>
            <a:r>
              <a:rPr lang="en-BE" sz="1400" dirty="0">
                <a:solidFill>
                  <a:srgbClr val="000000"/>
                </a:solidFill>
              </a:rPr>
              <a:t>NI</a:t>
            </a:r>
          </a:p>
        </p:txBody>
      </p:sp>
      <p:sp>
        <p:nvSpPr>
          <p:cNvPr id="12" name="Rectangle 11">
            <a:extLst>
              <a:ext uri="{FF2B5EF4-FFF2-40B4-BE49-F238E27FC236}">
                <a16:creationId xmlns:a16="http://schemas.microsoft.com/office/drawing/2014/main" id="{623C2875-E6D4-49E5-567E-6986C29605ED}"/>
              </a:ext>
            </a:extLst>
          </p:cNvPr>
          <p:cNvSpPr/>
          <p:nvPr/>
        </p:nvSpPr>
        <p:spPr>
          <a:xfrm>
            <a:off x="2126975" y="3079262"/>
            <a:ext cx="2716330" cy="646331"/>
          </a:xfrm>
          <a:prstGeom prst="rect">
            <a:avLst/>
          </a:prstGeom>
          <a:solidFill>
            <a:schemeClr val="bg1"/>
          </a:solidFill>
          <a:ln w="28575">
            <a:solidFill>
              <a:srgbClr val="C00000"/>
            </a:solidFill>
          </a:ln>
        </p:spPr>
        <p:txBody>
          <a:bodyPr wrap="square">
            <a:spAutoFit/>
          </a:bodyPr>
          <a:lstStyle/>
          <a:p>
            <a:r>
              <a:rPr lang="en-BE" dirty="0"/>
              <a:t>2,225 interesting patches</a:t>
            </a:r>
          </a:p>
        </p:txBody>
      </p:sp>
      <p:sp>
        <p:nvSpPr>
          <p:cNvPr id="13" name="Title 1">
            <a:extLst>
              <a:ext uri="{FF2B5EF4-FFF2-40B4-BE49-F238E27FC236}">
                <a16:creationId xmlns:a16="http://schemas.microsoft.com/office/drawing/2014/main" id="{7DA73628-D350-4F57-E663-DB5F5389F9F7}"/>
              </a:ext>
            </a:extLst>
          </p:cNvPr>
          <p:cNvSpPr>
            <a:spLocks noGrp="1"/>
          </p:cNvSpPr>
          <p:nvPr>
            <p:ph type="title"/>
          </p:nvPr>
        </p:nvSpPr>
        <p:spPr>
          <a:xfrm>
            <a:off x="854999" y="300445"/>
            <a:ext cx="10944226" cy="1224676"/>
          </a:xfrm>
        </p:spPr>
        <p:txBody>
          <a:bodyPr>
            <a:normAutofit fontScale="90000"/>
          </a:bodyPr>
          <a:lstStyle/>
          <a:p>
            <a:pPr algn="r"/>
            <a:r>
              <a:rPr lang="en-US" dirty="0"/>
              <a:t>Results</a:t>
            </a:r>
            <a:br>
              <a:rPr lang="en-US" dirty="0"/>
            </a:br>
            <a:br>
              <a:rPr lang="en-US" sz="2700" b="0" dirty="0"/>
            </a:br>
            <a:endParaRPr lang="en-BE" sz="3600" b="0" dirty="0"/>
          </a:p>
        </p:txBody>
      </p:sp>
      <p:sp>
        <p:nvSpPr>
          <p:cNvPr id="14" name="TextBox 13">
            <a:extLst>
              <a:ext uri="{FF2B5EF4-FFF2-40B4-BE49-F238E27FC236}">
                <a16:creationId xmlns:a16="http://schemas.microsoft.com/office/drawing/2014/main" id="{9C0DE162-81DA-4D3C-D741-1452759DE424}"/>
              </a:ext>
            </a:extLst>
          </p:cNvPr>
          <p:cNvSpPr txBox="1"/>
          <p:nvPr/>
        </p:nvSpPr>
        <p:spPr>
          <a:xfrm>
            <a:off x="720153" y="279845"/>
            <a:ext cx="5982098" cy="646331"/>
          </a:xfrm>
          <a:prstGeom prst="rect">
            <a:avLst/>
          </a:prstGeom>
          <a:noFill/>
        </p:spPr>
        <p:txBody>
          <a:bodyPr wrap="square">
            <a:spAutoFit/>
          </a:bodyPr>
          <a:lstStyle/>
          <a:p>
            <a:r>
              <a:rPr lang="en-US" sz="1800" b="1" dirty="0"/>
              <a:t>RQ1: </a:t>
            </a:r>
            <a:r>
              <a:rPr lang="en-US" sz="1800" dirty="0"/>
              <a:t>How many cases of effort duplication and missed opportunities exist between divergent variants?</a:t>
            </a:r>
          </a:p>
        </p:txBody>
      </p:sp>
      <p:grpSp>
        <p:nvGrpSpPr>
          <p:cNvPr id="15" name="Group 14">
            <a:extLst>
              <a:ext uri="{FF2B5EF4-FFF2-40B4-BE49-F238E27FC236}">
                <a16:creationId xmlns:a16="http://schemas.microsoft.com/office/drawing/2014/main" id="{F685A91F-9127-D455-5E32-7D9C0F443EB3}"/>
              </a:ext>
            </a:extLst>
          </p:cNvPr>
          <p:cNvGrpSpPr/>
          <p:nvPr/>
        </p:nvGrpSpPr>
        <p:grpSpPr>
          <a:xfrm>
            <a:off x="1618809" y="2364368"/>
            <a:ext cx="3485185" cy="4319923"/>
            <a:chOff x="1618809" y="2364368"/>
            <a:chExt cx="3485185" cy="4319923"/>
          </a:xfrm>
        </p:grpSpPr>
        <p:sp>
          <p:nvSpPr>
            <p:cNvPr id="16" name="Rounded Rectangle 15">
              <a:extLst>
                <a:ext uri="{FF2B5EF4-FFF2-40B4-BE49-F238E27FC236}">
                  <a16:creationId xmlns:a16="http://schemas.microsoft.com/office/drawing/2014/main" id="{5B755159-9F4A-A9F8-42C8-49A2779D37BE}"/>
                </a:ext>
              </a:extLst>
            </p:cNvPr>
            <p:cNvSpPr/>
            <p:nvPr/>
          </p:nvSpPr>
          <p:spPr>
            <a:xfrm>
              <a:off x="1753666" y="2364368"/>
              <a:ext cx="3350328" cy="3473912"/>
            </a:xfrm>
            <a:prstGeom prst="roundRect">
              <a:avLst/>
            </a:prstGeom>
            <a:noFill/>
            <a:ln w="38100">
              <a:solidFill>
                <a:srgbClr val="0090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7" name="Picture 2" descr="Bug Report - Free technology icons">
              <a:extLst>
                <a:ext uri="{FF2B5EF4-FFF2-40B4-BE49-F238E27FC236}">
                  <a16:creationId xmlns:a16="http://schemas.microsoft.com/office/drawing/2014/main" id="{2937911D-0C58-F8FA-F053-A7DCCAC62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078" y="6044498"/>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ug Report - Free technology icons">
              <a:extLst>
                <a:ext uri="{FF2B5EF4-FFF2-40B4-BE49-F238E27FC236}">
                  <a16:creationId xmlns:a16="http://schemas.microsoft.com/office/drawing/2014/main" id="{1F21723E-07FF-B26E-E84D-D36F9F4D4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1618809" y="6340443"/>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Bug Report - Free technology icons">
              <a:extLst>
                <a:ext uri="{FF2B5EF4-FFF2-40B4-BE49-F238E27FC236}">
                  <a16:creationId xmlns:a16="http://schemas.microsoft.com/office/drawing/2014/main" id="{B90EC0CA-1D9C-9C24-D4DF-12A30B65A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698" y="6040917"/>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B0F3E2BF-5425-A6FA-776A-FFC1BCD1CF4F}"/>
                </a:ext>
              </a:extLst>
            </p:cNvPr>
            <p:cNvPicPr>
              <a:picLocks noChangeAspect="1"/>
            </p:cNvPicPr>
            <p:nvPr/>
          </p:nvPicPr>
          <p:blipFill rotWithShape="1">
            <a:blip r:embed="rId4"/>
            <a:srcRect l="5953" t="10534" r="2533" b="6922"/>
            <a:stretch/>
          </p:blipFill>
          <p:spPr>
            <a:xfrm>
              <a:off x="3374269" y="6276699"/>
              <a:ext cx="407207" cy="325864"/>
            </a:xfrm>
            <a:prstGeom prst="rect">
              <a:avLst/>
            </a:prstGeom>
          </p:spPr>
        </p:pic>
        <p:pic>
          <p:nvPicPr>
            <p:cNvPr id="21" name="Picture 2" descr="Bug Report - Free technology icons">
              <a:extLst>
                <a:ext uri="{FF2B5EF4-FFF2-40B4-BE49-F238E27FC236}">
                  <a16:creationId xmlns:a16="http://schemas.microsoft.com/office/drawing/2014/main" id="{19E87B8D-A953-9648-707A-1C99CE6D33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2949130" y="632896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1D8F867E-5E3B-946F-BC6C-430707111EC3}"/>
                </a:ext>
              </a:extLst>
            </p:cNvPr>
            <p:cNvPicPr>
              <a:picLocks noChangeAspect="1"/>
            </p:cNvPicPr>
            <p:nvPr/>
          </p:nvPicPr>
          <p:blipFill rotWithShape="1">
            <a:blip r:embed="rId4"/>
            <a:srcRect l="5953" t="10534" r="2533" b="6922"/>
            <a:stretch/>
          </p:blipFill>
          <p:spPr>
            <a:xfrm>
              <a:off x="2941225" y="6238878"/>
              <a:ext cx="407207" cy="325864"/>
            </a:xfrm>
            <a:prstGeom prst="rect">
              <a:avLst/>
            </a:prstGeom>
          </p:spPr>
        </p:pic>
        <p:pic>
          <p:nvPicPr>
            <p:cNvPr id="23" name="Picture 2" descr="Bug Report - Free technology icons">
              <a:extLst>
                <a:ext uri="{FF2B5EF4-FFF2-40B4-BE49-F238E27FC236}">
                  <a16:creationId xmlns:a16="http://schemas.microsoft.com/office/drawing/2014/main" id="{3DFA12BC-96BA-0A97-96BA-8911D6387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957" y="6022544"/>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68588DD-AB05-B94C-67F5-B3A57031F573}"/>
                </a:ext>
              </a:extLst>
            </p:cNvPr>
            <p:cNvPicPr>
              <a:picLocks noChangeAspect="1"/>
            </p:cNvPicPr>
            <p:nvPr/>
          </p:nvPicPr>
          <p:blipFill rotWithShape="1">
            <a:blip r:embed="rId4"/>
            <a:srcRect l="5953" t="10534" r="2533" b="6922"/>
            <a:stretch/>
          </p:blipFill>
          <p:spPr>
            <a:xfrm>
              <a:off x="4575070" y="6284709"/>
              <a:ext cx="369247" cy="295486"/>
            </a:xfrm>
            <a:prstGeom prst="rect">
              <a:avLst/>
            </a:prstGeom>
          </p:spPr>
        </p:pic>
        <p:pic>
          <p:nvPicPr>
            <p:cNvPr id="25" name="Picture 2" descr="Bug Report - Free technology icons">
              <a:extLst>
                <a:ext uri="{FF2B5EF4-FFF2-40B4-BE49-F238E27FC236}">
                  <a16:creationId xmlns:a16="http://schemas.microsoft.com/office/drawing/2014/main" id="{FF30DFBC-AB14-1863-DC3A-9018538E50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4113246" y="6334007"/>
              <a:ext cx="407605" cy="3258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23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E085DB3-C13A-411F-CE69-ABE3F687FDCD}"/>
              </a:ext>
            </a:extLst>
          </p:cNvPr>
          <p:cNvSpPr>
            <a:spLocks noGrp="1"/>
          </p:cNvSpPr>
          <p:nvPr>
            <p:ph type="sldNum" sz="quarter" idx="12"/>
          </p:nvPr>
        </p:nvSpPr>
        <p:spPr>
          <a:xfrm>
            <a:off x="8610600" y="6356350"/>
            <a:ext cx="2743200" cy="365125"/>
          </a:xfrm>
        </p:spPr>
        <p:txBody>
          <a:bodyPr/>
          <a:lstStyle/>
          <a:p>
            <a:fld id="{A904F919-3FAF-624B-97DC-E8B9CF4637A4}" type="slidenum">
              <a:rPr lang="en-US" smtClean="0"/>
              <a:t>12</a:t>
            </a:fld>
            <a:endParaRPr lang="en-US" dirty="0"/>
          </a:p>
        </p:txBody>
      </p:sp>
      <p:sp>
        <p:nvSpPr>
          <p:cNvPr id="13" name="Title 1">
            <a:extLst>
              <a:ext uri="{FF2B5EF4-FFF2-40B4-BE49-F238E27FC236}">
                <a16:creationId xmlns:a16="http://schemas.microsoft.com/office/drawing/2014/main" id="{7DA73628-D350-4F57-E663-DB5F5389F9F7}"/>
              </a:ext>
            </a:extLst>
          </p:cNvPr>
          <p:cNvSpPr>
            <a:spLocks noGrp="1"/>
          </p:cNvSpPr>
          <p:nvPr>
            <p:ph type="title"/>
          </p:nvPr>
        </p:nvSpPr>
        <p:spPr>
          <a:xfrm>
            <a:off x="854999" y="300445"/>
            <a:ext cx="10944226" cy="1224676"/>
          </a:xfrm>
        </p:spPr>
        <p:txBody>
          <a:bodyPr>
            <a:normAutofit fontScale="90000"/>
          </a:bodyPr>
          <a:lstStyle/>
          <a:p>
            <a:r>
              <a:rPr lang="en-US" dirty="0"/>
              <a:t>Results</a:t>
            </a:r>
            <a:br>
              <a:rPr lang="en-US" dirty="0"/>
            </a:br>
            <a:br>
              <a:rPr lang="en-US" sz="2700" b="0" dirty="0"/>
            </a:br>
            <a:endParaRPr lang="en-BE" sz="3600" b="0" dirty="0"/>
          </a:p>
        </p:txBody>
      </p:sp>
      <p:pic>
        <p:nvPicPr>
          <p:cNvPr id="26" name="Picture 25">
            <a:extLst>
              <a:ext uri="{FF2B5EF4-FFF2-40B4-BE49-F238E27FC236}">
                <a16:creationId xmlns:a16="http://schemas.microsoft.com/office/drawing/2014/main" id="{4EDAF810-D889-7CE5-6CA8-BE564358AC01}"/>
              </a:ext>
            </a:extLst>
          </p:cNvPr>
          <p:cNvPicPr>
            <a:picLocks noChangeAspect="1"/>
          </p:cNvPicPr>
          <p:nvPr/>
        </p:nvPicPr>
        <p:blipFill>
          <a:blip r:embed="rId3"/>
          <a:stretch>
            <a:fillRect/>
          </a:stretch>
        </p:blipFill>
        <p:spPr>
          <a:xfrm>
            <a:off x="1041940" y="1793631"/>
            <a:ext cx="10108120" cy="3865965"/>
          </a:xfrm>
          <a:prstGeom prst="rect">
            <a:avLst/>
          </a:prstGeom>
        </p:spPr>
      </p:pic>
      <p:sp>
        <p:nvSpPr>
          <p:cNvPr id="27" name="TextBox 7">
            <a:extLst>
              <a:ext uri="{FF2B5EF4-FFF2-40B4-BE49-F238E27FC236}">
                <a16:creationId xmlns:a16="http://schemas.microsoft.com/office/drawing/2014/main" id="{32655BFE-AFF0-BA85-547C-9614E8E71823}"/>
              </a:ext>
            </a:extLst>
          </p:cNvPr>
          <p:cNvSpPr txBox="1"/>
          <p:nvPr/>
        </p:nvSpPr>
        <p:spPr>
          <a:xfrm>
            <a:off x="4594698" y="3196124"/>
            <a:ext cx="1501302" cy="369332"/>
          </a:xfrm>
          <a:prstGeom prst="rect">
            <a:avLst/>
          </a:prstGeom>
          <a:solidFill>
            <a:schemeClr val="bg1"/>
          </a:solidFill>
          <a:ln w="28575">
            <a:solidFill>
              <a:srgbClr val="C00000"/>
            </a:solidFill>
          </a:ln>
        </p:spPr>
        <p:txBody>
          <a:bodyPr wrap="square" rtlCol="0">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dirty="0"/>
              <a:t>52 weeks late</a:t>
            </a:r>
          </a:p>
        </p:txBody>
      </p:sp>
      <p:cxnSp>
        <p:nvCxnSpPr>
          <p:cNvPr id="28" name="Straight Arrow Connector 27">
            <a:extLst>
              <a:ext uri="{FF2B5EF4-FFF2-40B4-BE49-F238E27FC236}">
                <a16:creationId xmlns:a16="http://schemas.microsoft.com/office/drawing/2014/main" id="{C8382F81-E4DF-D347-CE83-AAB85567232B}"/>
              </a:ext>
            </a:extLst>
          </p:cNvPr>
          <p:cNvCxnSpPr>
            <a:stCxn id="27" idx="2"/>
          </p:cNvCxnSpPr>
          <p:nvPr/>
        </p:nvCxnSpPr>
        <p:spPr>
          <a:xfrm flipH="1">
            <a:off x="4366639" y="3565456"/>
            <a:ext cx="978710" cy="102172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45922EA-F410-A57F-4BF0-BBA5E580D5FE}"/>
              </a:ext>
            </a:extLst>
          </p:cNvPr>
          <p:cNvSpPr txBox="1"/>
          <p:nvPr/>
        </p:nvSpPr>
        <p:spPr>
          <a:xfrm>
            <a:off x="1190901" y="962634"/>
            <a:ext cx="9156748" cy="646331"/>
          </a:xfrm>
          <a:prstGeom prst="rect">
            <a:avLst/>
          </a:prstGeom>
          <a:noFill/>
        </p:spPr>
        <p:txBody>
          <a:bodyPr wrap="square">
            <a:spAutoFit/>
          </a:bodyPr>
          <a:lstStyle/>
          <a:p>
            <a:r>
              <a:rPr lang="en-US" sz="1800" b="1" dirty="0"/>
              <a:t>RQ2: </a:t>
            </a:r>
            <a:r>
              <a:rPr lang="en-US" sz="1800" dirty="0"/>
              <a:t>How much patch technical lag exists between the source and target variants in divergent variants? </a:t>
            </a:r>
          </a:p>
        </p:txBody>
      </p:sp>
      <p:sp>
        <p:nvSpPr>
          <p:cNvPr id="2" name="Rectangle 1">
            <a:extLst>
              <a:ext uri="{FF2B5EF4-FFF2-40B4-BE49-F238E27FC236}">
                <a16:creationId xmlns:a16="http://schemas.microsoft.com/office/drawing/2014/main" id="{C1929652-2BBA-9358-79BA-50708907970D}"/>
              </a:ext>
            </a:extLst>
          </p:cNvPr>
          <p:cNvSpPr/>
          <p:nvPr/>
        </p:nvSpPr>
        <p:spPr>
          <a:xfrm>
            <a:off x="7243763" y="2187310"/>
            <a:ext cx="3629025" cy="239986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48455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621D86A-B982-C5A5-8F6E-11922F78FDB5}"/>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13</a:t>
            </a:fld>
            <a:endParaRPr lang="en-BE" dirty="0"/>
          </a:p>
        </p:txBody>
      </p:sp>
      <p:sp>
        <p:nvSpPr>
          <p:cNvPr id="5" name="Title 1">
            <a:extLst>
              <a:ext uri="{FF2B5EF4-FFF2-40B4-BE49-F238E27FC236}">
                <a16:creationId xmlns:a16="http://schemas.microsoft.com/office/drawing/2014/main" id="{4A2389B6-9973-19E6-14B8-0025E2D2CDC8}"/>
              </a:ext>
            </a:extLst>
          </p:cNvPr>
          <p:cNvSpPr>
            <a:spLocks noGrp="1"/>
          </p:cNvSpPr>
          <p:nvPr>
            <p:ph type="title"/>
          </p:nvPr>
        </p:nvSpPr>
        <p:spPr>
          <a:xfrm>
            <a:off x="623887" y="239050"/>
            <a:ext cx="10944226" cy="734299"/>
          </a:xfrm>
        </p:spPr>
        <p:txBody>
          <a:bodyPr>
            <a:normAutofit/>
          </a:bodyPr>
          <a:lstStyle/>
          <a:p>
            <a:r>
              <a:rPr lang="en-US" dirty="0">
                <a:solidFill>
                  <a:srgbClr val="000000"/>
                </a:solidFill>
              </a:rPr>
              <a:t>What do we learn from the results?</a:t>
            </a:r>
            <a:endParaRPr lang="en-US" sz="2700" b="0" dirty="0">
              <a:solidFill>
                <a:srgbClr val="000000"/>
              </a:solidFill>
            </a:endParaRPr>
          </a:p>
        </p:txBody>
      </p:sp>
      <p:pic>
        <p:nvPicPr>
          <p:cNvPr id="6" name="Picture 5">
            <a:extLst>
              <a:ext uri="{FF2B5EF4-FFF2-40B4-BE49-F238E27FC236}">
                <a16:creationId xmlns:a16="http://schemas.microsoft.com/office/drawing/2014/main" id="{9A4C390E-5BC8-0CD5-8E0C-9F819A0A2455}"/>
              </a:ext>
            </a:extLst>
          </p:cNvPr>
          <p:cNvPicPr>
            <a:picLocks noChangeAspect="1"/>
          </p:cNvPicPr>
          <p:nvPr/>
        </p:nvPicPr>
        <p:blipFill>
          <a:blip r:embed="rId3"/>
          <a:stretch>
            <a:fillRect/>
          </a:stretch>
        </p:blipFill>
        <p:spPr>
          <a:xfrm>
            <a:off x="380370" y="3733826"/>
            <a:ext cx="4041879" cy="1545863"/>
          </a:xfrm>
          <a:prstGeom prst="rect">
            <a:avLst/>
          </a:prstGeom>
        </p:spPr>
      </p:pic>
      <p:pic>
        <p:nvPicPr>
          <p:cNvPr id="7" name="Picture 6">
            <a:extLst>
              <a:ext uri="{FF2B5EF4-FFF2-40B4-BE49-F238E27FC236}">
                <a16:creationId xmlns:a16="http://schemas.microsoft.com/office/drawing/2014/main" id="{606F043E-F340-1BB2-D70E-04429C4091D3}"/>
              </a:ext>
            </a:extLst>
          </p:cNvPr>
          <p:cNvPicPr>
            <a:picLocks noChangeAspect="1"/>
          </p:cNvPicPr>
          <p:nvPr/>
        </p:nvPicPr>
        <p:blipFill>
          <a:blip r:embed="rId4"/>
          <a:stretch>
            <a:fillRect/>
          </a:stretch>
        </p:blipFill>
        <p:spPr>
          <a:xfrm>
            <a:off x="700791" y="2060530"/>
            <a:ext cx="3624383" cy="1406398"/>
          </a:xfrm>
          <a:prstGeom prst="rect">
            <a:avLst/>
          </a:prstGeom>
          <a:ln>
            <a:solidFill>
              <a:schemeClr val="tx1"/>
            </a:solidFill>
          </a:ln>
        </p:spPr>
      </p:pic>
      <p:grpSp>
        <p:nvGrpSpPr>
          <p:cNvPr id="8" name="Group 7">
            <a:extLst>
              <a:ext uri="{FF2B5EF4-FFF2-40B4-BE49-F238E27FC236}">
                <a16:creationId xmlns:a16="http://schemas.microsoft.com/office/drawing/2014/main" id="{3E0BED10-B258-0ABF-1C6D-749509961B2B}"/>
              </a:ext>
            </a:extLst>
          </p:cNvPr>
          <p:cNvGrpSpPr/>
          <p:nvPr/>
        </p:nvGrpSpPr>
        <p:grpSpPr>
          <a:xfrm>
            <a:off x="1909884" y="2519366"/>
            <a:ext cx="349857" cy="194596"/>
            <a:chOff x="4113246" y="6022544"/>
            <a:chExt cx="831071" cy="639793"/>
          </a:xfrm>
        </p:grpSpPr>
        <p:pic>
          <p:nvPicPr>
            <p:cNvPr id="9" name="Picture 2" descr="Bug Report - Free technology icons">
              <a:extLst>
                <a:ext uri="{FF2B5EF4-FFF2-40B4-BE49-F238E27FC236}">
                  <a16:creationId xmlns:a16="http://schemas.microsoft.com/office/drawing/2014/main" id="{FFBBC3D3-B91D-1F8F-D356-3921C71184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957" y="6022544"/>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1FF8E6F-C7CE-9C53-76DB-08B76DAA60E0}"/>
                </a:ext>
              </a:extLst>
            </p:cNvPr>
            <p:cNvPicPr>
              <a:picLocks noChangeAspect="1"/>
            </p:cNvPicPr>
            <p:nvPr/>
          </p:nvPicPr>
          <p:blipFill rotWithShape="1">
            <a:blip r:embed="rId6"/>
            <a:srcRect l="5953" t="10534" r="2533" b="6922"/>
            <a:stretch/>
          </p:blipFill>
          <p:spPr>
            <a:xfrm>
              <a:off x="4575070" y="6284709"/>
              <a:ext cx="369247" cy="295486"/>
            </a:xfrm>
            <a:prstGeom prst="rect">
              <a:avLst/>
            </a:prstGeom>
          </p:spPr>
        </p:pic>
        <p:pic>
          <p:nvPicPr>
            <p:cNvPr id="11" name="Picture 2" descr="Bug Report - Free technology icons">
              <a:extLst>
                <a:ext uri="{FF2B5EF4-FFF2-40B4-BE49-F238E27FC236}">
                  <a16:creationId xmlns:a16="http://schemas.microsoft.com/office/drawing/2014/main" id="{B84C68B6-E1DE-B16A-AD05-994DFF50DD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987" t="49067"/>
            <a:stretch/>
          </p:blipFill>
          <p:spPr bwMode="auto">
            <a:xfrm flipH="1">
              <a:off x="4113246" y="6334007"/>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9C5B788-0AE4-D077-F178-0DA89BA45421}"/>
              </a:ext>
            </a:extLst>
          </p:cNvPr>
          <p:cNvGrpSpPr/>
          <p:nvPr/>
        </p:nvGrpSpPr>
        <p:grpSpPr>
          <a:xfrm>
            <a:off x="1414375" y="2506897"/>
            <a:ext cx="391446" cy="194596"/>
            <a:chOff x="2941225" y="6040917"/>
            <a:chExt cx="840251" cy="639793"/>
          </a:xfrm>
        </p:grpSpPr>
        <p:pic>
          <p:nvPicPr>
            <p:cNvPr id="13" name="Picture 2" descr="Bug Report - Free technology icons">
              <a:extLst>
                <a:ext uri="{FF2B5EF4-FFF2-40B4-BE49-F238E27FC236}">
                  <a16:creationId xmlns:a16="http://schemas.microsoft.com/office/drawing/2014/main" id="{D201D641-1BC5-3EE8-D9F2-C5744BEB4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5698" y="6040917"/>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3A3B452-6C6B-3569-2F3D-862960C45FCB}"/>
                </a:ext>
              </a:extLst>
            </p:cNvPr>
            <p:cNvPicPr>
              <a:picLocks noChangeAspect="1"/>
            </p:cNvPicPr>
            <p:nvPr/>
          </p:nvPicPr>
          <p:blipFill rotWithShape="1">
            <a:blip r:embed="rId6"/>
            <a:srcRect l="5953" t="10534" r="2533" b="6922"/>
            <a:stretch/>
          </p:blipFill>
          <p:spPr>
            <a:xfrm>
              <a:off x="3374269" y="6276699"/>
              <a:ext cx="407207" cy="325864"/>
            </a:xfrm>
            <a:prstGeom prst="rect">
              <a:avLst/>
            </a:prstGeom>
          </p:spPr>
        </p:pic>
        <p:pic>
          <p:nvPicPr>
            <p:cNvPr id="15" name="Picture 2" descr="Bug Report - Free technology icons">
              <a:extLst>
                <a:ext uri="{FF2B5EF4-FFF2-40B4-BE49-F238E27FC236}">
                  <a16:creationId xmlns:a16="http://schemas.microsoft.com/office/drawing/2014/main" id="{E90F8E2B-66D2-726D-C080-8B7B2E219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987" t="49067"/>
            <a:stretch/>
          </p:blipFill>
          <p:spPr bwMode="auto">
            <a:xfrm flipH="1">
              <a:off x="2949130" y="632896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375808C-61CF-6C9B-DAC1-69D37E72FE90}"/>
                </a:ext>
              </a:extLst>
            </p:cNvPr>
            <p:cNvPicPr>
              <a:picLocks noChangeAspect="1"/>
            </p:cNvPicPr>
            <p:nvPr/>
          </p:nvPicPr>
          <p:blipFill rotWithShape="1">
            <a:blip r:embed="rId6"/>
            <a:srcRect l="5953" t="10534" r="2533" b="6922"/>
            <a:stretch/>
          </p:blipFill>
          <p:spPr>
            <a:xfrm>
              <a:off x="2941225" y="6238878"/>
              <a:ext cx="407207" cy="325864"/>
            </a:xfrm>
            <a:prstGeom prst="rect">
              <a:avLst/>
            </a:prstGeom>
          </p:spPr>
        </p:pic>
      </p:grpSp>
      <p:grpSp>
        <p:nvGrpSpPr>
          <p:cNvPr id="17" name="Group 16">
            <a:extLst>
              <a:ext uri="{FF2B5EF4-FFF2-40B4-BE49-F238E27FC236}">
                <a16:creationId xmlns:a16="http://schemas.microsoft.com/office/drawing/2014/main" id="{444DF5E5-0546-FB62-AE47-FCA90155261D}"/>
              </a:ext>
            </a:extLst>
          </p:cNvPr>
          <p:cNvGrpSpPr/>
          <p:nvPr/>
        </p:nvGrpSpPr>
        <p:grpSpPr>
          <a:xfrm>
            <a:off x="971631" y="2502607"/>
            <a:ext cx="345988" cy="186724"/>
            <a:chOff x="1618809" y="6044498"/>
            <a:chExt cx="828062" cy="639793"/>
          </a:xfrm>
        </p:grpSpPr>
        <p:pic>
          <p:nvPicPr>
            <p:cNvPr id="18" name="Picture 2" descr="Bug Report - Free technology icons">
              <a:extLst>
                <a:ext uri="{FF2B5EF4-FFF2-40B4-BE49-F238E27FC236}">
                  <a16:creationId xmlns:a16="http://schemas.microsoft.com/office/drawing/2014/main" id="{042040D5-0BEB-10AD-8E10-76EA60F73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078" y="6044498"/>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Bug Report - Free technology icons">
              <a:extLst>
                <a:ext uri="{FF2B5EF4-FFF2-40B4-BE49-F238E27FC236}">
                  <a16:creationId xmlns:a16="http://schemas.microsoft.com/office/drawing/2014/main" id="{692F1520-EC0E-3526-1736-9543407C0C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987" t="49067"/>
            <a:stretch/>
          </p:blipFill>
          <p:spPr bwMode="auto">
            <a:xfrm flipH="1">
              <a:off x="1618809" y="6340443"/>
              <a:ext cx="407605" cy="325864"/>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9" descr="Diagram&#10;&#10;Description automatically generated">
            <a:extLst>
              <a:ext uri="{FF2B5EF4-FFF2-40B4-BE49-F238E27FC236}">
                <a16:creationId xmlns:a16="http://schemas.microsoft.com/office/drawing/2014/main" id="{6B28599F-E148-073E-1702-678E1CCCB571}"/>
              </a:ext>
            </a:extLst>
          </p:cNvPr>
          <p:cNvPicPr>
            <a:picLocks noChangeAspect="1"/>
          </p:cNvPicPr>
          <p:nvPr/>
        </p:nvPicPr>
        <p:blipFill>
          <a:blip r:embed="rId7"/>
          <a:stretch>
            <a:fillRect/>
          </a:stretch>
        </p:blipFill>
        <p:spPr>
          <a:xfrm>
            <a:off x="4538418" y="1071096"/>
            <a:ext cx="5313757" cy="2662730"/>
          </a:xfrm>
          <a:prstGeom prst="rect">
            <a:avLst/>
          </a:prstGeom>
        </p:spPr>
      </p:pic>
      <p:grpSp>
        <p:nvGrpSpPr>
          <p:cNvPr id="21" name="Group 20">
            <a:extLst>
              <a:ext uri="{FF2B5EF4-FFF2-40B4-BE49-F238E27FC236}">
                <a16:creationId xmlns:a16="http://schemas.microsoft.com/office/drawing/2014/main" id="{CB3D5748-61AA-AAC3-0835-70C7780A083E}"/>
              </a:ext>
            </a:extLst>
          </p:cNvPr>
          <p:cNvGrpSpPr/>
          <p:nvPr/>
        </p:nvGrpSpPr>
        <p:grpSpPr>
          <a:xfrm>
            <a:off x="5339890" y="2968353"/>
            <a:ext cx="4512285" cy="2017048"/>
            <a:chOff x="6946285" y="3881184"/>
            <a:chExt cx="4512285" cy="2017048"/>
          </a:xfrm>
        </p:grpSpPr>
        <p:sp>
          <p:nvSpPr>
            <p:cNvPr id="22" name="Rounded Rectangle 21">
              <a:extLst>
                <a:ext uri="{FF2B5EF4-FFF2-40B4-BE49-F238E27FC236}">
                  <a16:creationId xmlns:a16="http://schemas.microsoft.com/office/drawing/2014/main" id="{70217462-CE98-7573-4D39-20FA3C63A9A7}"/>
                </a:ext>
              </a:extLst>
            </p:cNvPr>
            <p:cNvSpPr/>
            <p:nvPr/>
          </p:nvSpPr>
          <p:spPr bwMode="auto">
            <a:xfrm>
              <a:off x="9606224" y="3881184"/>
              <a:ext cx="1852346" cy="841542"/>
            </a:xfrm>
            <a:prstGeom prst="roundRect">
              <a:avLst/>
            </a:prstGeom>
            <a:noFill/>
            <a:ln w="28575">
              <a:solidFill>
                <a:srgbClr val="C00000"/>
              </a:solidFill>
            </a:ln>
            <a:extLs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rtlCol="0" anchor="ctr"/>
            <a:lstStyle/>
            <a:p>
              <a:pPr marL="179388" indent="-179388" algn="ctr">
                <a:spcAft>
                  <a:spcPts val="450"/>
                </a:spcAft>
                <a:buFont typeface="Arial" charset="0"/>
                <a:buChar char="•"/>
              </a:pPr>
              <a:r>
                <a:rPr lang="en-BE" sz="1600" dirty="0">
                  <a:noFill/>
                  <a:latin typeface="Verdana" charset="0"/>
                  <a:ea typeface="Verdana Regular" charset="0"/>
                  <a:cs typeface="Verdana Regular" charset="0"/>
                  <a:sym typeface="Securitas Sans Light" charset="0"/>
                </a:rPr>
                <a:t> </a:t>
              </a:r>
            </a:p>
          </p:txBody>
        </p:sp>
        <p:sp>
          <p:nvSpPr>
            <p:cNvPr id="23" name="TextBox 22">
              <a:extLst>
                <a:ext uri="{FF2B5EF4-FFF2-40B4-BE49-F238E27FC236}">
                  <a16:creationId xmlns:a16="http://schemas.microsoft.com/office/drawing/2014/main" id="{11F4B771-F22F-8111-8EFC-1CAA4A960E6C}"/>
                </a:ext>
              </a:extLst>
            </p:cNvPr>
            <p:cNvSpPr txBox="1"/>
            <p:nvPr/>
          </p:nvSpPr>
          <p:spPr>
            <a:xfrm>
              <a:off x="6946285" y="5305379"/>
              <a:ext cx="3261246" cy="592853"/>
            </a:xfrm>
            <a:prstGeom prst="rect">
              <a:avLst/>
            </a:prstGeom>
            <a:noFill/>
            <a:ln w="28575">
              <a:solidFill>
                <a:srgbClr val="C00000"/>
              </a:solidFill>
            </a:ln>
          </p:spPr>
          <p:txBody>
            <a:bodyPr wrap="square" lIns="0" tIns="0" rIns="0" bIns="0" rtlCol="0">
              <a:noAutofit/>
            </a:bodyPr>
            <a:lstStyle/>
            <a:p>
              <a:pPr algn="ctr"/>
              <a:r>
                <a:rPr lang="en-BE" sz="1600" dirty="0">
                  <a:solidFill>
                    <a:srgbClr val="000000"/>
                  </a:solidFill>
                  <a:latin typeface="Gotham" panose="02000603040000020004" pitchFamily="2" charset="0"/>
                  <a:ea typeface="Verdana" panose="020B0604030504040204" pitchFamily="34" charset="0"/>
                  <a:cs typeface="Verdana" panose="020B0604030504040204" pitchFamily="34" charset="0"/>
                </a:rPr>
                <a:t>Variants on social coding platforms exhibit  suboptimal maintenance </a:t>
              </a:r>
            </a:p>
          </p:txBody>
        </p:sp>
        <p:cxnSp>
          <p:nvCxnSpPr>
            <p:cNvPr id="24" name="Straight Arrow Connector 23">
              <a:extLst>
                <a:ext uri="{FF2B5EF4-FFF2-40B4-BE49-F238E27FC236}">
                  <a16:creationId xmlns:a16="http://schemas.microsoft.com/office/drawing/2014/main" id="{1F1F7371-EFE6-1ACC-C950-4038D594D183}"/>
                </a:ext>
              </a:extLst>
            </p:cNvPr>
            <p:cNvCxnSpPr>
              <a:cxnSpLocks/>
              <a:endCxn id="23" idx="0"/>
            </p:cNvCxnSpPr>
            <p:nvPr/>
          </p:nvCxnSpPr>
          <p:spPr>
            <a:xfrm flipH="1">
              <a:off x="8576908" y="4626891"/>
              <a:ext cx="1029316" cy="678488"/>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oup 31">
            <a:extLst>
              <a:ext uri="{FF2B5EF4-FFF2-40B4-BE49-F238E27FC236}">
                <a16:creationId xmlns:a16="http://schemas.microsoft.com/office/drawing/2014/main" id="{670DA267-D6D9-9AA8-F306-43EFDCBB3A80}"/>
              </a:ext>
            </a:extLst>
          </p:cNvPr>
          <p:cNvGrpSpPr/>
          <p:nvPr/>
        </p:nvGrpSpPr>
        <p:grpSpPr>
          <a:xfrm>
            <a:off x="7769220" y="3964913"/>
            <a:ext cx="4422780" cy="2629552"/>
            <a:chOff x="4062718" y="3977721"/>
            <a:chExt cx="4422780" cy="2629552"/>
          </a:xfrm>
        </p:grpSpPr>
        <p:sp>
          <p:nvSpPr>
            <p:cNvPr id="27" name="TextBox 26">
              <a:extLst>
                <a:ext uri="{FF2B5EF4-FFF2-40B4-BE49-F238E27FC236}">
                  <a16:creationId xmlns:a16="http://schemas.microsoft.com/office/drawing/2014/main" id="{B940848D-6EA5-989F-5BC4-E9AD4D9BF261}"/>
                </a:ext>
              </a:extLst>
            </p:cNvPr>
            <p:cNvSpPr txBox="1"/>
            <p:nvPr/>
          </p:nvSpPr>
          <p:spPr>
            <a:xfrm>
              <a:off x="4062718" y="6249786"/>
              <a:ext cx="4422780" cy="357487"/>
            </a:xfrm>
            <a:prstGeom prst="rect">
              <a:avLst/>
            </a:prstGeom>
            <a:noFill/>
          </p:spPr>
          <p:txBody>
            <a:bodyPr wrap="square" lIns="0" tIns="0" rIns="0" bIns="0" rtlCol="0">
              <a:noAutofit/>
            </a:bodyPr>
            <a:lstStyle/>
            <a:p>
              <a:pPr algn="l"/>
              <a:r>
                <a:rPr lang="en-BE" sz="1600" b="1" dirty="0"/>
                <a:t>PaReco</a:t>
              </a:r>
              <a:r>
                <a:rPr lang="en-BE" sz="1600" dirty="0"/>
                <a:t>: </a:t>
              </a:r>
              <a:r>
                <a:rPr lang="en-BE" sz="1600" b="1" dirty="0">
                  <a:solidFill>
                    <a:srgbClr val="000000"/>
                  </a:solidFill>
                  <a:latin typeface="Gotham" panose="02000603040000020004" pitchFamily="2" charset="0"/>
                  <a:ea typeface="Verdana" panose="020B0604030504040204" pitchFamily="34" charset="0"/>
                  <a:cs typeface="Verdana" panose="020B0604030504040204" pitchFamily="34" charset="0"/>
                </a:rPr>
                <a:t>Proof-of-Concept patch recommender tool</a:t>
              </a:r>
            </a:p>
          </p:txBody>
        </p:sp>
        <p:pic>
          <p:nvPicPr>
            <p:cNvPr id="29" name="Picture 28" descr="Qr code&#10;&#10;Description automatically generated">
              <a:extLst>
                <a:ext uri="{FF2B5EF4-FFF2-40B4-BE49-F238E27FC236}">
                  <a16:creationId xmlns:a16="http://schemas.microsoft.com/office/drawing/2014/main" id="{9A4C978A-9E84-99D5-887F-DFE0019AA83D}"/>
                </a:ext>
              </a:extLst>
            </p:cNvPr>
            <p:cNvPicPr>
              <a:picLocks noChangeAspect="1"/>
            </p:cNvPicPr>
            <p:nvPr/>
          </p:nvPicPr>
          <p:blipFill rotWithShape="1">
            <a:blip r:embed="rId8"/>
            <a:srcRect l="5353" t="5934" r="6293" b="4979"/>
            <a:stretch/>
          </p:blipFill>
          <p:spPr>
            <a:xfrm>
              <a:off x="5154476" y="3977721"/>
              <a:ext cx="2239264" cy="2267688"/>
            </a:xfrm>
            <a:prstGeom prst="rect">
              <a:avLst/>
            </a:prstGeom>
          </p:spPr>
        </p:pic>
      </p:grpSp>
      <p:sp>
        <p:nvSpPr>
          <p:cNvPr id="2" name="Rectangle 1">
            <a:extLst>
              <a:ext uri="{FF2B5EF4-FFF2-40B4-BE49-F238E27FC236}">
                <a16:creationId xmlns:a16="http://schemas.microsoft.com/office/drawing/2014/main" id="{5BE57F07-EF7C-E1CB-A3FF-0C548EB022BC}"/>
              </a:ext>
            </a:extLst>
          </p:cNvPr>
          <p:cNvSpPr/>
          <p:nvPr/>
        </p:nvSpPr>
        <p:spPr>
          <a:xfrm>
            <a:off x="2575932" y="3806900"/>
            <a:ext cx="1749242" cy="101042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4362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dissolve">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445E634-5686-66EC-0FED-F09EFC020D9B}"/>
              </a:ext>
            </a:extLst>
          </p:cNvPr>
          <p:cNvGrpSpPr/>
          <p:nvPr/>
        </p:nvGrpSpPr>
        <p:grpSpPr>
          <a:xfrm>
            <a:off x="1558003" y="1947561"/>
            <a:ext cx="4233568" cy="3638572"/>
            <a:chOff x="4243237" y="2097959"/>
            <a:chExt cx="4233568" cy="3638572"/>
          </a:xfrm>
        </p:grpSpPr>
        <p:pic>
          <p:nvPicPr>
            <p:cNvPr id="11" name="Picture 10">
              <a:extLst>
                <a:ext uri="{FF2B5EF4-FFF2-40B4-BE49-F238E27FC236}">
                  <a16:creationId xmlns:a16="http://schemas.microsoft.com/office/drawing/2014/main" id="{EAB8F0B1-D640-7FAC-EA3B-921C799F90C9}"/>
                </a:ext>
              </a:extLst>
            </p:cNvPr>
            <p:cNvPicPr>
              <a:picLocks noChangeAspect="1"/>
            </p:cNvPicPr>
            <p:nvPr/>
          </p:nvPicPr>
          <p:blipFill rotWithShape="1">
            <a:blip r:embed="rId3"/>
            <a:srcRect l="51158" t="1237" b="1"/>
            <a:stretch/>
          </p:blipFill>
          <p:spPr>
            <a:xfrm>
              <a:off x="4243237" y="2097959"/>
              <a:ext cx="3389610" cy="3638572"/>
            </a:xfrm>
            <a:prstGeom prst="rect">
              <a:avLst/>
            </a:prstGeom>
          </p:spPr>
        </p:pic>
        <p:sp>
          <p:nvSpPr>
            <p:cNvPr id="12" name="Rectangle 11">
              <a:extLst>
                <a:ext uri="{FF2B5EF4-FFF2-40B4-BE49-F238E27FC236}">
                  <a16:creationId xmlns:a16="http://schemas.microsoft.com/office/drawing/2014/main" id="{C1560D5C-BD97-BF31-2B9C-5A6A1E7CD1D9}"/>
                </a:ext>
              </a:extLst>
            </p:cNvPr>
            <p:cNvSpPr/>
            <p:nvPr/>
          </p:nvSpPr>
          <p:spPr>
            <a:xfrm>
              <a:off x="7211475" y="3076483"/>
              <a:ext cx="148696" cy="248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tangle 12">
              <a:extLst>
                <a:ext uri="{FF2B5EF4-FFF2-40B4-BE49-F238E27FC236}">
                  <a16:creationId xmlns:a16="http://schemas.microsoft.com/office/drawing/2014/main" id="{FADEB14A-B1F9-0FAB-639C-128C575754B7}"/>
                </a:ext>
              </a:extLst>
            </p:cNvPr>
            <p:cNvSpPr/>
            <p:nvPr/>
          </p:nvSpPr>
          <p:spPr>
            <a:xfrm>
              <a:off x="7211475" y="3934372"/>
              <a:ext cx="148696" cy="248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4" name="Straight Arrow Connector 13">
              <a:extLst>
                <a:ext uri="{FF2B5EF4-FFF2-40B4-BE49-F238E27FC236}">
                  <a16:creationId xmlns:a16="http://schemas.microsoft.com/office/drawing/2014/main" id="{9F2ACFED-8365-8DCE-93D5-884C669CB1F3}"/>
                </a:ext>
              </a:extLst>
            </p:cNvPr>
            <p:cNvCxnSpPr>
              <a:cxnSpLocks/>
            </p:cNvCxnSpPr>
            <p:nvPr/>
          </p:nvCxnSpPr>
          <p:spPr>
            <a:xfrm>
              <a:off x="7170515" y="3184457"/>
              <a:ext cx="12977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CF0DAA-AF63-21D7-B08C-A7BAE544532E}"/>
                </a:ext>
              </a:extLst>
            </p:cNvPr>
            <p:cNvCxnSpPr>
              <a:cxnSpLocks/>
            </p:cNvCxnSpPr>
            <p:nvPr/>
          </p:nvCxnSpPr>
          <p:spPr>
            <a:xfrm>
              <a:off x="7197574" y="4062720"/>
              <a:ext cx="12792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CF213CE0-FFA3-1C89-41C8-AB41B98C51F2}"/>
              </a:ext>
            </a:extLst>
          </p:cNvPr>
          <p:cNvSpPr/>
          <p:nvPr/>
        </p:nvSpPr>
        <p:spPr>
          <a:xfrm>
            <a:off x="4676315" y="3827979"/>
            <a:ext cx="134959" cy="16017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7" name="Group 16">
            <a:extLst>
              <a:ext uri="{FF2B5EF4-FFF2-40B4-BE49-F238E27FC236}">
                <a16:creationId xmlns:a16="http://schemas.microsoft.com/office/drawing/2014/main" id="{BEB7CA8A-9878-7EDC-84A8-F09579CA1008}"/>
              </a:ext>
            </a:extLst>
          </p:cNvPr>
          <p:cNvGrpSpPr/>
          <p:nvPr/>
        </p:nvGrpSpPr>
        <p:grpSpPr>
          <a:xfrm>
            <a:off x="4763802" y="3964699"/>
            <a:ext cx="1032434" cy="761996"/>
            <a:chOff x="7349839" y="3347049"/>
            <a:chExt cx="1032434" cy="761996"/>
          </a:xfrm>
        </p:grpSpPr>
        <p:cxnSp>
          <p:nvCxnSpPr>
            <p:cNvPr id="18" name="Straight Connector 17">
              <a:extLst>
                <a:ext uri="{FF2B5EF4-FFF2-40B4-BE49-F238E27FC236}">
                  <a16:creationId xmlns:a16="http://schemas.microsoft.com/office/drawing/2014/main" id="{58FF230D-7413-EA42-5C02-6AB1E72FC136}"/>
                </a:ext>
              </a:extLst>
            </p:cNvPr>
            <p:cNvCxnSpPr>
              <a:cxnSpLocks/>
            </p:cNvCxnSpPr>
            <p:nvPr/>
          </p:nvCxnSpPr>
          <p:spPr>
            <a:xfrm>
              <a:off x="7349839" y="3347049"/>
              <a:ext cx="183811" cy="677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60FD7E-D40E-4344-E544-905ABCA8A11C}"/>
                </a:ext>
              </a:extLst>
            </p:cNvPr>
            <p:cNvCxnSpPr/>
            <p:nvPr/>
          </p:nvCxnSpPr>
          <p:spPr>
            <a:xfrm>
              <a:off x="7533650" y="4014976"/>
              <a:ext cx="8486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D3E561A-ACD5-CB5A-AB79-3C24ACAEE325}"/>
                </a:ext>
              </a:extLst>
            </p:cNvPr>
            <p:cNvSpPr/>
            <p:nvPr/>
          </p:nvSpPr>
          <p:spPr>
            <a:xfrm>
              <a:off x="7829037" y="3948868"/>
              <a:ext cx="134959" cy="160177"/>
            </a:xfrm>
            <a:prstGeom prst="ellipse">
              <a:avLst/>
            </a:prstGeom>
            <a:solidFill>
              <a:schemeClr val="bg1">
                <a:lumMod val="5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1" name="Group 20">
            <a:extLst>
              <a:ext uri="{FF2B5EF4-FFF2-40B4-BE49-F238E27FC236}">
                <a16:creationId xmlns:a16="http://schemas.microsoft.com/office/drawing/2014/main" id="{55CDDF28-A10C-53D8-295D-17BA5709A09C}"/>
              </a:ext>
            </a:extLst>
          </p:cNvPr>
          <p:cNvGrpSpPr/>
          <p:nvPr/>
        </p:nvGrpSpPr>
        <p:grpSpPr>
          <a:xfrm>
            <a:off x="4973531" y="3825580"/>
            <a:ext cx="1081272" cy="730181"/>
            <a:chOff x="7546868" y="3195230"/>
            <a:chExt cx="1081272" cy="730181"/>
          </a:xfrm>
        </p:grpSpPr>
        <p:cxnSp>
          <p:nvCxnSpPr>
            <p:cNvPr id="22" name="Straight Arrow Connector 21">
              <a:extLst>
                <a:ext uri="{FF2B5EF4-FFF2-40B4-BE49-F238E27FC236}">
                  <a16:creationId xmlns:a16="http://schemas.microsoft.com/office/drawing/2014/main" id="{44A1E5AB-01DE-593F-39C3-766C0AF72FDA}"/>
                </a:ext>
              </a:extLst>
            </p:cNvPr>
            <p:cNvCxnSpPr/>
            <p:nvPr/>
          </p:nvCxnSpPr>
          <p:spPr>
            <a:xfrm flipV="1">
              <a:off x="7888735" y="3347049"/>
              <a:ext cx="0" cy="5783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AFA929D-184A-E73A-FF6D-E8BA18546166}"/>
                </a:ext>
              </a:extLst>
            </p:cNvPr>
            <p:cNvSpPr/>
            <p:nvPr/>
          </p:nvSpPr>
          <p:spPr>
            <a:xfrm>
              <a:off x="7819023" y="3195230"/>
              <a:ext cx="134959" cy="160177"/>
            </a:xfrm>
            <a:prstGeom prst="ellipse">
              <a:avLst/>
            </a:prstGeom>
            <a:solidFill>
              <a:schemeClr val="bg1">
                <a:lumMod val="5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4" name="TextBox 23">
              <a:extLst>
                <a:ext uri="{FF2B5EF4-FFF2-40B4-BE49-F238E27FC236}">
                  <a16:creationId xmlns:a16="http://schemas.microsoft.com/office/drawing/2014/main" id="{D569826D-7D4C-C764-57B6-C0FB5774F422}"/>
                </a:ext>
              </a:extLst>
            </p:cNvPr>
            <p:cNvSpPr txBox="1"/>
            <p:nvPr/>
          </p:nvSpPr>
          <p:spPr>
            <a:xfrm>
              <a:off x="7546868" y="3483347"/>
              <a:ext cx="1081272" cy="276999"/>
            </a:xfrm>
            <a:prstGeom prst="rect">
              <a:avLst/>
            </a:prstGeom>
            <a:noFill/>
            <a:ln w="28575">
              <a:noFill/>
            </a:ln>
          </p:spPr>
          <p:txBody>
            <a:bodyPr wrap="square" rtlCol="0">
              <a:spAutoFit/>
            </a:bodyPr>
            <a:lstStyle/>
            <a:p>
              <a:r>
                <a:rPr lang="en-BE" sz="1200" dirty="0"/>
                <a:t>Pull  request</a:t>
              </a:r>
            </a:p>
          </p:txBody>
        </p:sp>
      </p:grpSp>
      <p:grpSp>
        <p:nvGrpSpPr>
          <p:cNvPr id="25" name="Group 24">
            <a:extLst>
              <a:ext uri="{FF2B5EF4-FFF2-40B4-BE49-F238E27FC236}">
                <a16:creationId xmlns:a16="http://schemas.microsoft.com/office/drawing/2014/main" id="{51AB991F-C92B-50AF-0AA7-F6F59324B960}"/>
              </a:ext>
            </a:extLst>
          </p:cNvPr>
          <p:cNvGrpSpPr/>
          <p:nvPr/>
        </p:nvGrpSpPr>
        <p:grpSpPr>
          <a:xfrm>
            <a:off x="3527341" y="1925470"/>
            <a:ext cx="4071482" cy="3538125"/>
            <a:chOff x="5323789" y="1283257"/>
            <a:chExt cx="4071482" cy="3538125"/>
          </a:xfrm>
        </p:grpSpPr>
        <p:grpSp>
          <p:nvGrpSpPr>
            <p:cNvPr id="26" name="Group 25">
              <a:extLst>
                <a:ext uri="{FF2B5EF4-FFF2-40B4-BE49-F238E27FC236}">
                  <a16:creationId xmlns:a16="http://schemas.microsoft.com/office/drawing/2014/main" id="{B9209F15-7985-F021-0079-9BD71E371F9C}"/>
                </a:ext>
              </a:extLst>
            </p:cNvPr>
            <p:cNvGrpSpPr/>
            <p:nvPr/>
          </p:nvGrpSpPr>
          <p:grpSpPr>
            <a:xfrm>
              <a:off x="5323789" y="1283257"/>
              <a:ext cx="4071482" cy="3538125"/>
              <a:chOff x="4847274" y="2854142"/>
              <a:chExt cx="4071482" cy="3538125"/>
            </a:xfrm>
          </p:grpSpPr>
          <p:sp>
            <p:nvSpPr>
              <p:cNvPr id="31" name="Arc 30">
                <a:extLst>
                  <a:ext uri="{FF2B5EF4-FFF2-40B4-BE49-F238E27FC236}">
                    <a16:creationId xmlns:a16="http://schemas.microsoft.com/office/drawing/2014/main" id="{BB1085ED-8648-0065-1EF3-FF2A5A5BA605}"/>
                  </a:ext>
                </a:extLst>
              </p:cNvPr>
              <p:cNvSpPr/>
              <p:nvPr/>
            </p:nvSpPr>
            <p:spPr>
              <a:xfrm>
                <a:off x="5598494" y="2854423"/>
                <a:ext cx="2774853" cy="3537844"/>
              </a:xfrm>
              <a:prstGeom prst="arc">
                <a:avLst>
                  <a:gd name="adj1" fmla="val 17093539"/>
                  <a:gd name="adj2" fmla="val 385729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dirty="0"/>
              </a:p>
            </p:txBody>
          </p:sp>
          <p:sp>
            <p:nvSpPr>
              <p:cNvPr id="32" name="Freeform 31">
                <a:extLst>
                  <a:ext uri="{FF2B5EF4-FFF2-40B4-BE49-F238E27FC236}">
                    <a16:creationId xmlns:a16="http://schemas.microsoft.com/office/drawing/2014/main" id="{4B986C95-B6AD-591C-CC1C-23875687049F}"/>
                  </a:ext>
                </a:extLst>
              </p:cNvPr>
              <p:cNvSpPr/>
              <p:nvPr/>
            </p:nvSpPr>
            <p:spPr>
              <a:xfrm rot="281112">
                <a:off x="4847274" y="2854142"/>
                <a:ext cx="2598907" cy="531815"/>
              </a:xfrm>
              <a:custGeom>
                <a:avLst/>
                <a:gdLst>
                  <a:gd name="connsiteX0" fmla="*/ 1225685 w 1225685"/>
                  <a:gd name="connsiteY0" fmla="*/ 0 h 214009"/>
                  <a:gd name="connsiteX1" fmla="*/ 0 w 1225685"/>
                  <a:gd name="connsiteY1" fmla="*/ 214009 h 214009"/>
                  <a:gd name="connsiteX2" fmla="*/ 0 w 1225685"/>
                  <a:gd name="connsiteY2" fmla="*/ 214009 h 214009"/>
                </a:gdLst>
                <a:ahLst/>
                <a:cxnLst>
                  <a:cxn ang="0">
                    <a:pos x="connsiteX0" y="connsiteY0"/>
                  </a:cxn>
                  <a:cxn ang="0">
                    <a:pos x="connsiteX1" y="connsiteY1"/>
                  </a:cxn>
                  <a:cxn ang="0">
                    <a:pos x="connsiteX2" y="connsiteY2"/>
                  </a:cxn>
                </a:cxnLst>
                <a:rect l="l" t="t" r="r" b="b"/>
                <a:pathLst>
                  <a:path w="1225685" h="214009">
                    <a:moveTo>
                      <a:pt x="1225685" y="0"/>
                    </a:moveTo>
                    <a:lnTo>
                      <a:pt x="0" y="214009"/>
                    </a:lnTo>
                    <a:lnTo>
                      <a:pt x="0" y="214009"/>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3" name="Straight Arrow Connector 32">
                <a:extLst>
                  <a:ext uri="{FF2B5EF4-FFF2-40B4-BE49-F238E27FC236}">
                    <a16:creationId xmlns:a16="http://schemas.microsoft.com/office/drawing/2014/main" id="{9A9698A5-1D0E-DE22-E5EB-91F8025DF747}"/>
                  </a:ext>
                </a:extLst>
              </p:cNvPr>
              <p:cNvCxnSpPr>
                <a:cxnSpLocks/>
                <a:stCxn id="31" idx="2"/>
                <a:endCxn id="29" idx="3"/>
              </p:cNvCxnSpPr>
              <p:nvPr/>
            </p:nvCxnSpPr>
            <p:spPr>
              <a:xfrm flipH="1" flipV="1">
                <a:off x="6936769" y="6029179"/>
                <a:ext cx="775042" cy="101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19BBB2-B989-3719-A93B-37AF7F239A30}"/>
                  </a:ext>
                </a:extLst>
              </p:cNvPr>
              <p:cNvSpPr txBox="1"/>
              <p:nvPr/>
            </p:nvSpPr>
            <p:spPr>
              <a:xfrm>
                <a:off x="7382900" y="4001542"/>
                <a:ext cx="1535856" cy="738664"/>
              </a:xfrm>
              <a:prstGeom prst="rect">
                <a:avLst/>
              </a:prstGeom>
              <a:solidFill>
                <a:schemeClr val="bg1"/>
              </a:solidFill>
              <a:ln w="28575">
                <a:solidFill>
                  <a:srgbClr val="C00000"/>
                </a:solidFill>
              </a:ln>
            </p:spPr>
            <p:txBody>
              <a:bodyPr wrap="square" rtlCol="0">
                <a:spAutoFit/>
              </a:bodyPr>
              <a:lstStyle/>
              <a:p>
                <a:pPr algn="ctr"/>
                <a:r>
                  <a:rPr lang="en-BE" sz="1400" b="1" dirty="0">
                    <a:solidFill>
                      <a:srgbClr val="009051"/>
                    </a:solidFill>
                  </a:rPr>
                  <a:t>Patch</a:t>
                </a:r>
                <a:r>
                  <a:rPr lang="en-BE" sz="1400" dirty="0"/>
                  <a:t> </a:t>
                </a:r>
              </a:p>
              <a:p>
                <a:pPr algn="ctr"/>
                <a:r>
                  <a:rPr lang="en-US" sz="1400" dirty="0"/>
                  <a:t>Transplantation</a:t>
                </a:r>
                <a:r>
                  <a:rPr lang="en-BE" sz="1400" dirty="0"/>
                  <a:t> tool (</a:t>
                </a:r>
                <a:r>
                  <a:rPr lang="en-BE" sz="1400" b="1" dirty="0">
                    <a:solidFill>
                      <a:srgbClr val="0432FF"/>
                    </a:solidFill>
                  </a:rPr>
                  <a:t>aTrans</a:t>
                </a:r>
                <a:r>
                  <a:rPr lang="en-BE" sz="1400" dirty="0"/>
                  <a:t>)</a:t>
                </a:r>
              </a:p>
            </p:txBody>
          </p:sp>
        </p:grpSp>
        <p:grpSp>
          <p:nvGrpSpPr>
            <p:cNvPr id="27" name="Group 26">
              <a:extLst>
                <a:ext uri="{FF2B5EF4-FFF2-40B4-BE49-F238E27FC236}">
                  <a16:creationId xmlns:a16="http://schemas.microsoft.com/office/drawing/2014/main" id="{EF9811BE-7F88-CFA1-8F32-FD59CEEA3F88}"/>
                </a:ext>
              </a:extLst>
            </p:cNvPr>
            <p:cNvGrpSpPr/>
            <p:nvPr/>
          </p:nvGrpSpPr>
          <p:grpSpPr>
            <a:xfrm>
              <a:off x="6924959" y="4039784"/>
              <a:ext cx="510016" cy="601594"/>
              <a:chOff x="6811952" y="5664183"/>
              <a:chExt cx="510016" cy="601594"/>
            </a:xfrm>
          </p:grpSpPr>
          <p:pic>
            <p:nvPicPr>
              <p:cNvPr id="28" name="Picture 2" descr="Bug Report - Free technology icons">
                <a:extLst>
                  <a:ext uri="{FF2B5EF4-FFF2-40B4-BE49-F238E27FC236}">
                    <a16:creationId xmlns:a16="http://schemas.microsoft.com/office/drawing/2014/main" id="{01810F00-F36A-68A0-654A-DB717AC7C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486" y="5896445"/>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E7B487BF-D364-FE7B-161C-29BB60E26CD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5953" t="10534" r="2533" b="6922"/>
              <a:stretch/>
            </p:blipFill>
            <p:spPr>
              <a:xfrm>
                <a:off x="6979129" y="5954195"/>
                <a:ext cx="321148" cy="256996"/>
              </a:xfrm>
              <a:prstGeom prst="rect">
                <a:avLst/>
              </a:prstGeom>
            </p:spPr>
          </p:pic>
          <p:sp>
            <p:nvSpPr>
              <p:cNvPr id="30" name="TextBox 29">
                <a:extLst>
                  <a:ext uri="{FF2B5EF4-FFF2-40B4-BE49-F238E27FC236}">
                    <a16:creationId xmlns:a16="http://schemas.microsoft.com/office/drawing/2014/main" id="{7C322D53-0AC3-BA35-83C8-55BA796B52F6}"/>
                  </a:ext>
                </a:extLst>
              </p:cNvPr>
              <p:cNvSpPr txBox="1"/>
              <p:nvPr/>
            </p:nvSpPr>
            <p:spPr>
              <a:xfrm>
                <a:off x="6811952" y="5664183"/>
                <a:ext cx="510016" cy="276999"/>
              </a:xfrm>
              <a:prstGeom prst="rect">
                <a:avLst/>
              </a:prstGeom>
              <a:noFill/>
            </p:spPr>
            <p:txBody>
              <a:bodyPr wrap="square" rtlCol="0">
                <a:spAutoFit/>
              </a:bodyPr>
              <a:lstStyle/>
              <a:p>
                <a:r>
                  <a:rPr lang="en-BE" sz="1200" dirty="0"/>
                  <a:t>foo</a:t>
                </a:r>
              </a:p>
            </p:txBody>
          </p:sp>
        </p:grpSp>
      </p:grpSp>
      <p:sp>
        <p:nvSpPr>
          <p:cNvPr id="35" name="Rounded Rectangle 34">
            <a:extLst>
              <a:ext uri="{FF2B5EF4-FFF2-40B4-BE49-F238E27FC236}">
                <a16:creationId xmlns:a16="http://schemas.microsoft.com/office/drawing/2014/main" id="{EAAF78AD-BFB4-59DE-B63B-1DDE723F8482}"/>
              </a:ext>
            </a:extLst>
          </p:cNvPr>
          <p:cNvSpPr/>
          <p:nvPr/>
        </p:nvSpPr>
        <p:spPr>
          <a:xfrm>
            <a:off x="3252874" y="4430249"/>
            <a:ext cx="901523" cy="1223094"/>
          </a:xfrm>
          <a:prstGeom prst="roundRect">
            <a:avLst/>
          </a:prstGeom>
          <a:noFill/>
          <a:ln w="28575">
            <a:solidFill>
              <a:srgbClr val="0090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6" name="Group 35">
            <a:extLst>
              <a:ext uri="{FF2B5EF4-FFF2-40B4-BE49-F238E27FC236}">
                <a16:creationId xmlns:a16="http://schemas.microsoft.com/office/drawing/2014/main" id="{B985AB5F-94BC-D51A-8FE7-1F19E692BB5B}"/>
              </a:ext>
            </a:extLst>
          </p:cNvPr>
          <p:cNvGrpSpPr/>
          <p:nvPr/>
        </p:nvGrpSpPr>
        <p:grpSpPr>
          <a:xfrm>
            <a:off x="5038720" y="3173921"/>
            <a:ext cx="510016" cy="601594"/>
            <a:chOff x="7866948" y="4216747"/>
            <a:chExt cx="510016" cy="601594"/>
          </a:xfrm>
        </p:grpSpPr>
        <p:pic>
          <p:nvPicPr>
            <p:cNvPr id="37" name="Picture 2" descr="Bug Report - Free technology icons">
              <a:extLst>
                <a:ext uri="{FF2B5EF4-FFF2-40B4-BE49-F238E27FC236}">
                  <a16:creationId xmlns:a16="http://schemas.microsoft.com/office/drawing/2014/main" id="{2152058A-67C4-AA4F-D979-A30D29FB5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482" y="4449009"/>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B0843E0A-A284-3C3D-F317-0BB9847A6A45}"/>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5953" t="10534" r="2533" b="6922"/>
            <a:stretch/>
          </p:blipFill>
          <p:spPr>
            <a:xfrm>
              <a:off x="8034125" y="4506759"/>
              <a:ext cx="321148" cy="256996"/>
            </a:xfrm>
            <a:prstGeom prst="rect">
              <a:avLst/>
            </a:prstGeom>
          </p:spPr>
        </p:pic>
        <p:sp>
          <p:nvSpPr>
            <p:cNvPr id="39" name="TextBox 38">
              <a:extLst>
                <a:ext uri="{FF2B5EF4-FFF2-40B4-BE49-F238E27FC236}">
                  <a16:creationId xmlns:a16="http://schemas.microsoft.com/office/drawing/2014/main" id="{0F54B241-4322-E1F7-21B2-89DE0AD3D475}"/>
                </a:ext>
              </a:extLst>
            </p:cNvPr>
            <p:cNvSpPr txBox="1"/>
            <p:nvPr/>
          </p:nvSpPr>
          <p:spPr>
            <a:xfrm>
              <a:off x="7866948" y="4216747"/>
              <a:ext cx="510016" cy="276999"/>
            </a:xfrm>
            <a:prstGeom prst="rect">
              <a:avLst/>
            </a:prstGeom>
            <a:noFill/>
          </p:spPr>
          <p:txBody>
            <a:bodyPr wrap="square" rtlCol="0">
              <a:spAutoFit/>
            </a:bodyPr>
            <a:lstStyle/>
            <a:p>
              <a:r>
                <a:rPr lang="en-BE" sz="1200" dirty="0"/>
                <a:t>foo</a:t>
              </a:r>
            </a:p>
          </p:txBody>
        </p:sp>
      </p:grpSp>
      <p:grpSp>
        <p:nvGrpSpPr>
          <p:cNvPr id="43" name="Group 42">
            <a:extLst>
              <a:ext uri="{FF2B5EF4-FFF2-40B4-BE49-F238E27FC236}">
                <a16:creationId xmlns:a16="http://schemas.microsoft.com/office/drawing/2014/main" id="{8E85C4A7-88DF-1ACA-5669-AB700EC6EA72}"/>
              </a:ext>
            </a:extLst>
          </p:cNvPr>
          <p:cNvGrpSpPr/>
          <p:nvPr/>
        </p:nvGrpSpPr>
        <p:grpSpPr>
          <a:xfrm>
            <a:off x="4502798" y="3192019"/>
            <a:ext cx="510016" cy="601594"/>
            <a:chOff x="3621500" y="5840564"/>
            <a:chExt cx="510016" cy="601594"/>
          </a:xfrm>
        </p:grpSpPr>
        <p:pic>
          <p:nvPicPr>
            <p:cNvPr id="40" name="Picture 2" descr="Bug Report - Free technology icons">
              <a:extLst>
                <a:ext uri="{FF2B5EF4-FFF2-40B4-BE49-F238E27FC236}">
                  <a16:creationId xmlns:a16="http://schemas.microsoft.com/office/drawing/2014/main" id="{DFD58171-4951-2778-7862-C6F899B29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034" y="6072826"/>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44089F5-F957-D396-B976-D3385E1875B9}"/>
                </a:ext>
              </a:extLst>
            </p:cNvPr>
            <p:cNvSpPr txBox="1"/>
            <p:nvPr/>
          </p:nvSpPr>
          <p:spPr>
            <a:xfrm>
              <a:off x="3621500" y="5840564"/>
              <a:ext cx="510016" cy="276999"/>
            </a:xfrm>
            <a:prstGeom prst="rect">
              <a:avLst/>
            </a:prstGeom>
            <a:noFill/>
          </p:spPr>
          <p:txBody>
            <a:bodyPr wrap="square" rtlCol="0">
              <a:spAutoFit/>
            </a:bodyPr>
            <a:lstStyle/>
            <a:p>
              <a:r>
                <a:rPr lang="en-BE" sz="1200" dirty="0"/>
                <a:t>foo</a:t>
              </a:r>
            </a:p>
          </p:txBody>
        </p:sp>
      </p:grpSp>
      <p:sp>
        <p:nvSpPr>
          <p:cNvPr id="44" name="TextBox 43">
            <a:extLst>
              <a:ext uri="{FF2B5EF4-FFF2-40B4-BE49-F238E27FC236}">
                <a16:creationId xmlns:a16="http://schemas.microsoft.com/office/drawing/2014/main" id="{261129BA-1CB2-97A9-BC47-13F435E36AC2}"/>
              </a:ext>
            </a:extLst>
          </p:cNvPr>
          <p:cNvSpPr txBox="1"/>
          <p:nvPr/>
        </p:nvSpPr>
        <p:spPr>
          <a:xfrm>
            <a:off x="6912224" y="2549196"/>
            <a:ext cx="3107303" cy="461665"/>
          </a:xfrm>
          <a:prstGeom prst="rect">
            <a:avLst/>
          </a:prstGeom>
          <a:noFill/>
        </p:spPr>
        <p:txBody>
          <a:bodyPr wrap="square" rtlCol="0">
            <a:spAutoFit/>
          </a:bodyPr>
          <a:lstStyle/>
          <a:p>
            <a:r>
              <a:rPr lang="en-BE" sz="2400" dirty="0"/>
              <a:t>Genetic Improvement</a:t>
            </a:r>
          </a:p>
        </p:txBody>
      </p:sp>
      <p:sp>
        <p:nvSpPr>
          <p:cNvPr id="46" name="Title 1">
            <a:extLst>
              <a:ext uri="{FF2B5EF4-FFF2-40B4-BE49-F238E27FC236}">
                <a16:creationId xmlns:a16="http://schemas.microsoft.com/office/drawing/2014/main" id="{CE9966E0-AFFF-4BEE-0306-9B632ECFB497}"/>
              </a:ext>
            </a:extLst>
          </p:cNvPr>
          <p:cNvSpPr>
            <a:spLocks noGrp="1"/>
          </p:cNvSpPr>
          <p:nvPr>
            <p:ph type="title"/>
          </p:nvPr>
        </p:nvSpPr>
        <p:spPr>
          <a:xfrm>
            <a:off x="623887" y="224816"/>
            <a:ext cx="10944226" cy="791794"/>
          </a:xfrm>
        </p:spPr>
        <p:txBody>
          <a:bodyPr/>
          <a:lstStyle/>
          <a:p>
            <a:r>
              <a:rPr lang="en-US" dirty="0"/>
              <a:t>Current Work on </a:t>
            </a:r>
            <a:r>
              <a:rPr lang="en-US" dirty="0" err="1"/>
              <a:t>PaReco</a:t>
            </a:r>
            <a:endParaRPr lang="en-BE" dirty="0"/>
          </a:p>
        </p:txBody>
      </p:sp>
      <p:grpSp>
        <p:nvGrpSpPr>
          <p:cNvPr id="47" name="Group 46">
            <a:extLst>
              <a:ext uri="{FF2B5EF4-FFF2-40B4-BE49-F238E27FC236}">
                <a16:creationId xmlns:a16="http://schemas.microsoft.com/office/drawing/2014/main" id="{FB21582F-7BAF-3AB0-E839-3A02CC93182E}"/>
              </a:ext>
            </a:extLst>
          </p:cNvPr>
          <p:cNvGrpSpPr/>
          <p:nvPr/>
        </p:nvGrpSpPr>
        <p:grpSpPr>
          <a:xfrm>
            <a:off x="7769220" y="3964913"/>
            <a:ext cx="4422780" cy="2629552"/>
            <a:chOff x="4062718" y="3977721"/>
            <a:chExt cx="4422780" cy="2629552"/>
          </a:xfrm>
        </p:grpSpPr>
        <p:sp>
          <p:nvSpPr>
            <p:cNvPr id="48" name="TextBox 47">
              <a:extLst>
                <a:ext uri="{FF2B5EF4-FFF2-40B4-BE49-F238E27FC236}">
                  <a16:creationId xmlns:a16="http://schemas.microsoft.com/office/drawing/2014/main" id="{32A27521-2E32-E64B-DBAD-BC8A7D21608B}"/>
                </a:ext>
              </a:extLst>
            </p:cNvPr>
            <p:cNvSpPr txBox="1"/>
            <p:nvPr/>
          </p:nvSpPr>
          <p:spPr>
            <a:xfrm>
              <a:off x="4062718" y="6249786"/>
              <a:ext cx="4422780" cy="357487"/>
            </a:xfrm>
            <a:prstGeom prst="rect">
              <a:avLst/>
            </a:prstGeom>
            <a:noFill/>
          </p:spPr>
          <p:txBody>
            <a:bodyPr wrap="square" lIns="0" tIns="0" rIns="0" bIns="0" rtlCol="0">
              <a:noAutofit/>
            </a:bodyPr>
            <a:lstStyle/>
            <a:p>
              <a:pPr algn="l"/>
              <a:r>
                <a:rPr lang="en-BE" sz="1600" b="1" dirty="0"/>
                <a:t>PaReco</a:t>
              </a:r>
              <a:r>
                <a:rPr lang="en-BE" sz="1600" dirty="0"/>
                <a:t>: </a:t>
              </a:r>
              <a:r>
                <a:rPr lang="en-BE" sz="1600" b="1" dirty="0">
                  <a:solidFill>
                    <a:srgbClr val="000000"/>
                  </a:solidFill>
                  <a:latin typeface="Gotham" panose="02000603040000020004" pitchFamily="2" charset="0"/>
                  <a:ea typeface="Verdana" panose="020B0604030504040204" pitchFamily="34" charset="0"/>
                  <a:cs typeface="Verdana" panose="020B0604030504040204" pitchFamily="34" charset="0"/>
                </a:rPr>
                <a:t>Proof-of-Concept patch recommender tool</a:t>
              </a:r>
            </a:p>
          </p:txBody>
        </p:sp>
        <p:pic>
          <p:nvPicPr>
            <p:cNvPr id="49" name="Picture 48" descr="Qr code&#10;&#10;Description automatically generated">
              <a:extLst>
                <a:ext uri="{FF2B5EF4-FFF2-40B4-BE49-F238E27FC236}">
                  <a16:creationId xmlns:a16="http://schemas.microsoft.com/office/drawing/2014/main" id="{D381DCB8-0FE6-25D3-1FDC-8F4720A04FD9}"/>
                </a:ext>
              </a:extLst>
            </p:cNvPr>
            <p:cNvPicPr>
              <a:picLocks noChangeAspect="1"/>
            </p:cNvPicPr>
            <p:nvPr/>
          </p:nvPicPr>
          <p:blipFill rotWithShape="1">
            <a:blip r:embed="rId7"/>
            <a:srcRect l="5353" t="5934" r="6293" b="4979"/>
            <a:stretch/>
          </p:blipFill>
          <p:spPr>
            <a:xfrm>
              <a:off x="5154476" y="3977721"/>
              <a:ext cx="2239264" cy="2267688"/>
            </a:xfrm>
            <a:prstGeom prst="rect">
              <a:avLst/>
            </a:prstGeom>
          </p:spPr>
        </p:pic>
      </p:grpSp>
    </p:spTree>
    <p:extLst>
      <p:ext uri="{BB962C8B-B14F-4D97-AF65-F5344CB8AC3E}">
        <p14:creationId xmlns:p14="http://schemas.microsoft.com/office/powerpoint/2010/main" val="29782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dissolv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par>
                                <p:cTn id="33" presetID="9"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5" grpId="0" animBg="1"/>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F5E8-CFC7-1D7C-677A-93B350D400A4}"/>
              </a:ext>
            </a:extLst>
          </p:cNvPr>
          <p:cNvSpPr>
            <a:spLocks noGrp="1"/>
          </p:cNvSpPr>
          <p:nvPr>
            <p:ph type="title"/>
          </p:nvPr>
        </p:nvSpPr>
        <p:spPr/>
        <p:txBody>
          <a:bodyPr/>
          <a:lstStyle/>
          <a:p>
            <a:r>
              <a:rPr lang="en-US" dirty="0"/>
              <a:t>Context</a:t>
            </a:r>
            <a:endParaRPr lang="en-BE" dirty="0"/>
          </a:p>
        </p:txBody>
      </p:sp>
      <p:sp>
        <p:nvSpPr>
          <p:cNvPr id="4" name="Rectangle 3">
            <a:extLst>
              <a:ext uri="{FF2B5EF4-FFF2-40B4-BE49-F238E27FC236}">
                <a16:creationId xmlns:a16="http://schemas.microsoft.com/office/drawing/2014/main" id="{D2A365F1-6EE5-D877-775F-ABDF89FB7462}"/>
              </a:ext>
            </a:extLst>
          </p:cNvPr>
          <p:cNvSpPr/>
          <p:nvPr/>
        </p:nvSpPr>
        <p:spPr>
          <a:xfrm>
            <a:off x="2165939" y="1615382"/>
            <a:ext cx="6921258" cy="1346522"/>
          </a:xfrm>
          <a:prstGeom prst="rect">
            <a:avLst/>
          </a:prstGeom>
          <a:ln w="28575">
            <a:solidFill>
              <a:srgbClr val="FF0000"/>
            </a:solidFill>
          </a:ln>
        </p:spPr>
        <p:txBody>
          <a:bodyPr wrap="square">
            <a:spAutoFit/>
          </a:bodyPr>
          <a:lstStyle/>
          <a:p>
            <a:pPr algn="just"/>
            <a:r>
              <a:rPr lang="en-GB" sz="1350" dirty="0"/>
              <a:t>The Equifax data breach occurred between </a:t>
            </a:r>
            <a:r>
              <a:rPr lang="en-GB" sz="1350" b="1" dirty="0"/>
              <a:t>May and July 2017 </a:t>
            </a:r>
            <a:r>
              <a:rPr lang="en-GB" sz="1350" dirty="0"/>
              <a:t>at the American credit bureau Equifax. Private records of 147.9 million Americans along with 15.2 million British citizens and about 19,000 Canadian citizens were compromised in the breach, making it one of the largest cybercrimes related to identity theft.</a:t>
            </a:r>
          </a:p>
          <a:p>
            <a:pPr algn="just"/>
            <a:endParaRPr lang="en-GB" sz="1350" dirty="0"/>
          </a:p>
          <a:p>
            <a:pPr algn="just"/>
            <a:r>
              <a:rPr lang="en-GB" sz="1350" dirty="0"/>
              <a:t>Wired Magazine, “Equifax has no excuse”, September 2017</a:t>
            </a:r>
            <a:endParaRPr lang="en-BE" sz="1350" dirty="0"/>
          </a:p>
        </p:txBody>
      </p:sp>
      <p:sp>
        <p:nvSpPr>
          <p:cNvPr id="5" name="Rectangle 4">
            <a:extLst>
              <a:ext uri="{FF2B5EF4-FFF2-40B4-BE49-F238E27FC236}">
                <a16:creationId xmlns:a16="http://schemas.microsoft.com/office/drawing/2014/main" id="{1CBE9F4F-7266-F350-452F-A567A5350A27}"/>
              </a:ext>
            </a:extLst>
          </p:cNvPr>
          <p:cNvSpPr/>
          <p:nvPr/>
        </p:nvSpPr>
        <p:spPr>
          <a:xfrm>
            <a:off x="624409" y="5752858"/>
            <a:ext cx="1410964" cy="207749"/>
          </a:xfrm>
          <a:prstGeom prst="rect">
            <a:avLst/>
          </a:prstGeom>
        </p:spPr>
        <p:txBody>
          <a:bodyPr wrap="none">
            <a:spAutoFit/>
          </a:bodyPr>
          <a:lstStyle/>
          <a:p>
            <a:r>
              <a:rPr lang="en-BE" sz="750" dirty="0"/>
              <a:t>https://www.istockphoto.com/</a:t>
            </a:r>
          </a:p>
        </p:txBody>
      </p:sp>
      <p:pic>
        <p:nvPicPr>
          <p:cNvPr id="6" name="Picture 5" descr="Graphical user interface, text&#10;&#10;Description automatically generated">
            <a:extLst>
              <a:ext uri="{FF2B5EF4-FFF2-40B4-BE49-F238E27FC236}">
                <a16:creationId xmlns:a16="http://schemas.microsoft.com/office/drawing/2014/main" id="{B0EF6891-AFE4-D633-F0FD-57DE6F4F2A11}"/>
              </a:ext>
            </a:extLst>
          </p:cNvPr>
          <p:cNvPicPr>
            <a:picLocks noChangeAspect="1"/>
          </p:cNvPicPr>
          <p:nvPr/>
        </p:nvPicPr>
        <p:blipFill>
          <a:blip r:embed="rId3"/>
          <a:stretch>
            <a:fillRect/>
          </a:stretch>
        </p:blipFill>
        <p:spPr>
          <a:xfrm>
            <a:off x="3982817" y="3420869"/>
            <a:ext cx="4497235" cy="1339370"/>
          </a:xfrm>
          <a:prstGeom prst="rect">
            <a:avLst/>
          </a:prstGeom>
        </p:spPr>
      </p:pic>
      <p:pic>
        <p:nvPicPr>
          <p:cNvPr id="7" name="Picture 12" descr="Flaw Vector Images (over 2,400)">
            <a:extLst>
              <a:ext uri="{FF2B5EF4-FFF2-40B4-BE49-F238E27FC236}">
                <a16:creationId xmlns:a16="http://schemas.microsoft.com/office/drawing/2014/main" id="{7B555E3A-8714-1452-A26F-24F239F089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605" t="16561" r="15096" b="16463"/>
          <a:stretch/>
        </p:blipFill>
        <p:spPr bwMode="auto">
          <a:xfrm>
            <a:off x="9279377" y="1518189"/>
            <a:ext cx="1355684" cy="137632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F5074B4-150C-4721-7BDB-11B1F974F82A}"/>
              </a:ext>
            </a:extLst>
          </p:cNvPr>
          <p:cNvGrpSpPr/>
          <p:nvPr/>
        </p:nvGrpSpPr>
        <p:grpSpPr>
          <a:xfrm>
            <a:off x="2441725" y="3437825"/>
            <a:ext cx="1513850" cy="1586940"/>
            <a:chOff x="2541221" y="2494179"/>
            <a:chExt cx="2018466" cy="2115920"/>
          </a:xfrm>
        </p:grpSpPr>
        <p:sp>
          <p:nvSpPr>
            <p:cNvPr id="9" name="Rectangle 8">
              <a:extLst>
                <a:ext uri="{FF2B5EF4-FFF2-40B4-BE49-F238E27FC236}">
                  <a16:creationId xmlns:a16="http://schemas.microsoft.com/office/drawing/2014/main" id="{B22F164F-68B8-F1D1-563A-9157F4D8D065}"/>
                </a:ext>
              </a:extLst>
            </p:cNvPr>
            <p:cNvSpPr/>
            <p:nvPr/>
          </p:nvSpPr>
          <p:spPr>
            <a:xfrm>
              <a:off x="2541221" y="4209990"/>
              <a:ext cx="2018466" cy="400109"/>
            </a:xfrm>
            <a:prstGeom prst="rect">
              <a:avLst/>
            </a:prstGeom>
          </p:spPr>
          <p:txBody>
            <a:bodyPr wrap="square">
              <a:spAutoFit/>
            </a:bodyPr>
            <a:lstStyle/>
            <a:p>
              <a:pPr fontAlgn="base"/>
              <a:r>
                <a:rPr lang="en-GB" sz="1350" dirty="0">
                  <a:solidFill>
                    <a:srgbClr val="444444"/>
                  </a:solidFill>
                  <a:latin typeface="Ubuntu" panose="020B0504030602030204" pitchFamily="34" charset="0"/>
                </a:rPr>
                <a:t>CVE-2017- 5638</a:t>
              </a:r>
            </a:p>
          </p:txBody>
        </p:sp>
        <p:pic>
          <p:nvPicPr>
            <p:cNvPr id="10" name="Picture 12" descr="Flaw Vector Images (over 2,400)">
              <a:extLst>
                <a:ext uri="{FF2B5EF4-FFF2-40B4-BE49-F238E27FC236}">
                  <a16:creationId xmlns:a16="http://schemas.microsoft.com/office/drawing/2014/main" id="{756591BE-E731-9CDA-D862-3A7006D9A3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605" t="16561" r="15096" b="16463"/>
            <a:stretch/>
          </p:blipFill>
          <p:spPr bwMode="auto">
            <a:xfrm>
              <a:off x="2845592" y="3126308"/>
              <a:ext cx="1057781" cy="10738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FFE1225-97CF-4C51-8FC0-EA65E9ECC423}"/>
                </a:ext>
              </a:extLst>
            </p:cNvPr>
            <p:cNvSpPr txBox="1"/>
            <p:nvPr/>
          </p:nvSpPr>
          <p:spPr>
            <a:xfrm>
              <a:off x="2734921" y="2494179"/>
              <a:ext cx="1422232" cy="400109"/>
            </a:xfrm>
            <a:prstGeom prst="rect">
              <a:avLst/>
            </a:prstGeom>
            <a:noFill/>
          </p:spPr>
          <p:txBody>
            <a:bodyPr wrap="square" rtlCol="0">
              <a:spAutoFit/>
            </a:bodyPr>
            <a:lstStyle/>
            <a:p>
              <a:r>
                <a:rPr lang="en-BE" sz="1350" dirty="0"/>
                <a:t>March 2017</a:t>
              </a:r>
            </a:p>
          </p:txBody>
        </p:sp>
      </p:grpSp>
      <p:grpSp>
        <p:nvGrpSpPr>
          <p:cNvPr id="12" name="Group 11">
            <a:extLst>
              <a:ext uri="{FF2B5EF4-FFF2-40B4-BE49-F238E27FC236}">
                <a16:creationId xmlns:a16="http://schemas.microsoft.com/office/drawing/2014/main" id="{2A179530-3D9E-5D66-17DF-FDC8C18FA00C}"/>
              </a:ext>
            </a:extLst>
          </p:cNvPr>
          <p:cNvGrpSpPr/>
          <p:nvPr/>
        </p:nvGrpSpPr>
        <p:grpSpPr>
          <a:xfrm>
            <a:off x="1185056" y="2861391"/>
            <a:ext cx="1012647" cy="2294019"/>
            <a:chOff x="1233377" y="1748208"/>
            <a:chExt cx="1350196" cy="3058692"/>
          </a:xfrm>
        </p:grpSpPr>
        <p:pic>
          <p:nvPicPr>
            <p:cNvPr id="13" name="Picture 10" descr="Apache Struts (@TheApacheStruts) / Twitter">
              <a:extLst>
                <a:ext uri="{FF2B5EF4-FFF2-40B4-BE49-F238E27FC236}">
                  <a16:creationId xmlns:a16="http://schemas.microsoft.com/office/drawing/2014/main" id="{37E2D84C-BDB4-4E6C-074D-85985868BE5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776" t="6984" r="13441"/>
            <a:stretch/>
          </p:blipFill>
          <p:spPr bwMode="auto">
            <a:xfrm>
              <a:off x="1233377" y="2820971"/>
              <a:ext cx="1350196" cy="1614621"/>
            </a:xfrm>
            <a:prstGeom prst="rect">
              <a:avLst/>
            </a:prstGeom>
            <a:noFill/>
            <a:extLst>
              <a:ext uri="{909E8E84-426E-40DD-AFC4-6F175D3DCCD1}">
                <a14:hiddenFill xmlns:a14="http://schemas.microsoft.com/office/drawing/2010/main">
                  <a:solidFill>
                    <a:srgbClr val="FFFFFF"/>
                  </a:solidFill>
                </a14:hiddenFill>
              </a:ext>
            </a:extLst>
          </p:spPr>
        </p:pic>
        <p:sp>
          <p:nvSpPr>
            <p:cNvPr id="14" name="Up Arrow 13">
              <a:extLst>
                <a:ext uri="{FF2B5EF4-FFF2-40B4-BE49-F238E27FC236}">
                  <a16:creationId xmlns:a16="http://schemas.microsoft.com/office/drawing/2014/main" id="{47685505-3CBA-9EEB-133B-E3F01B9CD4B8}"/>
                </a:ext>
              </a:extLst>
            </p:cNvPr>
            <p:cNvSpPr/>
            <p:nvPr/>
          </p:nvSpPr>
          <p:spPr>
            <a:xfrm>
              <a:off x="1543147" y="4458513"/>
              <a:ext cx="701749" cy="34838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350"/>
            </a:p>
          </p:txBody>
        </p:sp>
        <p:pic>
          <p:nvPicPr>
            <p:cNvPr id="15" name="Picture 4" descr="All DoliCloud addons for Dolibarr ERP CRM are now available on GitHub">
              <a:extLst>
                <a:ext uri="{FF2B5EF4-FFF2-40B4-BE49-F238E27FC236}">
                  <a16:creationId xmlns:a16="http://schemas.microsoft.com/office/drawing/2014/main" id="{266A0FB7-70DB-65BA-6433-33A6A3E43B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2804" y="1748208"/>
              <a:ext cx="888080" cy="104071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5">
            <a:extLst>
              <a:ext uri="{FF2B5EF4-FFF2-40B4-BE49-F238E27FC236}">
                <a16:creationId xmlns:a16="http://schemas.microsoft.com/office/drawing/2014/main" id="{EFB20079-2089-9242-3C46-5A08B0E8D278}"/>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Lst>
          </a:blip>
          <a:srcRect l="5953" t="10534" r="2533" b="6922"/>
          <a:stretch/>
        </p:blipFill>
        <p:spPr>
          <a:xfrm>
            <a:off x="2681100" y="3716355"/>
            <a:ext cx="793336" cy="702846"/>
          </a:xfrm>
          <a:prstGeom prst="rect">
            <a:avLst/>
          </a:prstGeom>
        </p:spPr>
      </p:pic>
      <p:pic>
        <p:nvPicPr>
          <p:cNvPr id="17" name="Picture 14" descr="Equifax | MMA Global">
            <a:extLst>
              <a:ext uri="{FF2B5EF4-FFF2-40B4-BE49-F238E27FC236}">
                <a16:creationId xmlns:a16="http://schemas.microsoft.com/office/drawing/2014/main" id="{F6DB32EE-FF46-2D3F-8127-0EC22257999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2463" b="26031"/>
          <a:stretch/>
        </p:blipFill>
        <p:spPr bwMode="auto">
          <a:xfrm>
            <a:off x="747675" y="5175131"/>
            <a:ext cx="2096876" cy="56701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1C64327-556A-70E8-3BD0-C55ECCDF820E}"/>
              </a:ext>
            </a:extLst>
          </p:cNvPr>
          <p:cNvSpPr txBox="1"/>
          <p:nvPr/>
        </p:nvSpPr>
        <p:spPr>
          <a:xfrm>
            <a:off x="2826122" y="5178194"/>
            <a:ext cx="1410965" cy="877163"/>
          </a:xfrm>
          <a:prstGeom prst="rect">
            <a:avLst/>
          </a:prstGeom>
          <a:noFill/>
        </p:spPr>
        <p:txBody>
          <a:bodyPr wrap="square" rtlCol="0">
            <a:spAutoFit/>
          </a:bodyPr>
          <a:lstStyle/>
          <a:p>
            <a:r>
              <a:rPr lang="en-BE" dirty="0">
                <a:latin typeface="Copperplate Gothic Bold" panose="020E0705020206020404" pitchFamily="34" charset="77"/>
                <a:cs typeface="Broadway" panose="020F0502020204030204" pitchFamily="34" charset="0"/>
              </a:rPr>
              <a:t>DATA BREACH </a:t>
            </a:r>
          </a:p>
          <a:p>
            <a:r>
              <a:rPr lang="en-BE" sz="1500" dirty="0">
                <a:latin typeface="Arial" panose="020B0604020202020204" pitchFamily="34" charset="0"/>
                <a:cs typeface="Arial" panose="020B0604020202020204" pitchFamily="34" charset="0"/>
              </a:rPr>
              <a:t>May 2017</a:t>
            </a:r>
          </a:p>
        </p:txBody>
      </p:sp>
      <p:grpSp>
        <p:nvGrpSpPr>
          <p:cNvPr id="19" name="Group 18">
            <a:extLst>
              <a:ext uri="{FF2B5EF4-FFF2-40B4-BE49-F238E27FC236}">
                <a16:creationId xmlns:a16="http://schemas.microsoft.com/office/drawing/2014/main" id="{11EBBC15-7B1A-7A03-CAEF-0B3280236601}"/>
              </a:ext>
            </a:extLst>
          </p:cNvPr>
          <p:cNvGrpSpPr/>
          <p:nvPr/>
        </p:nvGrpSpPr>
        <p:grpSpPr>
          <a:xfrm>
            <a:off x="9279377" y="3290229"/>
            <a:ext cx="1355684" cy="1654731"/>
            <a:chOff x="10095150" y="2372563"/>
            <a:chExt cx="1807578" cy="2206309"/>
          </a:xfrm>
        </p:grpSpPr>
        <p:pic>
          <p:nvPicPr>
            <p:cNvPr id="20" name="Picture 2" descr="Design software - Free edit tools icons">
              <a:extLst>
                <a:ext uri="{FF2B5EF4-FFF2-40B4-BE49-F238E27FC236}">
                  <a16:creationId xmlns:a16="http://schemas.microsoft.com/office/drawing/2014/main" id="{6CADDAC2-E0C9-652D-B4F6-664E93E7E14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00833" y="2991218"/>
              <a:ext cx="1587653" cy="158765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954A28-1B1E-1F2D-1A0A-89A673E247EE}"/>
                </a:ext>
              </a:extLst>
            </p:cNvPr>
            <p:cNvSpPr txBox="1"/>
            <p:nvPr/>
          </p:nvSpPr>
          <p:spPr>
            <a:xfrm>
              <a:off x="10095150" y="2372563"/>
              <a:ext cx="1807578" cy="677108"/>
            </a:xfrm>
            <a:prstGeom prst="rect">
              <a:avLst/>
            </a:prstGeom>
            <a:noFill/>
          </p:spPr>
          <p:txBody>
            <a:bodyPr wrap="square" rtlCol="0">
              <a:spAutoFit/>
            </a:bodyPr>
            <a:lstStyle/>
            <a:p>
              <a:pPr algn="ctr"/>
              <a:r>
                <a:rPr lang="en-BE" sz="1350" dirty="0"/>
                <a:t>Recommender system</a:t>
              </a:r>
            </a:p>
          </p:txBody>
        </p:sp>
      </p:grpSp>
      <p:grpSp>
        <p:nvGrpSpPr>
          <p:cNvPr id="22" name="Group 21">
            <a:extLst>
              <a:ext uri="{FF2B5EF4-FFF2-40B4-BE49-F238E27FC236}">
                <a16:creationId xmlns:a16="http://schemas.microsoft.com/office/drawing/2014/main" id="{1DB4EDEF-5274-4BE4-8AA5-B5B57D5FE54B}"/>
              </a:ext>
            </a:extLst>
          </p:cNvPr>
          <p:cNvGrpSpPr/>
          <p:nvPr/>
        </p:nvGrpSpPr>
        <p:grpSpPr>
          <a:xfrm>
            <a:off x="1258344" y="1522440"/>
            <a:ext cx="820281" cy="1072032"/>
            <a:chOff x="1381707" y="199188"/>
            <a:chExt cx="1093707" cy="1429375"/>
          </a:xfrm>
        </p:grpSpPr>
        <p:pic>
          <p:nvPicPr>
            <p:cNvPr id="23" name="Picture 4" descr="Bag, bankruptcy, losses, lost, money, poor icon - Download on Iconfinder">
              <a:extLst>
                <a:ext uri="{FF2B5EF4-FFF2-40B4-BE49-F238E27FC236}">
                  <a16:creationId xmlns:a16="http://schemas.microsoft.com/office/drawing/2014/main" id="{FAA518A8-4056-0706-FC03-082B2783C6A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81708" y="199188"/>
              <a:ext cx="1093706" cy="109370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8320B78-AB24-DF62-0E68-BDD57CA52058}"/>
                </a:ext>
              </a:extLst>
            </p:cNvPr>
            <p:cNvSpPr txBox="1"/>
            <p:nvPr/>
          </p:nvSpPr>
          <p:spPr>
            <a:xfrm>
              <a:off x="1381707" y="1228454"/>
              <a:ext cx="1093704" cy="400109"/>
            </a:xfrm>
            <a:prstGeom prst="rect">
              <a:avLst/>
            </a:prstGeom>
            <a:noFill/>
          </p:spPr>
          <p:txBody>
            <a:bodyPr wrap="square" rtlCol="0">
              <a:spAutoFit/>
            </a:bodyPr>
            <a:lstStyle/>
            <a:p>
              <a:r>
                <a:rPr lang="en-BE" sz="1350" dirty="0"/>
                <a:t>$425M</a:t>
              </a:r>
            </a:p>
          </p:txBody>
        </p:sp>
      </p:grpSp>
      <p:sp>
        <p:nvSpPr>
          <p:cNvPr id="25" name="Slide Number Placeholder 1">
            <a:extLst>
              <a:ext uri="{FF2B5EF4-FFF2-40B4-BE49-F238E27FC236}">
                <a16:creationId xmlns:a16="http://schemas.microsoft.com/office/drawing/2014/main" id="{340C6F60-DF72-4031-8E54-F54105654738}"/>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2</a:t>
            </a:fld>
            <a:endParaRPr lang="en-BE" dirty="0"/>
          </a:p>
        </p:txBody>
      </p:sp>
    </p:spTree>
    <p:extLst>
      <p:ext uri="{BB962C8B-B14F-4D97-AF65-F5344CB8AC3E}">
        <p14:creationId xmlns:p14="http://schemas.microsoft.com/office/powerpoint/2010/main" val="6420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2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A789-142B-9D4F-44BA-9C755C56D672}"/>
              </a:ext>
            </a:extLst>
          </p:cNvPr>
          <p:cNvSpPr>
            <a:spLocks noGrp="1"/>
          </p:cNvSpPr>
          <p:nvPr>
            <p:ph type="title"/>
          </p:nvPr>
        </p:nvSpPr>
        <p:spPr>
          <a:xfrm>
            <a:off x="897875" y="375019"/>
            <a:ext cx="10775302" cy="932958"/>
          </a:xfrm>
        </p:spPr>
        <p:txBody>
          <a:bodyPr>
            <a:normAutofit/>
          </a:bodyPr>
          <a:lstStyle/>
          <a:p>
            <a:r>
              <a:rPr lang="en-GB" sz="2800" dirty="0"/>
              <a:t>Patched Clones and Missed Patches among </a:t>
            </a:r>
            <a:r>
              <a:rPr lang="en-GB" sz="2800" b="1" dirty="0">
                <a:solidFill>
                  <a:srgbClr val="1914C3"/>
                </a:solidFill>
              </a:rPr>
              <a:t>Variants</a:t>
            </a:r>
            <a:r>
              <a:rPr lang="en-GB" sz="2800" dirty="0"/>
              <a:t> of a </a:t>
            </a:r>
            <a:r>
              <a:rPr lang="en-GB" sz="2800" b="1" dirty="0">
                <a:solidFill>
                  <a:srgbClr val="1914C3"/>
                </a:solidFill>
              </a:rPr>
              <a:t>Software Family</a:t>
            </a:r>
            <a:endParaRPr lang="en-BE" sz="2800" b="1" dirty="0">
              <a:solidFill>
                <a:srgbClr val="1914C3"/>
              </a:solidFill>
            </a:endParaRPr>
          </a:p>
        </p:txBody>
      </p:sp>
      <p:sp>
        <p:nvSpPr>
          <p:cNvPr id="64" name="Slide Number Placeholder 1">
            <a:extLst>
              <a:ext uri="{FF2B5EF4-FFF2-40B4-BE49-F238E27FC236}">
                <a16:creationId xmlns:a16="http://schemas.microsoft.com/office/drawing/2014/main" id="{654BB264-A8C9-F959-08B8-E5E1F19182D1}"/>
              </a:ext>
            </a:extLst>
          </p:cNvPr>
          <p:cNvSpPr>
            <a:spLocks noGrp="1"/>
          </p:cNvSpPr>
          <p:nvPr>
            <p:ph type="sldNum" sz="quarter" idx="12"/>
          </p:nvPr>
        </p:nvSpPr>
        <p:spPr>
          <a:xfrm>
            <a:off x="8791429" y="6363019"/>
            <a:ext cx="2743200" cy="365125"/>
          </a:xfrm>
        </p:spPr>
        <p:txBody>
          <a:bodyPr/>
          <a:lstStyle/>
          <a:p>
            <a:fld id="{E99B5F40-4EFC-3744-86E9-F34249B669FE}" type="slidenum">
              <a:rPr lang="en-BE" smtClean="0"/>
              <a:t>3</a:t>
            </a:fld>
            <a:endParaRPr lang="en-BE" dirty="0"/>
          </a:p>
        </p:txBody>
      </p:sp>
      <p:grpSp>
        <p:nvGrpSpPr>
          <p:cNvPr id="66" name="Group 65">
            <a:extLst>
              <a:ext uri="{FF2B5EF4-FFF2-40B4-BE49-F238E27FC236}">
                <a16:creationId xmlns:a16="http://schemas.microsoft.com/office/drawing/2014/main" id="{91B889FE-6FA5-9917-E195-5597C7CFCB29}"/>
              </a:ext>
            </a:extLst>
          </p:cNvPr>
          <p:cNvGrpSpPr/>
          <p:nvPr/>
        </p:nvGrpSpPr>
        <p:grpSpPr>
          <a:xfrm>
            <a:off x="7711962" y="1038186"/>
            <a:ext cx="2956729" cy="420555"/>
            <a:chOff x="7584038" y="291040"/>
            <a:chExt cx="2956729" cy="420555"/>
          </a:xfrm>
        </p:grpSpPr>
        <p:pic>
          <p:nvPicPr>
            <p:cNvPr id="1026" name="Picture 2" descr="Question Mark Vector Icon 365820 Vector Art at Vecteezy">
              <a:extLst>
                <a:ext uri="{FF2B5EF4-FFF2-40B4-BE49-F238E27FC236}">
                  <a16:creationId xmlns:a16="http://schemas.microsoft.com/office/drawing/2014/main" id="{2FC5A543-45DC-B372-11E1-016904738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038" y="326506"/>
              <a:ext cx="385089" cy="38508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Question Mark Vector Icon 365820 Vector Art at Vecteezy">
              <a:extLst>
                <a:ext uri="{FF2B5EF4-FFF2-40B4-BE49-F238E27FC236}">
                  <a16:creationId xmlns:a16="http://schemas.microsoft.com/office/drawing/2014/main" id="{35D8E631-4E75-DCEA-C69C-597B3ED49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678" y="291040"/>
              <a:ext cx="385089" cy="385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1CAD8ACF-60B8-C215-ED6E-72AFF3157BD1}"/>
              </a:ext>
            </a:extLst>
          </p:cNvPr>
          <p:cNvGrpSpPr/>
          <p:nvPr/>
        </p:nvGrpSpPr>
        <p:grpSpPr>
          <a:xfrm>
            <a:off x="6650373" y="3867326"/>
            <a:ext cx="4020709" cy="990921"/>
            <a:chOff x="6570163" y="3673631"/>
            <a:chExt cx="4020709" cy="990921"/>
          </a:xfrm>
        </p:grpSpPr>
        <p:cxnSp>
          <p:nvCxnSpPr>
            <p:cNvPr id="69" name="Curved Connector 68">
              <a:extLst>
                <a:ext uri="{FF2B5EF4-FFF2-40B4-BE49-F238E27FC236}">
                  <a16:creationId xmlns:a16="http://schemas.microsoft.com/office/drawing/2014/main" id="{112DBC74-BE8A-E4AF-28AD-04B42A8C49E1}"/>
                </a:ext>
              </a:extLst>
            </p:cNvPr>
            <p:cNvCxnSpPr>
              <a:cxnSpLocks/>
            </p:cNvCxnSpPr>
            <p:nvPr/>
          </p:nvCxnSpPr>
          <p:spPr>
            <a:xfrm>
              <a:off x="6570163" y="3673631"/>
              <a:ext cx="1255551" cy="990921"/>
            </a:xfrm>
            <a:prstGeom prst="curvedConnector3">
              <a:avLst>
                <a:gd name="adj1" fmla="val 50000"/>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341B4C9-5CF4-F88A-DB24-C058F238ACB5}"/>
                </a:ext>
              </a:extLst>
            </p:cNvPr>
            <p:cNvCxnSpPr>
              <a:cxnSpLocks/>
            </p:cNvCxnSpPr>
            <p:nvPr/>
          </p:nvCxnSpPr>
          <p:spPr>
            <a:xfrm>
              <a:off x="7819726" y="4664552"/>
              <a:ext cx="2771146" cy="0"/>
            </a:xfrm>
            <a:prstGeom prst="line">
              <a:avLst/>
            </a:prstGeom>
            <a:ln w="1016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 name="TextBox 70">
              <a:extLst>
                <a:ext uri="{FF2B5EF4-FFF2-40B4-BE49-F238E27FC236}">
                  <a16:creationId xmlns:a16="http://schemas.microsoft.com/office/drawing/2014/main" id="{E12651F6-7E63-9F1E-35D7-662CE55CC3F4}"/>
                </a:ext>
              </a:extLst>
            </p:cNvPr>
            <p:cNvSpPr txBox="1"/>
            <p:nvPr/>
          </p:nvSpPr>
          <p:spPr>
            <a:xfrm>
              <a:off x="7469854" y="4273190"/>
              <a:ext cx="1973928" cy="307777"/>
            </a:xfrm>
            <a:prstGeom prst="rect">
              <a:avLst/>
            </a:prstGeom>
            <a:noFill/>
          </p:spPr>
          <p:txBody>
            <a:bodyPr wrap="square" rtlCol="0">
              <a:spAutoFit/>
            </a:bodyPr>
            <a:lstStyle/>
            <a:p>
              <a:r>
                <a:rPr lang="en-BE" sz="1400"/>
                <a:t>Variant 2</a:t>
              </a:r>
            </a:p>
          </p:txBody>
        </p:sp>
      </p:grpSp>
      <p:grpSp>
        <p:nvGrpSpPr>
          <p:cNvPr id="72" name="Group 71">
            <a:extLst>
              <a:ext uri="{FF2B5EF4-FFF2-40B4-BE49-F238E27FC236}">
                <a16:creationId xmlns:a16="http://schemas.microsoft.com/office/drawing/2014/main" id="{5F9BEB2E-AA73-CF55-30F9-B84C25923299}"/>
              </a:ext>
            </a:extLst>
          </p:cNvPr>
          <p:cNvGrpSpPr/>
          <p:nvPr/>
        </p:nvGrpSpPr>
        <p:grpSpPr>
          <a:xfrm>
            <a:off x="5687404" y="3407801"/>
            <a:ext cx="5027999" cy="883465"/>
            <a:chOff x="5607194" y="3214106"/>
            <a:chExt cx="5027999" cy="883465"/>
          </a:xfrm>
        </p:grpSpPr>
        <p:cxnSp>
          <p:nvCxnSpPr>
            <p:cNvPr id="73" name="Straight Connector 72">
              <a:extLst>
                <a:ext uri="{FF2B5EF4-FFF2-40B4-BE49-F238E27FC236}">
                  <a16:creationId xmlns:a16="http://schemas.microsoft.com/office/drawing/2014/main" id="{1D9C65D2-717F-FF61-BA25-AE0375552A03}"/>
                </a:ext>
              </a:extLst>
            </p:cNvPr>
            <p:cNvCxnSpPr>
              <a:cxnSpLocks/>
            </p:cNvCxnSpPr>
            <p:nvPr/>
          </p:nvCxnSpPr>
          <p:spPr>
            <a:xfrm>
              <a:off x="6309453" y="3675200"/>
              <a:ext cx="4325740" cy="0"/>
            </a:xfrm>
            <a:prstGeom prst="line">
              <a:avLst/>
            </a:prstGeom>
            <a:ln w="1016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4" name="Oval 73">
              <a:extLst>
                <a:ext uri="{FF2B5EF4-FFF2-40B4-BE49-F238E27FC236}">
                  <a16:creationId xmlns:a16="http://schemas.microsoft.com/office/drawing/2014/main" id="{9D8F1E2E-B702-972E-6078-237E7D966DDA}"/>
                </a:ext>
              </a:extLst>
            </p:cNvPr>
            <p:cNvSpPr/>
            <p:nvPr/>
          </p:nvSpPr>
          <p:spPr>
            <a:xfrm>
              <a:off x="5995457" y="3546214"/>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5" name="TextBox 74">
              <a:extLst>
                <a:ext uri="{FF2B5EF4-FFF2-40B4-BE49-F238E27FC236}">
                  <a16:creationId xmlns:a16="http://schemas.microsoft.com/office/drawing/2014/main" id="{1DDDD3F3-191A-7BB4-90C8-B1D6EC644DA0}"/>
                </a:ext>
              </a:extLst>
            </p:cNvPr>
            <p:cNvSpPr txBox="1"/>
            <p:nvPr/>
          </p:nvSpPr>
          <p:spPr>
            <a:xfrm>
              <a:off x="5619012" y="3214106"/>
              <a:ext cx="1512958" cy="307777"/>
            </a:xfrm>
            <a:prstGeom prst="rect">
              <a:avLst/>
            </a:prstGeom>
            <a:noFill/>
          </p:spPr>
          <p:txBody>
            <a:bodyPr wrap="square" rtlCol="0">
              <a:spAutoFit/>
            </a:bodyPr>
            <a:lstStyle/>
            <a:p>
              <a:r>
                <a:rPr lang="en-BE" sz="1400"/>
                <a:t>Original project</a:t>
              </a:r>
            </a:p>
          </p:txBody>
        </p:sp>
        <p:sp>
          <p:nvSpPr>
            <p:cNvPr id="76" name="TextBox 75">
              <a:extLst>
                <a:ext uri="{FF2B5EF4-FFF2-40B4-BE49-F238E27FC236}">
                  <a16:creationId xmlns:a16="http://schemas.microsoft.com/office/drawing/2014/main" id="{B3D1ED79-EA1D-E9E0-F8C1-0A97553CA9FB}"/>
                </a:ext>
              </a:extLst>
            </p:cNvPr>
            <p:cNvSpPr txBox="1"/>
            <p:nvPr/>
          </p:nvSpPr>
          <p:spPr>
            <a:xfrm>
              <a:off x="5607194" y="3789794"/>
              <a:ext cx="1973928" cy="307777"/>
            </a:xfrm>
            <a:prstGeom prst="rect">
              <a:avLst/>
            </a:prstGeom>
            <a:noFill/>
          </p:spPr>
          <p:txBody>
            <a:bodyPr wrap="square" rtlCol="0">
              <a:spAutoFit/>
            </a:bodyPr>
            <a:lstStyle/>
            <a:p>
              <a:r>
                <a:rPr lang="en-BE" sz="1400"/>
                <a:t>Variant 1</a:t>
              </a:r>
            </a:p>
          </p:txBody>
        </p:sp>
      </p:grpSp>
      <p:grpSp>
        <p:nvGrpSpPr>
          <p:cNvPr id="77" name="Group 76">
            <a:extLst>
              <a:ext uri="{FF2B5EF4-FFF2-40B4-BE49-F238E27FC236}">
                <a16:creationId xmlns:a16="http://schemas.microsoft.com/office/drawing/2014/main" id="{CA1F59C4-DF89-B850-A4EF-13ED6AAB545E}"/>
              </a:ext>
            </a:extLst>
          </p:cNvPr>
          <p:cNvGrpSpPr/>
          <p:nvPr/>
        </p:nvGrpSpPr>
        <p:grpSpPr>
          <a:xfrm>
            <a:off x="5625097" y="2525956"/>
            <a:ext cx="5391886" cy="3872149"/>
            <a:chOff x="5544887" y="2332261"/>
            <a:chExt cx="5391886" cy="3872149"/>
          </a:xfrm>
        </p:grpSpPr>
        <p:sp>
          <p:nvSpPr>
            <p:cNvPr id="78" name="Rectangle 77">
              <a:extLst>
                <a:ext uri="{FF2B5EF4-FFF2-40B4-BE49-F238E27FC236}">
                  <a16:creationId xmlns:a16="http://schemas.microsoft.com/office/drawing/2014/main" id="{C0820CA6-C2A2-7176-18CC-AD85AD5A7E17}"/>
                </a:ext>
              </a:extLst>
            </p:cNvPr>
            <p:cNvSpPr/>
            <p:nvPr/>
          </p:nvSpPr>
          <p:spPr>
            <a:xfrm>
              <a:off x="5544887" y="2332261"/>
              <a:ext cx="5391886" cy="34772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9" name="TextBox 78">
              <a:extLst>
                <a:ext uri="{FF2B5EF4-FFF2-40B4-BE49-F238E27FC236}">
                  <a16:creationId xmlns:a16="http://schemas.microsoft.com/office/drawing/2014/main" id="{60C22894-4FF2-DE25-79EF-6132B64BA8C0}"/>
                </a:ext>
              </a:extLst>
            </p:cNvPr>
            <p:cNvSpPr txBox="1"/>
            <p:nvPr/>
          </p:nvSpPr>
          <p:spPr>
            <a:xfrm>
              <a:off x="7835498" y="5742745"/>
              <a:ext cx="958166" cy="461665"/>
            </a:xfrm>
            <a:prstGeom prst="rect">
              <a:avLst/>
            </a:prstGeom>
            <a:noFill/>
          </p:spPr>
          <p:txBody>
            <a:bodyPr wrap="square" rtlCol="0">
              <a:spAutoFit/>
            </a:bodyPr>
            <a:lstStyle/>
            <a:p>
              <a:r>
                <a:rPr lang="en-BE" sz="2400"/>
                <a:t>Focus</a:t>
              </a:r>
            </a:p>
          </p:txBody>
        </p:sp>
      </p:grpSp>
      <p:grpSp>
        <p:nvGrpSpPr>
          <p:cNvPr id="86" name="Group 85">
            <a:extLst>
              <a:ext uri="{FF2B5EF4-FFF2-40B4-BE49-F238E27FC236}">
                <a16:creationId xmlns:a16="http://schemas.microsoft.com/office/drawing/2014/main" id="{03A9663B-816F-9BFF-19EC-C865F8305249}"/>
              </a:ext>
            </a:extLst>
          </p:cNvPr>
          <p:cNvGrpSpPr/>
          <p:nvPr/>
        </p:nvGrpSpPr>
        <p:grpSpPr>
          <a:xfrm>
            <a:off x="1076264" y="3852428"/>
            <a:ext cx="1669759" cy="1125463"/>
            <a:chOff x="996054" y="3658733"/>
            <a:chExt cx="1669759" cy="1125463"/>
          </a:xfrm>
        </p:grpSpPr>
        <p:cxnSp>
          <p:nvCxnSpPr>
            <p:cNvPr id="87" name="Curved Connector 86">
              <a:extLst>
                <a:ext uri="{FF2B5EF4-FFF2-40B4-BE49-F238E27FC236}">
                  <a16:creationId xmlns:a16="http://schemas.microsoft.com/office/drawing/2014/main" id="{1E4E212F-744E-601E-AF4C-7F7AC9C4D258}"/>
                </a:ext>
              </a:extLst>
            </p:cNvPr>
            <p:cNvCxnSpPr>
              <a:cxnSpLocks/>
            </p:cNvCxnSpPr>
            <p:nvPr/>
          </p:nvCxnSpPr>
          <p:spPr>
            <a:xfrm>
              <a:off x="1113752" y="3658733"/>
              <a:ext cx="1255551" cy="990921"/>
            </a:xfrm>
            <a:prstGeom prst="curvedConnector3">
              <a:avLst>
                <a:gd name="adj1" fmla="val 50000"/>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FA3EB821-6347-DDD5-0C03-36D65E0026DD}"/>
                </a:ext>
              </a:extLst>
            </p:cNvPr>
            <p:cNvSpPr/>
            <p:nvPr/>
          </p:nvSpPr>
          <p:spPr>
            <a:xfrm>
              <a:off x="2381000" y="4529362"/>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9" name="TextBox 88">
              <a:extLst>
                <a:ext uri="{FF2B5EF4-FFF2-40B4-BE49-F238E27FC236}">
                  <a16:creationId xmlns:a16="http://schemas.microsoft.com/office/drawing/2014/main" id="{A7C19FF1-72C9-5A00-D0F1-2FD768ADCA11}"/>
                </a:ext>
              </a:extLst>
            </p:cNvPr>
            <p:cNvSpPr txBox="1"/>
            <p:nvPr/>
          </p:nvSpPr>
          <p:spPr>
            <a:xfrm>
              <a:off x="996054" y="4474097"/>
              <a:ext cx="1255550" cy="307777"/>
            </a:xfrm>
            <a:prstGeom prst="rect">
              <a:avLst/>
            </a:prstGeom>
            <a:noFill/>
          </p:spPr>
          <p:txBody>
            <a:bodyPr wrap="square" rtlCol="0">
              <a:spAutoFit/>
            </a:bodyPr>
            <a:lstStyle/>
            <a:p>
              <a:r>
                <a:rPr lang="en-GB" sz="1400" dirty="0"/>
                <a:t>S</a:t>
              </a:r>
              <a:r>
                <a:rPr lang="en-BE" sz="1400"/>
                <a:t>ocial Fork</a:t>
              </a:r>
            </a:p>
          </p:txBody>
        </p:sp>
      </p:grpSp>
      <p:grpSp>
        <p:nvGrpSpPr>
          <p:cNvPr id="90" name="Group 89">
            <a:extLst>
              <a:ext uri="{FF2B5EF4-FFF2-40B4-BE49-F238E27FC236}">
                <a16:creationId xmlns:a16="http://schemas.microsoft.com/office/drawing/2014/main" id="{548813B9-ED5E-985A-26A1-D5D8C384EDF8}"/>
              </a:ext>
            </a:extLst>
          </p:cNvPr>
          <p:cNvGrpSpPr/>
          <p:nvPr/>
        </p:nvGrpSpPr>
        <p:grpSpPr>
          <a:xfrm>
            <a:off x="2021866" y="2700934"/>
            <a:ext cx="1436706" cy="1145937"/>
            <a:chOff x="1941656" y="2507239"/>
            <a:chExt cx="1436706" cy="1145937"/>
          </a:xfrm>
        </p:grpSpPr>
        <p:cxnSp>
          <p:nvCxnSpPr>
            <p:cNvPr id="91" name="Curved Connector 90">
              <a:extLst>
                <a:ext uri="{FF2B5EF4-FFF2-40B4-BE49-F238E27FC236}">
                  <a16:creationId xmlns:a16="http://schemas.microsoft.com/office/drawing/2014/main" id="{C16476E1-0831-A633-92DB-5F508A8B707D}"/>
                </a:ext>
              </a:extLst>
            </p:cNvPr>
            <p:cNvCxnSpPr>
              <a:cxnSpLocks/>
            </p:cNvCxnSpPr>
            <p:nvPr/>
          </p:nvCxnSpPr>
          <p:spPr>
            <a:xfrm rot="5400000" flipH="1" flipV="1">
              <a:off x="2231437" y="2791611"/>
              <a:ext cx="876185" cy="846946"/>
            </a:xfrm>
            <a:prstGeom prst="curvedConnector3">
              <a:avLst>
                <a:gd name="adj1" fmla="val 96193"/>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B940F4D-7A97-09DC-D885-31BFD61818E6}"/>
                </a:ext>
              </a:extLst>
            </p:cNvPr>
            <p:cNvSpPr/>
            <p:nvPr/>
          </p:nvSpPr>
          <p:spPr>
            <a:xfrm>
              <a:off x="3093549" y="2625724"/>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3" name="TextBox 92">
              <a:extLst>
                <a:ext uri="{FF2B5EF4-FFF2-40B4-BE49-F238E27FC236}">
                  <a16:creationId xmlns:a16="http://schemas.microsoft.com/office/drawing/2014/main" id="{D0B43B8E-F91B-DEBB-5B71-2AE23E37ADF2}"/>
                </a:ext>
              </a:extLst>
            </p:cNvPr>
            <p:cNvSpPr txBox="1"/>
            <p:nvPr/>
          </p:nvSpPr>
          <p:spPr>
            <a:xfrm>
              <a:off x="1941656" y="2507239"/>
              <a:ext cx="1191903" cy="307777"/>
            </a:xfrm>
            <a:prstGeom prst="rect">
              <a:avLst/>
            </a:prstGeom>
            <a:noFill/>
          </p:spPr>
          <p:txBody>
            <a:bodyPr wrap="square" rtlCol="0">
              <a:spAutoFit/>
            </a:bodyPr>
            <a:lstStyle/>
            <a:p>
              <a:r>
                <a:rPr lang="en-BE" sz="1400"/>
                <a:t>Social Fork</a:t>
              </a:r>
            </a:p>
          </p:txBody>
        </p:sp>
      </p:grpSp>
      <p:grpSp>
        <p:nvGrpSpPr>
          <p:cNvPr id="94" name="Group 93">
            <a:extLst>
              <a:ext uri="{FF2B5EF4-FFF2-40B4-BE49-F238E27FC236}">
                <a16:creationId xmlns:a16="http://schemas.microsoft.com/office/drawing/2014/main" id="{D5706CE3-157B-4036-C617-41B43C9F2D87}"/>
              </a:ext>
            </a:extLst>
          </p:cNvPr>
          <p:cNvGrpSpPr/>
          <p:nvPr/>
        </p:nvGrpSpPr>
        <p:grpSpPr>
          <a:xfrm>
            <a:off x="283282" y="3400597"/>
            <a:ext cx="3733820" cy="579248"/>
            <a:chOff x="203072" y="4029862"/>
            <a:chExt cx="3733820" cy="579248"/>
          </a:xfrm>
        </p:grpSpPr>
        <p:cxnSp>
          <p:nvCxnSpPr>
            <p:cNvPr id="95" name="Straight Connector 94">
              <a:extLst>
                <a:ext uri="{FF2B5EF4-FFF2-40B4-BE49-F238E27FC236}">
                  <a16:creationId xmlns:a16="http://schemas.microsoft.com/office/drawing/2014/main" id="{965EA416-7137-84C3-B798-EE61078C5F26}"/>
                </a:ext>
              </a:extLst>
            </p:cNvPr>
            <p:cNvCxnSpPr>
              <a:cxnSpLocks/>
            </p:cNvCxnSpPr>
            <p:nvPr/>
          </p:nvCxnSpPr>
          <p:spPr>
            <a:xfrm>
              <a:off x="853042" y="4483262"/>
              <a:ext cx="3083850" cy="0"/>
            </a:xfrm>
            <a:prstGeom prst="line">
              <a:avLst/>
            </a:prstGeom>
            <a:ln w="1016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val 95">
              <a:extLst>
                <a:ext uri="{FF2B5EF4-FFF2-40B4-BE49-F238E27FC236}">
                  <a16:creationId xmlns:a16="http://schemas.microsoft.com/office/drawing/2014/main" id="{150FE9A0-9D62-EC4B-6BDA-93D22A0E0CE7}"/>
                </a:ext>
              </a:extLst>
            </p:cNvPr>
            <p:cNvSpPr/>
            <p:nvPr/>
          </p:nvSpPr>
          <p:spPr>
            <a:xfrm>
              <a:off x="539046" y="4354276"/>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7" name="TextBox 96">
              <a:extLst>
                <a:ext uri="{FF2B5EF4-FFF2-40B4-BE49-F238E27FC236}">
                  <a16:creationId xmlns:a16="http://schemas.microsoft.com/office/drawing/2014/main" id="{3A17CE93-D760-7ECF-115E-2A3E942393BB}"/>
                </a:ext>
              </a:extLst>
            </p:cNvPr>
            <p:cNvSpPr txBox="1"/>
            <p:nvPr/>
          </p:nvSpPr>
          <p:spPr>
            <a:xfrm>
              <a:off x="203072" y="4029862"/>
              <a:ext cx="1512958" cy="307777"/>
            </a:xfrm>
            <a:prstGeom prst="rect">
              <a:avLst/>
            </a:prstGeom>
            <a:noFill/>
          </p:spPr>
          <p:txBody>
            <a:bodyPr wrap="square" rtlCol="0">
              <a:spAutoFit/>
            </a:bodyPr>
            <a:lstStyle/>
            <a:p>
              <a:r>
                <a:rPr lang="en-BE" sz="1400"/>
                <a:t>Original project</a:t>
              </a:r>
            </a:p>
          </p:txBody>
        </p:sp>
      </p:grpSp>
      <p:grpSp>
        <p:nvGrpSpPr>
          <p:cNvPr id="98" name="Group 97">
            <a:extLst>
              <a:ext uri="{FF2B5EF4-FFF2-40B4-BE49-F238E27FC236}">
                <a16:creationId xmlns:a16="http://schemas.microsoft.com/office/drawing/2014/main" id="{C06CF185-2C54-4C0F-3A1A-AB17CB458264}"/>
              </a:ext>
            </a:extLst>
          </p:cNvPr>
          <p:cNvGrpSpPr/>
          <p:nvPr/>
        </p:nvGrpSpPr>
        <p:grpSpPr>
          <a:xfrm>
            <a:off x="2237600" y="3083584"/>
            <a:ext cx="1485436" cy="1648804"/>
            <a:chOff x="2157390" y="2889889"/>
            <a:chExt cx="1485436" cy="1648804"/>
          </a:xfrm>
        </p:grpSpPr>
        <p:sp>
          <p:nvSpPr>
            <p:cNvPr id="99" name="Oval 98">
              <a:extLst>
                <a:ext uri="{FF2B5EF4-FFF2-40B4-BE49-F238E27FC236}">
                  <a16:creationId xmlns:a16="http://schemas.microsoft.com/office/drawing/2014/main" id="{F7CE5678-2DD0-3BE1-EF7D-267120BDFBEE}"/>
                </a:ext>
              </a:extLst>
            </p:cNvPr>
            <p:cNvSpPr/>
            <p:nvPr/>
          </p:nvSpPr>
          <p:spPr>
            <a:xfrm>
              <a:off x="2398745" y="3555623"/>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00" name="Straight Arrow Connector 99">
              <a:extLst>
                <a:ext uri="{FF2B5EF4-FFF2-40B4-BE49-F238E27FC236}">
                  <a16:creationId xmlns:a16="http://schemas.microsoft.com/office/drawing/2014/main" id="{06A2DAD9-95F4-9073-A2FE-FB80A27EF008}"/>
                </a:ext>
              </a:extLst>
            </p:cNvPr>
            <p:cNvCxnSpPr>
              <a:cxnSpLocks/>
              <a:stCxn id="88" idx="0"/>
              <a:endCxn id="99" idx="4"/>
            </p:cNvCxnSpPr>
            <p:nvPr/>
          </p:nvCxnSpPr>
          <p:spPr>
            <a:xfrm flipV="1">
              <a:off x="2523407" y="3810457"/>
              <a:ext cx="5693" cy="72823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0DDF218-6B74-1741-4279-C2736943ADA5}"/>
                </a:ext>
              </a:extLst>
            </p:cNvPr>
            <p:cNvCxnSpPr>
              <a:cxnSpLocks/>
              <a:stCxn id="92" idx="4"/>
              <a:endCxn id="102" idx="0"/>
            </p:cNvCxnSpPr>
            <p:nvPr/>
          </p:nvCxnSpPr>
          <p:spPr>
            <a:xfrm>
              <a:off x="3235956" y="2889889"/>
              <a:ext cx="23378" cy="6474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EF202A0E-89E4-B8C1-B8C4-A2ECD3EEBAA1}"/>
                </a:ext>
              </a:extLst>
            </p:cNvPr>
            <p:cNvSpPr/>
            <p:nvPr/>
          </p:nvSpPr>
          <p:spPr>
            <a:xfrm>
              <a:off x="3128979" y="3537335"/>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03" name="Picture 16" descr="Bug Fix Icons - Download Free Vector Icons | Noun Project">
              <a:extLst>
                <a:ext uri="{FF2B5EF4-FFF2-40B4-BE49-F238E27FC236}">
                  <a16:creationId xmlns:a16="http://schemas.microsoft.com/office/drawing/2014/main" id="{98F31C39-9DBD-93BA-8B35-DBC92A850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622" y="4112134"/>
              <a:ext cx="314945" cy="31494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6" descr="Bug Fix Icons - Download Free Vector Icons | Noun Project">
              <a:extLst>
                <a:ext uri="{FF2B5EF4-FFF2-40B4-BE49-F238E27FC236}">
                  <a16:creationId xmlns:a16="http://schemas.microsoft.com/office/drawing/2014/main" id="{37D32F96-5641-57C6-8135-BA33AD7B4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81" y="2962802"/>
              <a:ext cx="314945" cy="31494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0" descr="Content management, features, order management, software application,  survey icon - Download on Iconfinder">
              <a:extLst>
                <a:ext uri="{FF2B5EF4-FFF2-40B4-BE49-F238E27FC236}">
                  <a16:creationId xmlns:a16="http://schemas.microsoft.com/office/drawing/2014/main" id="{C25C1EDE-127E-6428-0CCD-1E2BDD9EF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652" y="2975977"/>
              <a:ext cx="292463" cy="292463"/>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0" descr="Content management, features, order management, software application,  survey icon - Download on Iconfinder">
              <a:extLst>
                <a:ext uri="{FF2B5EF4-FFF2-40B4-BE49-F238E27FC236}">
                  <a16:creationId xmlns:a16="http://schemas.microsoft.com/office/drawing/2014/main" id="{30DA67D3-F6F6-A48F-396C-BB29545FA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390" y="4123374"/>
              <a:ext cx="292463" cy="292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Group 106">
            <a:extLst>
              <a:ext uri="{FF2B5EF4-FFF2-40B4-BE49-F238E27FC236}">
                <a16:creationId xmlns:a16="http://schemas.microsoft.com/office/drawing/2014/main" id="{4609E8B4-C875-7804-C783-1FF93384A73C}"/>
              </a:ext>
            </a:extLst>
          </p:cNvPr>
          <p:cNvGrpSpPr/>
          <p:nvPr/>
        </p:nvGrpSpPr>
        <p:grpSpPr>
          <a:xfrm>
            <a:off x="355606" y="2783842"/>
            <a:ext cx="7250123" cy="371510"/>
            <a:chOff x="275396" y="2590147"/>
            <a:chExt cx="7250123" cy="371510"/>
          </a:xfrm>
        </p:grpSpPr>
        <p:sp>
          <p:nvSpPr>
            <p:cNvPr id="108" name="TextBox 107">
              <a:extLst>
                <a:ext uri="{FF2B5EF4-FFF2-40B4-BE49-F238E27FC236}">
                  <a16:creationId xmlns:a16="http://schemas.microsoft.com/office/drawing/2014/main" id="{1E866E01-7BC8-4B19-6949-97CCA45D9449}"/>
                </a:ext>
              </a:extLst>
            </p:cNvPr>
            <p:cNvSpPr txBox="1"/>
            <p:nvPr/>
          </p:nvSpPr>
          <p:spPr>
            <a:xfrm>
              <a:off x="275396" y="2592325"/>
              <a:ext cx="1630288" cy="369332"/>
            </a:xfrm>
            <a:prstGeom prst="rect">
              <a:avLst/>
            </a:prstGeom>
            <a:noFill/>
            <a:ln>
              <a:solidFill>
                <a:schemeClr val="tx1"/>
              </a:solidFill>
            </a:ln>
          </p:spPr>
          <p:txBody>
            <a:bodyPr wrap="square" rtlCol="0">
              <a:spAutoFit/>
            </a:bodyPr>
            <a:lstStyle/>
            <a:p>
              <a:r>
                <a:rPr lang="en-BE" b="1"/>
                <a:t>1. Social Forks</a:t>
              </a:r>
            </a:p>
          </p:txBody>
        </p:sp>
        <p:sp>
          <p:nvSpPr>
            <p:cNvPr id="109" name="TextBox 108">
              <a:extLst>
                <a:ext uri="{FF2B5EF4-FFF2-40B4-BE49-F238E27FC236}">
                  <a16:creationId xmlns:a16="http://schemas.microsoft.com/office/drawing/2014/main" id="{A9651AE4-43DC-80F2-AB6D-C8C8E03013BA}"/>
                </a:ext>
              </a:extLst>
            </p:cNvPr>
            <p:cNvSpPr txBox="1"/>
            <p:nvPr/>
          </p:nvSpPr>
          <p:spPr>
            <a:xfrm>
              <a:off x="5791224" y="2590147"/>
              <a:ext cx="1734295" cy="369332"/>
            </a:xfrm>
            <a:prstGeom prst="rect">
              <a:avLst/>
            </a:prstGeom>
            <a:noFill/>
            <a:ln>
              <a:solidFill>
                <a:schemeClr val="tx1"/>
              </a:solidFill>
            </a:ln>
          </p:spPr>
          <p:txBody>
            <a:bodyPr wrap="square" rtlCol="0">
              <a:spAutoFit/>
            </a:bodyPr>
            <a:lstStyle/>
            <a:p>
              <a:r>
                <a:rPr lang="en-BE" b="1"/>
                <a:t>2. Variant Forks</a:t>
              </a:r>
            </a:p>
          </p:txBody>
        </p:sp>
      </p:grpSp>
      <p:grpSp>
        <p:nvGrpSpPr>
          <p:cNvPr id="110" name="Group 109">
            <a:extLst>
              <a:ext uri="{FF2B5EF4-FFF2-40B4-BE49-F238E27FC236}">
                <a16:creationId xmlns:a16="http://schemas.microsoft.com/office/drawing/2014/main" id="{AF89D29B-D82A-718D-5445-09F00819C0AD}"/>
              </a:ext>
            </a:extLst>
          </p:cNvPr>
          <p:cNvGrpSpPr/>
          <p:nvPr/>
        </p:nvGrpSpPr>
        <p:grpSpPr>
          <a:xfrm>
            <a:off x="7459767" y="2646778"/>
            <a:ext cx="1756181" cy="3203634"/>
            <a:chOff x="7379557" y="2453083"/>
            <a:chExt cx="1756181" cy="3203634"/>
          </a:xfrm>
        </p:grpSpPr>
        <p:sp>
          <p:nvSpPr>
            <p:cNvPr id="111" name="Oval 110">
              <a:extLst>
                <a:ext uri="{FF2B5EF4-FFF2-40B4-BE49-F238E27FC236}">
                  <a16:creationId xmlns:a16="http://schemas.microsoft.com/office/drawing/2014/main" id="{146BD7C0-A2BA-8FEF-1794-A2FC67EC3EF9}"/>
                </a:ext>
              </a:extLst>
            </p:cNvPr>
            <p:cNvSpPr/>
            <p:nvPr/>
          </p:nvSpPr>
          <p:spPr>
            <a:xfrm>
              <a:off x="8549960" y="2640622"/>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12" name="Group 111">
              <a:extLst>
                <a:ext uri="{FF2B5EF4-FFF2-40B4-BE49-F238E27FC236}">
                  <a16:creationId xmlns:a16="http://schemas.microsoft.com/office/drawing/2014/main" id="{840DC500-E28A-E0DA-F538-5E77A5D1002E}"/>
                </a:ext>
              </a:extLst>
            </p:cNvPr>
            <p:cNvGrpSpPr/>
            <p:nvPr/>
          </p:nvGrpSpPr>
          <p:grpSpPr>
            <a:xfrm>
              <a:off x="7379557" y="2453083"/>
              <a:ext cx="1756181" cy="3203634"/>
              <a:chOff x="7379557" y="2453083"/>
              <a:chExt cx="1756181" cy="3203634"/>
            </a:xfrm>
          </p:grpSpPr>
          <p:cxnSp>
            <p:nvCxnSpPr>
              <p:cNvPr id="113" name="Curved Connector 112">
                <a:extLst>
                  <a:ext uri="{FF2B5EF4-FFF2-40B4-BE49-F238E27FC236}">
                    <a16:creationId xmlns:a16="http://schemas.microsoft.com/office/drawing/2014/main" id="{D9C54A6D-B1B2-E668-3C84-9F5C53F618A4}"/>
                  </a:ext>
                </a:extLst>
              </p:cNvPr>
              <p:cNvCxnSpPr>
                <a:cxnSpLocks/>
              </p:cNvCxnSpPr>
              <p:nvPr/>
            </p:nvCxnSpPr>
            <p:spPr>
              <a:xfrm rot="5400000" flipH="1" flipV="1">
                <a:off x="7687848" y="2806509"/>
                <a:ext cx="876185" cy="846946"/>
              </a:xfrm>
              <a:prstGeom prst="curvedConnector3">
                <a:avLst>
                  <a:gd name="adj1" fmla="val 96193"/>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C6E261D8-EDE6-A8AF-292E-A0E695D53640}"/>
                  </a:ext>
                </a:extLst>
              </p:cNvPr>
              <p:cNvSpPr txBox="1"/>
              <p:nvPr/>
            </p:nvSpPr>
            <p:spPr>
              <a:xfrm>
                <a:off x="7538113" y="2453083"/>
                <a:ext cx="1255550" cy="307777"/>
              </a:xfrm>
              <a:prstGeom prst="rect">
                <a:avLst/>
              </a:prstGeom>
              <a:noFill/>
            </p:spPr>
            <p:txBody>
              <a:bodyPr wrap="square" rtlCol="0">
                <a:spAutoFit/>
              </a:bodyPr>
              <a:lstStyle/>
              <a:p>
                <a:r>
                  <a:rPr lang="en-GB" sz="1400" dirty="0"/>
                  <a:t>S</a:t>
                </a:r>
                <a:r>
                  <a:rPr lang="en-BE" sz="1400"/>
                  <a:t>ocial Fork</a:t>
                </a:r>
              </a:p>
            </p:txBody>
          </p:sp>
          <p:cxnSp>
            <p:nvCxnSpPr>
              <p:cNvPr id="115" name="Curved Connector 114">
                <a:extLst>
                  <a:ext uri="{FF2B5EF4-FFF2-40B4-BE49-F238E27FC236}">
                    <a16:creationId xmlns:a16="http://schemas.microsoft.com/office/drawing/2014/main" id="{7A34E136-878E-67F3-C2F7-EF3E1C95F9B4}"/>
                  </a:ext>
                </a:extLst>
              </p:cNvPr>
              <p:cNvCxnSpPr>
                <a:cxnSpLocks/>
              </p:cNvCxnSpPr>
              <p:nvPr/>
            </p:nvCxnSpPr>
            <p:spPr>
              <a:xfrm>
                <a:off x="7673330" y="4670107"/>
                <a:ext cx="846376" cy="744784"/>
              </a:xfrm>
              <a:prstGeom prst="curvedConnector3">
                <a:avLst>
                  <a:gd name="adj1" fmla="val 2180"/>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179587C3-05F3-91B6-AB81-AB18EEE0BAEE}"/>
                  </a:ext>
                </a:extLst>
              </p:cNvPr>
              <p:cNvSpPr/>
              <p:nvPr/>
            </p:nvSpPr>
            <p:spPr>
              <a:xfrm>
                <a:off x="8487530" y="5296781"/>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7" name="TextBox 116">
                <a:extLst>
                  <a:ext uri="{FF2B5EF4-FFF2-40B4-BE49-F238E27FC236}">
                    <a16:creationId xmlns:a16="http://schemas.microsoft.com/office/drawing/2014/main" id="{2A7A6673-6061-3CD3-149E-34FB988AB545}"/>
                  </a:ext>
                </a:extLst>
              </p:cNvPr>
              <p:cNvSpPr txBox="1"/>
              <p:nvPr/>
            </p:nvSpPr>
            <p:spPr>
              <a:xfrm>
                <a:off x="7379557" y="5348940"/>
                <a:ext cx="1280626" cy="307777"/>
              </a:xfrm>
              <a:prstGeom prst="rect">
                <a:avLst/>
              </a:prstGeom>
              <a:noFill/>
            </p:spPr>
            <p:txBody>
              <a:bodyPr wrap="square" rtlCol="0">
                <a:spAutoFit/>
              </a:bodyPr>
              <a:lstStyle/>
              <a:p>
                <a:r>
                  <a:rPr lang="en-BE" sz="1400"/>
                  <a:t>Social Fork</a:t>
                </a:r>
              </a:p>
            </p:txBody>
          </p:sp>
          <p:sp>
            <p:nvSpPr>
              <p:cNvPr id="118" name="Oval 117">
                <a:extLst>
                  <a:ext uri="{FF2B5EF4-FFF2-40B4-BE49-F238E27FC236}">
                    <a16:creationId xmlns:a16="http://schemas.microsoft.com/office/drawing/2014/main" id="{A291ACBE-5699-A160-243E-4F4F0A2E4EA2}"/>
                  </a:ext>
                </a:extLst>
              </p:cNvPr>
              <p:cNvSpPr/>
              <p:nvPr/>
            </p:nvSpPr>
            <p:spPr>
              <a:xfrm>
                <a:off x="8586758" y="3539923"/>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19" name="Straight Arrow Connector 118">
                <a:extLst>
                  <a:ext uri="{FF2B5EF4-FFF2-40B4-BE49-F238E27FC236}">
                    <a16:creationId xmlns:a16="http://schemas.microsoft.com/office/drawing/2014/main" id="{38C99BE4-7ECB-B194-106B-98021CF1839F}"/>
                  </a:ext>
                </a:extLst>
              </p:cNvPr>
              <p:cNvCxnSpPr>
                <a:cxnSpLocks/>
              </p:cNvCxnSpPr>
              <p:nvPr/>
            </p:nvCxnSpPr>
            <p:spPr>
              <a:xfrm>
                <a:off x="8711639" y="2933648"/>
                <a:ext cx="0" cy="5926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87FA5058-DD81-E649-0F24-F890AB066666}"/>
                  </a:ext>
                </a:extLst>
              </p:cNvPr>
              <p:cNvSpPr/>
              <p:nvPr/>
            </p:nvSpPr>
            <p:spPr>
              <a:xfrm>
                <a:off x="8509559" y="4542923"/>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21" name="Straight Arrow Connector 120">
                <a:extLst>
                  <a:ext uri="{FF2B5EF4-FFF2-40B4-BE49-F238E27FC236}">
                    <a16:creationId xmlns:a16="http://schemas.microsoft.com/office/drawing/2014/main" id="{8DF42D3A-19F5-B43E-E5E3-8063B0E1D22C}"/>
                  </a:ext>
                </a:extLst>
              </p:cNvPr>
              <p:cNvCxnSpPr>
                <a:cxnSpLocks/>
                <a:stCxn id="116" idx="0"/>
                <a:endCxn id="120" idx="4"/>
              </p:cNvCxnSpPr>
              <p:nvPr/>
            </p:nvCxnSpPr>
            <p:spPr>
              <a:xfrm flipV="1">
                <a:off x="8629937" y="4797757"/>
                <a:ext cx="9977" cy="5133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Picture 12" descr="Fix Bug Icon of Line style - Available in SVG, PNG, EPS, AI &amp; Icon fonts">
                <a:extLst>
                  <a:ext uri="{FF2B5EF4-FFF2-40B4-BE49-F238E27FC236}">
                    <a16:creationId xmlns:a16="http://schemas.microsoft.com/office/drawing/2014/main" id="{52C454DE-AD8C-30A6-4B6E-3109BB4C4C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4224" y="4975201"/>
                <a:ext cx="295336" cy="295336"/>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6" descr="Bug Fix Icons - Download Free Vector Icons | Noun Project">
                <a:extLst>
                  <a:ext uri="{FF2B5EF4-FFF2-40B4-BE49-F238E27FC236}">
                    <a16:creationId xmlns:a16="http://schemas.microsoft.com/office/drawing/2014/main" id="{62801A49-C9EC-E59E-9594-F8C26F5BB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793" y="2956257"/>
                <a:ext cx="314945" cy="31494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0" descr="Content management, features, order management, software application,  survey icon - Download on Iconfinder">
                <a:extLst>
                  <a:ext uri="{FF2B5EF4-FFF2-40B4-BE49-F238E27FC236}">
                    <a16:creationId xmlns:a16="http://schemas.microsoft.com/office/drawing/2014/main" id="{F7BB99C9-79CB-2FA6-4D4A-74AD2E36D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5682" y="3000777"/>
                <a:ext cx="292463" cy="292463"/>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0" descr="Content management, features, order management, software application,  survey icon - Download on Iconfinder">
                <a:extLst>
                  <a:ext uri="{FF2B5EF4-FFF2-40B4-BE49-F238E27FC236}">
                    <a16:creationId xmlns:a16="http://schemas.microsoft.com/office/drawing/2014/main" id="{2CE7AE22-E100-5914-7CAB-9CE39B9C1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1475" y="4933475"/>
                <a:ext cx="292463" cy="2924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6" name="Group 125">
            <a:extLst>
              <a:ext uri="{FF2B5EF4-FFF2-40B4-BE49-F238E27FC236}">
                <a16:creationId xmlns:a16="http://schemas.microsoft.com/office/drawing/2014/main" id="{0A790416-5C5F-E27E-14FA-24D5C7A78572}"/>
              </a:ext>
            </a:extLst>
          </p:cNvPr>
          <p:cNvGrpSpPr/>
          <p:nvPr/>
        </p:nvGrpSpPr>
        <p:grpSpPr>
          <a:xfrm>
            <a:off x="9526074" y="3729883"/>
            <a:ext cx="1758868" cy="1255781"/>
            <a:chOff x="9445864" y="3536188"/>
            <a:chExt cx="1758868" cy="1255781"/>
          </a:xfrm>
        </p:grpSpPr>
        <p:sp>
          <p:nvSpPr>
            <p:cNvPr id="127" name="Oval 126">
              <a:extLst>
                <a:ext uri="{FF2B5EF4-FFF2-40B4-BE49-F238E27FC236}">
                  <a16:creationId xmlns:a16="http://schemas.microsoft.com/office/drawing/2014/main" id="{C87DE266-483B-1D8B-4792-1C3869C70A11}"/>
                </a:ext>
              </a:extLst>
            </p:cNvPr>
            <p:cNvSpPr/>
            <p:nvPr/>
          </p:nvSpPr>
          <p:spPr>
            <a:xfrm>
              <a:off x="9798006" y="4537135"/>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24" name="Group 1023">
              <a:extLst>
                <a:ext uri="{FF2B5EF4-FFF2-40B4-BE49-F238E27FC236}">
                  <a16:creationId xmlns:a16="http://schemas.microsoft.com/office/drawing/2014/main" id="{8D9BD7A7-8354-21A6-44EE-65DB25049243}"/>
                </a:ext>
              </a:extLst>
            </p:cNvPr>
            <p:cNvGrpSpPr/>
            <p:nvPr/>
          </p:nvGrpSpPr>
          <p:grpSpPr>
            <a:xfrm>
              <a:off x="9445864" y="3536188"/>
              <a:ext cx="1758868" cy="984030"/>
              <a:chOff x="9445864" y="3536188"/>
              <a:chExt cx="1758868" cy="984030"/>
            </a:xfrm>
          </p:grpSpPr>
          <p:grpSp>
            <p:nvGrpSpPr>
              <p:cNvPr id="1025" name="Group 1024">
                <a:extLst>
                  <a:ext uri="{FF2B5EF4-FFF2-40B4-BE49-F238E27FC236}">
                    <a16:creationId xmlns:a16="http://schemas.microsoft.com/office/drawing/2014/main" id="{EB289C2F-ADD8-EF08-A984-B61F88495F2A}"/>
                  </a:ext>
                </a:extLst>
              </p:cNvPr>
              <p:cNvGrpSpPr/>
              <p:nvPr/>
            </p:nvGrpSpPr>
            <p:grpSpPr>
              <a:xfrm>
                <a:off x="9448957" y="3536188"/>
                <a:ext cx="1755775" cy="984030"/>
                <a:chOff x="9485557" y="3138761"/>
                <a:chExt cx="1755775" cy="984030"/>
              </a:xfrm>
            </p:grpSpPr>
            <p:grpSp>
              <p:nvGrpSpPr>
                <p:cNvPr id="1028" name="Group 1027">
                  <a:extLst>
                    <a:ext uri="{FF2B5EF4-FFF2-40B4-BE49-F238E27FC236}">
                      <a16:creationId xmlns:a16="http://schemas.microsoft.com/office/drawing/2014/main" id="{31F2388B-072D-17DA-0E0A-A0ABEDC5951A}"/>
                    </a:ext>
                  </a:extLst>
                </p:cNvPr>
                <p:cNvGrpSpPr/>
                <p:nvPr/>
              </p:nvGrpSpPr>
              <p:grpSpPr>
                <a:xfrm>
                  <a:off x="9830964" y="3138761"/>
                  <a:ext cx="1410368" cy="984030"/>
                  <a:chOff x="9830964" y="3138761"/>
                  <a:chExt cx="1410368" cy="984030"/>
                </a:xfrm>
              </p:grpSpPr>
              <p:sp>
                <p:nvSpPr>
                  <p:cNvPr id="1030" name="Oval 1029">
                    <a:extLst>
                      <a:ext uri="{FF2B5EF4-FFF2-40B4-BE49-F238E27FC236}">
                        <a16:creationId xmlns:a16="http://schemas.microsoft.com/office/drawing/2014/main" id="{59E829E7-5139-FFE4-6CA9-2CF010014E88}"/>
                      </a:ext>
                    </a:extLst>
                  </p:cNvPr>
                  <p:cNvSpPr/>
                  <p:nvPr/>
                </p:nvSpPr>
                <p:spPr>
                  <a:xfrm>
                    <a:off x="9830964" y="3138761"/>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031" name="Straight Arrow Connector 1030">
                    <a:extLst>
                      <a:ext uri="{FF2B5EF4-FFF2-40B4-BE49-F238E27FC236}">
                        <a16:creationId xmlns:a16="http://schemas.microsoft.com/office/drawing/2014/main" id="{3E2BF856-6E41-0B24-1DB0-28592F93CE2E}"/>
                      </a:ext>
                    </a:extLst>
                  </p:cNvPr>
                  <p:cNvCxnSpPr>
                    <a:cxnSpLocks/>
                    <a:stCxn id="127" idx="0"/>
                    <a:endCxn id="1030" idx="4"/>
                  </p:cNvCxnSpPr>
                  <p:nvPr/>
                </p:nvCxnSpPr>
                <p:spPr>
                  <a:xfrm flipV="1">
                    <a:off x="9940413" y="3393595"/>
                    <a:ext cx="20906" cy="729196"/>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3C6F1488-96F6-7F30-C278-F7A5E202EDAE}"/>
                      </a:ext>
                    </a:extLst>
                  </p:cNvPr>
                  <p:cNvSpPr txBox="1"/>
                  <p:nvPr/>
                </p:nvSpPr>
                <p:spPr>
                  <a:xfrm>
                    <a:off x="9940412" y="3639896"/>
                    <a:ext cx="1300920" cy="338554"/>
                  </a:xfrm>
                  <a:prstGeom prst="rect">
                    <a:avLst/>
                  </a:prstGeom>
                  <a:noFill/>
                </p:spPr>
                <p:txBody>
                  <a:bodyPr wrap="square" rtlCol="0">
                    <a:spAutoFit/>
                  </a:bodyPr>
                  <a:lstStyle/>
                  <a:p>
                    <a:r>
                      <a:rPr lang="en-BE" sz="1600" dirty="0"/>
                      <a:t>Optionally</a:t>
                    </a:r>
                  </a:p>
                </p:txBody>
              </p:sp>
            </p:grpSp>
            <p:pic>
              <p:nvPicPr>
                <p:cNvPr id="1029" name="Picture 12" descr="Fix Bug Icon of Line style - Available in SVG, PNG, EPS, AI &amp; Icon fonts">
                  <a:extLst>
                    <a:ext uri="{FF2B5EF4-FFF2-40B4-BE49-F238E27FC236}">
                      <a16:creationId xmlns:a16="http://schemas.microsoft.com/office/drawing/2014/main" id="{6E72B18E-B765-18C0-C18A-4B315F0C51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5557" y="3794907"/>
                  <a:ext cx="295336" cy="2953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20" descr="Content management, features, order management, software application,  survey icon - Download on Iconfinder">
                <a:extLst>
                  <a:ext uri="{FF2B5EF4-FFF2-40B4-BE49-F238E27FC236}">
                    <a16:creationId xmlns:a16="http://schemas.microsoft.com/office/drawing/2014/main" id="{AB702D32-2927-4892-8DEC-9F3DE9887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5864" y="3814397"/>
                <a:ext cx="292463" cy="2924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36" name="Group 1035">
            <a:extLst>
              <a:ext uri="{FF2B5EF4-FFF2-40B4-BE49-F238E27FC236}">
                <a16:creationId xmlns:a16="http://schemas.microsoft.com/office/drawing/2014/main" id="{0AE9AC25-307D-A91C-5F56-AE9D090EE87F}"/>
              </a:ext>
            </a:extLst>
          </p:cNvPr>
          <p:cNvGrpSpPr/>
          <p:nvPr/>
        </p:nvGrpSpPr>
        <p:grpSpPr>
          <a:xfrm>
            <a:off x="2650726" y="1315102"/>
            <a:ext cx="3267450" cy="1018420"/>
            <a:chOff x="3461942" y="2155295"/>
            <a:chExt cx="3230330" cy="1023495"/>
          </a:xfrm>
        </p:grpSpPr>
        <p:pic>
          <p:nvPicPr>
            <p:cNvPr id="1037" name="Picture 1036">
              <a:extLst>
                <a:ext uri="{FF2B5EF4-FFF2-40B4-BE49-F238E27FC236}">
                  <a16:creationId xmlns:a16="http://schemas.microsoft.com/office/drawing/2014/main" id="{0301A13B-6A8F-7394-FF52-C88B4DA07A05}"/>
                </a:ext>
              </a:extLst>
            </p:cNvPr>
            <p:cNvPicPr>
              <a:picLocks noChangeAspect="1"/>
            </p:cNvPicPr>
            <p:nvPr/>
          </p:nvPicPr>
          <p:blipFill>
            <a:blip r:embed="rId7">
              <a:extLst>
                <a:ext uri="{28A0092B-C50C-407E-A947-70E740481C1C}">
                  <a14:useLocalDpi xmlns:a14="http://schemas.microsoft.com/office/drawing/2010/main" val="0"/>
                </a:ext>
              </a:extLst>
            </a:blip>
            <a:srcRect l="17068" t="17229" r="17442" b="13605"/>
            <a:stretch>
              <a:fillRect/>
            </a:stretch>
          </p:blipFill>
          <p:spPr bwMode="auto">
            <a:xfrm>
              <a:off x="3461942" y="2296304"/>
              <a:ext cx="1326861" cy="6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8" name="Group 1037">
              <a:extLst>
                <a:ext uri="{FF2B5EF4-FFF2-40B4-BE49-F238E27FC236}">
                  <a16:creationId xmlns:a16="http://schemas.microsoft.com/office/drawing/2014/main" id="{7D927F7E-BE0D-893C-99FD-A96F7C1C882D}"/>
                </a:ext>
              </a:extLst>
            </p:cNvPr>
            <p:cNvGrpSpPr/>
            <p:nvPr/>
          </p:nvGrpSpPr>
          <p:grpSpPr>
            <a:xfrm>
              <a:off x="5365412" y="2155295"/>
              <a:ext cx="1326860" cy="1023495"/>
              <a:chOff x="3293207" y="1005576"/>
              <a:chExt cx="1693890" cy="1358974"/>
            </a:xfrm>
          </p:grpSpPr>
          <p:pic>
            <p:nvPicPr>
              <p:cNvPr id="1040" name="Picture 1039" descr="85% of projects in Github have never been forked - Livable Software">
                <a:extLst>
                  <a:ext uri="{FF2B5EF4-FFF2-40B4-BE49-F238E27FC236}">
                    <a16:creationId xmlns:a16="http://schemas.microsoft.com/office/drawing/2014/main" id="{B1459A3E-6B3A-DAA3-D860-4487F0CA364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219" t="1363" r="22538" b="3569"/>
              <a:stretch/>
            </p:blipFill>
            <p:spPr bwMode="auto">
              <a:xfrm rot="5400000">
                <a:off x="3589737" y="1173442"/>
                <a:ext cx="808826" cy="1195800"/>
              </a:xfrm>
              <a:prstGeom prst="rect">
                <a:avLst/>
              </a:prstGeom>
              <a:noFill/>
              <a:extLst>
                <a:ext uri="{909E8E84-426E-40DD-AFC4-6F175D3DCCD1}">
                  <a14:hiddenFill xmlns:a14="http://schemas.microsoft.com/office/drawing/2010/main">
                    <a:solidFill>
                      <a:srgbClr val="FFFFFF"/>
                    </a:solidFill>
                  </a14:hiddenFill>
                </a:ext>
              </a:extLst>
            </p:spPr>
          </p:pic>
          <p:sp>
            <p:nvSpPr>
              <p:cNvPr id="1041" name="TextBox 139">
                <a:extLst>
                  <a:ext uri="{FF2B5EF4-FFF2-40B4-BE49-F238E27FC236}">
                    <a16:creationId xmlns:a16="http://schemas.microsoft.com/office/drawing/2014/main" id="{5A4E8A95-4FF0-B643-2B43-C35EA95E30C1}"/>
                  </a:ext>
                </a:extLst>
              </p:cNvPr>
              <p:cNvSpPr txBox="1"/>
              <p:nvPr/>
            </p:nvSpPr>
            <p:spPr>
              <a:xfrm>
                <a:off x="3293207" y="1005576"/>
                <a:ext cx="1693890" cy="4106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panose="020F0502020204030204"/>
                    <a:ea typeface="+mn-ea"/>
                    <a:cs typeface="+mn-cs"/>
                  </a:rPr>
                  <a:t>Upstream</a:t>
                </a:r>
                <a:endParaRPr kumimoji="0" lang="en-BE" sz="1400" b="0" i="0" u="none" strike="noStrike" kern="1200" cap="none" spc="0" normalizeH="0" baseline="0" noProof="0" dirty="0">
                  <a:ln>
                    <a:noFill/>
                  </a:ln>
                  <a:effectLst/>
                  <a:uLnTx/>
                  <a:uFillTx/>
                  <a:latin typeface="Calibri" panose="020F0502020204030204"/>
                  <a:ea typeface="+mn-ea"/>
                  <a:cs typeface="+mn-cs"/>
                </a:endParaRPr>
              </a:p>
            </p:txBody>
          </p:sp>
          <p:sp>
            <p:nvSpPr>
              <p:cNvPr id="1042" name="TextBox 140">
                <a:extLst>
                  <a:ext uri="{FF2B5EF4-FFF2-40B4-BE49-F238E27FC236}">
                    <a16:creationId xmlns:a16="http://schemas.microsoft.com/office/drawing/2014/main" id="{D86429FD-120E-7EB4-4ED8-80B053716CAA}"/>
                  </a:ext>
                </a:extLst>
              </p:cNvPr>
              <p:cNvSpPr txBox="1"/>
              <p:nvPr/>
            </p:nvSpPr>
            <p:spPr>
              <a:xfrm>
                <a:off x="3632179" y="1953854"/>
                <a:ext cx="1073218" cy="4106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BE" sz="1400" b="0" i="0" u="none" strike="noStrike" kern="1200" cap="none" spc="0" normalizeH="0" baseline="0" noProof="0" dirty="0">
                    <a:ln>
                      <a:noFill/>
                    </a:ln>
                    <a:effectLst/>
                    <a:uLnTx/>
                    <a:uFillTx/>
                    <a:latin typeface="Calibri" panose="020F0502020204030204"/>
                    <a:ea typeface="+mn-ea"/>
                    <a:cs typeface="+mn-cs"/>
                  </a:rPr>
                  <a:t>Fork</a:t>
                </a:r>
              </a:p>
            </p:txBody>
          </p:sp>
        </p:grpSp>
        <p:sp>
          <p:nvSpPr>
            <p:cNvPr id="1039" name="Right Arrow 1038">
              <a:extLst>
                <a:ext uri="{FF2B5EF4-FFF2-40B4-BE49-F238E27FC236}">
                  <a16:creationId xmlns:a16="http://schemas.microsoft.com/office/drawing/2014/main" id="{352A09B5-0D7D-D98C-8EC9-98576117F1C2}"/>
                </a:ext>
              </a:extLst>
            </p:cNvPr>
            <p:cNvSpPr/>
            <p:nvPr/>
          </p:nvSpPr>
          <p:spPr>
            <a:xfrm>
              <a:off x="4850062" y="2482731"/>
              <a:ext cx="521705" cy="277848"/>
            </a:xfrm>
            <a:prstGeom prst="rightArrow">
              <a:avLst/>
            </a:prstGeom>
            <a:solidFill>
              <a:sysClr val="window" lastClr="FFFFFF">
                <a:lumMod val="50000"/>
              </a:sysClr>
            </a:solidFill>
            <a:ln w="12700" cap="flat" cmpd="sng" algn="ctr">
              <a:solidFill>
                <a:srgbClr val="5B9BD5">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B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TextBox 2">
            <a:extLst>
              <a:ext uri="{FF2B5EF4-FFF2-40B4-BE49-F238E27FC236}">
                <a16:creationId xmlns:a16="http://schemas.microsoft.com/office/drawing/2014/main" id="{7789D101-D87A-F390-954C-4326D46DB043}"/>
              </a:ext>
            </a:extLst>
          </p:cNvPr>
          <p:cNvSpPr txBox="1"/>
          <p:nvPr/>
        </p:nvSpPr>
        <p:spPr>
          <a:xfrm>
            <a:off x="6408358" y="2060427"/>
            <a:ext cx="3596571" cy="400110"/>
          </a:xfrm>
          <a:prstGeom prst="rect">
            <a:avLst/>
          </a:prstGeom>
          <a:noFill/>
        </p:spPr>
        <p:txBody>
          <a:bodyPr wrap="square" rtlCol="0">
            <a:spAutoFit/>
          </a:bodyPr>
          <a:lstStyle/>
          <a:p>
            <a:r>
              <a:rPr lang="en-BE" sz="2000" dirty="0">
                <a:solidFill>
                  <a:srgbClr val="1914C3"/>
                </a:solidFill>
              </a:rPr>
              <a:t>Software family</a:t>
            </a:r>
            <a:r>
              <a:rPr lang="en-BE" sz="2000" dirty="0"/>
              <a:t> </a:t>
            </a:r>
            <a:r>
              <a:rPr lang="en-BE" sz="2000" b="1" i="0" dirty="0">
                <a:solidFill>
                  <a:srgbClr val="4A4A4A"/>
                </a:solidFill>
                <a:effectLst/>
                <a:latin typeface="Arial" panose="020B0604020202020204" pitchFamily="34" charset="0"/>
              </a:rPr>
              <a:t>–</a:t>
            </a:r>
            <a:r>
              <a:rPr lang="en-BE" sz="2000" dirty="0"/>
              <a:t> &gt;= 2 variants</a:t>
            </a:r>
          </a:p>
        </p:txBody>
      </p:sp>
    </p:spTree>
    <p:extLst>
      <p:ext uri="{BB962C8B-B14F-4D97-AF65-F5344CB8AC3E}">
        <p14:creationId xmlns:p14="http://schemas.microsoft.com/office/powerpoint/2010/main" val="8146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1">
            <a:extLst>
              <a:ext uri="{FF2B5EF4-FFF2-40B4-BE49-F238E27FC236}">
                <a16:creationId xmlns:a16="http://schemas.microsoft.com/office/drawing/2014/main" id="{654BB264-A8C9-F959-08B8-E5E1F19182D1}"/>
              </a:ext>
            </a:extLst>
          </p:cNvPr>
          <p:cNvSpPr>
            <a:spLocks noGrp="1"/>
          </p:cNvSpPr>
          <p:nvPr>
            <p:ph type="sldNum" sz="quarter" idx="12"/>
          </p:nvPr>
        </p:nvSpPr>
        <p:spPr>
          <a:xfrm>
            <a:off x="8791429" y="6363019"/>
            <a:ext cx="2743200" cy="365125"/>
          </a:xfrm>
        </p:spPr>
        <p:txBody>
          <a:bodyPr/>
          <a:lstStyle/>
          <a:p>
            <a:fld id="{E99B5F40-4EFC-3744-86E9-F34249B669FE}" type="slidenum">
              <a:rPr lang="en-BE" smtClean="0"/>
              <a:t>4</a:t>
            </a:fld>
            <a:endParaRPr lang="en-BE" dirty="0"/>
          </a:p>
        </p:txBody>
      </p:sp>
      <p:grpSp>
        <p:nvGrpSpPr>
          <p:cNvPr id="68" name="Group 67">
            <a:extLst>
              <a:ext uri="{FF2B5EF4-FFF2-40B4-BE49-F238E27FC236}">
                <a16:creationId xmlns:a16="http://schemas.microsoft.com/office/drawing/2014/main" id="{1CAD8ACF-60B8-C215-ED6E-72AFF3157BD1}"/>
              </a:ext>
            </a:extLst>
          </p:cNvPr>
          <p:cNvGrpSpPr/>
          <p:nvPr/>
        </p:nvGrpSpPr>
        <p:grpSpPr>
          <a:xfrm>
            <a:off x="6650373" y="3867326"/>
            <a:ext cx="4020709" cy="990921"/>
            <a:chOff x="6570163" y="3673631"/>
            <a:chExt cx="4020709" cy="990921"/>
          </a:xfrm>
        </p:grpSpPr>
        <p:cxnSp>
          <p:nvCxnSpPr>
            <p:cNvPr id="69" name="Curved Connector 68">
              <a:extLst>
                <a:ext uri="{FF2B5EF4-FFF2-40B4-BE49-F238E27FC236}">
                  <a16:creationId xmlns:a16="http://schemas.microsoft.com/office/drawing/2014/main" id="{112DBC74-BE8A-E4AF-28AD-04B42A8C49E1}"/>
                </a:ext>
              </a:extLst>
            </p:cNvPr>
            <p:cNvCxnSpPr>
              <a:cxnSpLocks/>
            </p:cNvCxnSpPr>
            <p:nvPr/>
          </p:nvCxnSpPr>
          <p:spPr>
            <a:xfrm>
              <a:off x="6570163" y="3673631"/>
              <a:ext cx="1255551" cy="990921"/>
            </a:xfrm>
            <a:prstGeom prst="curvedConnector3">
              <a:avLst>
                <a:gd name="adj1" fmla="val 50000"/>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341B4C9-5CF4-F88A-DB24-C058F238ACB5}"/>
                </a:ext>
              </a:extLst>
            </p:cNvPr>
            <p:cNvCxnSpPr>
              <a:cxnSpLocks/>
            </p:cNvCxnSpPr>
            <p:nvPr/>
          </p:nvCxnSpPr>
          <p:spPr>
            <a:xfrm>
              <a:off x="7819726" y="4664552"/>
              <a:ext cx="2771146" cy="0"/>
            </a:xfrm>
            <a:prstGeom prst="line">
              <a:avLst/>
            </a:prstGeom>
            <a:ln w="1016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 name="TextBox 70">
              <a:extLst>
                <a:ext uri="{FF2B5EF4-FFF2-40B4-BE49-F238E27FC236}">
                  <a16:creationId xmlns:a16="http://schemas.microsoft.com/office/drawing/2014/main" id="{E12651F6-7E63-9F1E-35D7-662CE55CC3F4}"/>
                </a:ext>
              </a:extLst>
            </p:cNvPr>
            <p:cNvSpPr txBox="1"/>
            <p:nvPr/>
          </p:nvSpPr>
          <p:spPr>
            <a:xfrm>
              <a:off x="7469854" y="4273190"/>
              <a:ext cx="1973928" cy="307777"/>
            </a:xfrm>
            <a:prstGeom prst="rect">
              <a:avLst/>
            </a:prstGeom>
            <a:noFill/>
          </p:spPr>
          <p:txBody>
            <a:bodyPr wrap="square" rtlCol="0">
              <a:spAutoFit/>
            </a:bodyPr>
            <a:lstStyle/>
            <a:p>
              <a:r>
                <a:rPr lang="en-BE" sz="1400"/>
                <a:t>Variant 2</a:t>
              </a:r>
            </a:p>
          </p:txBody>
        </p:sp>
      </p:grpSp>
      <p:grpSp>
        <p:nvGrpSpPr>
          <p:cNvPr id="72" name="Group 71">
            <a:extLst>
              <a:ext uri="{FF2B5EF4-FFF2-40B4-BE49-F238E27FC236}">
                <a16:creationId xmlns:a16="http://schemas.microsoft.com/office/drawing/2014/main" id="{5F9BEB2E-AA73-CF55-30F9-B84C25923299}"/>
              </a:ext>
            </a:extLst>
          </p:cNvPr>
          <p:cNvGrpSpPr/>
          <p:nvPr/>
        </p:nvGrpSpPr>
        <p:grpSpPr>
          <a:xfrm>
            <a:off x="5687404" y="3407801"/>
            <a:ext cx="5027999" cy="883465"/>
            <a:chOff x="5607194" y="3214106"/>
            <a:chExt cx="5027999" cy="883465"/>
          </a:xfrm>
        </p:grpSpPr>
        <p:cxnSp>
          <p:nvCxnSpPr>
            <p:cNvPr id="73" name="Straight Connector 72">
              <a:extLst>
                <a:ext uri="{FF2B5EF4-FFF2-40B4-BE49-F238E27FC236}">
                  <a16:creationId xmlns:a16="http://schemas.microsoft.com/office/drawing/2014/main" id="{1D9C65D2-717F-FF61-BA25-AE0375552A03}"/>
                </a:ext>
              </a:extLst>
            </p:cNvPr>
            <p:cNvCxnSpPr>
              <a:cxnSpLocks/>
            </p:cNvCxnSpPr>
            <p:nvPr/>
          </p:nvCxnSpPr>
          <p:spPr>
            <a:xfrm>
              <a:off x="6309453" y="3675200"/>
              <a:ext cx="4325740" cy="0"/>
            </a:xfrm>
            <a:prstGeom prst="line">
              <a:avLst/>
            </a:prstGeom>
            <a:ln w="1016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4" name="Oval 73">
              <a:extLst>
                <a:ext uri="{FF2B5EF4-FFF2-40B4-BE49-F238E27FC236}">
                  <a16:creationId xmlns:a16="http://schemas.microsoft.com/office/drawing/2014/main" id="{9D8F1E2E-B702-972E-6078-237E7D966DDA}"/>
                </a:ext>
              </a:extLst>
            </p:cNvPr>
            <p:cNvSpPr/>
            <p:nvPr/>
          </p:nvSpPr>
          <p:spPr>
            <a:xfrm>
              <a:off x="5995457" y="3546214"/>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5" name="TextBox 74">
              <a:extLst>
                <a:ext uri="{FF2B5EF4-FFF2-40B4-BE49-F238E27FC236}">
                  <a16:creationId xmlns:a16="http://schemas.microsoft.com/office/drawing/2014/main" id="{1DDDD3F3-191A-7BB4-90C8-B1D6EC644DA0}"/>
                </a:ext>
              </a:extLst>
            </p:cNvPr>
            <p:cNvSpPr txBox="1"/>
            <p:nvPr/>
          </p:nvSpPr>
          <p:spPr>
            <a:xfrm>
              <a:off x="5619012" y="3214106"/>
              <a:ext cx="1512958" cy="307777"/>
            </a:xfrm>
            <a:prstGeom prst="rect">
              <a:avLst/>
            </a:prstGeom>
            <a:noFill/>
          </p:spPr>
          <p:txBody>
            <a:bodyPr wrap="square" rtlCol="0">
              <a:spAutoFit/>
            </a:bodyPr>
            <a:lstStyle/>
            <a:p>
              <a:r>
                <a:rPr lang="en-BE" sz="1400"/>
                <a:t>Original project</a:t>
              </a:r>
            </a:p>
          </p:txBody>
        </p:sp>
        <p:sp>
          <p:nvSpPr>
            <p:cNvPr id="76" name="TextBox 75">
              <a:extLst>
                <a:ext uri="{FF2B5EF4-FFF2-40B4-BE49-F238E27FC236}">
                  <a16:creationId xmlns:a16="http://schemas.microsoft.com/office/drawing/2014/main" id="{B3D1ED79-EA1D-E9E0-F8C1-0A97553CA9FB}"/>
                </a:ext>
              </a:extLst>
            </p:cNvPr>
            <p:cNvSpPr txBox="1"/>
            <p:nvPr/>
          </p:nvSpPr>
          <p:spPr>
            <a:xfrm>
              <a:off x="5607194" y="3789794"/>
              <a:ext cx="1973928" cy="307777"/>
            </a:xfrm>
            <a:prstGeom prst="rect">
              <a:avLst/>
            </a:prstGeom>
            <a:noFill/>
          </p:spPr>
          <p:txBody>
            <a:bodyPr wrap="square" rtlCol="0">
              <a:spAutoFit/>
            </a:bodyPr>
            <a:lstStyle/>
            <a:p>
              <a:r>
                <a:rPr lang="en-BE" sz="1400"/>
                <a:t>Variant 1</a:t>
              </a:r>
            </a:p>
          </p:txBody>
        </p:sp>
      </p:grpSp>
      <p:sp>
        <p:nvSpPr>
          <p:cNvPr id="78" name="Rectangle 77">
            <a:extLst>
              <a:ext uri="{FF2B5EF4-FFF2-40B4-BE49-F238E27FC236}">
                <a16:creationId xmlns:a16="http://schemas.microsoft.com/office/drawing/2014/main" id="{C0820CA6-C2A2-7176-18CC-AD85AD5A7E17}"/>
              </a:ext>
            </a:extLst>
          </p:cNvPr>
          <p:cNvSpPr/>
          <p:nvPr/>
        </p:nvSpPr>
        <p:spPr>
          <a:xfrm>
            <a:off x="5625097" y="2525956"/>
            <a:ext cx="5391886" cy="34772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10" name="Group 109">
            <a:extLst>
              <a:ext uri="{FF2B5EF4-FFF2-40B4-BE49-F238E27FC236}">
                <a16:creationId xmlns:a16="http://schemas.microsoft.com/office/drawing/2014/main" id="{AF89D29B-D82A-718D-5445-09F00819C0AD}"/>
              </a:ext>
            </a:extLst>
          </p:cNvPr>
          <p:cNvGrpSpPr/>
          <p:nvPr/>
        </p:nvGrpSpPr>
        <p:grpSpPr>
          <a:xfrm>
            <a:off x="7459767" y="2646778"/>
            <a:ext cx="1756181" cy="3203634"/>
            <a:chOff x="7379557" y="2453083"/>
            <a:chExt cx="1756181" cy="3203634"/>
          </a:xfrm>
        </p:grpSpPr>
        <p:sp>
          <p:nvSpPr>
            <p:cNvPr id="111" name="Oval 110">
              <a:extLst>
                <a:ext uri="{FF2B5EF4-FFF2-40B4-BE49-F238E27FC236}">
                  <a16:creationId xmlns:a16="http://schemas.microsoft.com/office/drawing/2014/main" id="{146BD7C0-A2BA-8FEF-1794-A2FC67EC3EF9}"/>
                </a:ext>
              </a:extLst>
            </p:cNvPr>
            <p:cNvSpPr/>
            <p:nvPr/>
          </p:nvSpPr>
          <p:spPr>
            <a:xfrm>
              <a:off x="8549960" y="2640622"/>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12" name="Group 111">
              <a:extLst>
                <a:ext uri="{FF2B5EF4-FFF2-40B4-BE49-F238E27FC236}">
                  <a16:creationId xmlns:a16="http://schemas.microsoft.com/office/drawing/2014/main" id="{840DC500-E28A-E0DA-F538-5E77A5D1002E}"/>
                </a:ext>
              </a:extLst>
            </p:cNvPr>
            <p:cNvGrpSpPr/>
            <p:nvPr/>
          </p:nvGrpSpPr>
          <p:grpSpPr>
            <a:xfrm>
              <a:off x="7379557" y="2453083"/>
              <a:ext cx="1756181" cy="3203634"/>
              <a:chOff x="7379557" y="2453083"/>
              <a:chExt cx="1756181" cy="3203634"/>
            </a:xfrm>
          </p:grpSpPr>
          <p:cxnSp>
            <p:nvCxnSpPr>
              <p:cNvPr id="113" name="Curved Connector 112">
                <a:extLst>
                  <a:ext uri="{FF2B5EF4-FFF2-40B4-BE49-F238E27FC236}">
                    <a16:creationId xmlns:a16="http://schemas.microsoft.com/office/drawing/2014/main" id="{D9C54A6D-B1B2-E668-3C84-9F5C53F618A4}"/>
                  </a:ext>
                </a:extLst>
              </p:cNvPr>
              <p:cNvCxnSpPr>
                <a:cxnSpLocks/>
              </p:cNvCxnSpPr>
              <p:nvPr/>
            </p:nvCxnSpPr>
            <p:spPr>
              <a:xfrm rot="5400000" flipH="1" flipV="1">
                <a:off x="7687848" y="2806509"/>
                <a:ext cx="876185" cy="846946"/>
              </a:xfrm>
              <a:prstGeom prst="curvedConnector3">
                <a:avLst>
                  <a:gd name="adj1" fmla="val 96193"/>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C6E261D8-EDE6-A8AF-292E-A0E695D53640}"/>
                  </a:ext>
                </a:extLst>
              </p:cNvPr>
              <p:cNvSpPr txBox="1"/>
              <p:nvPr/>
            </p:nvSpPr>
            <p:spPr>
              <a:xfrm>
                <a:off x="7538113" y="2453083"/>
                <a:ext cx="1255550" cy="307777"/>
              </a:xfrm>
              <a:prstGeom prst="rect">
                <a:avLst/>
              </a:prstGeom>
              <a:noFill/>
            </p:spPr>
            <p:txBody>
              <a:bodyPr wrap="square" rtlCol="0">
                <a:spAutoFit/>
              </a:bodyPr>
              <a:lstStyle/>
              <a:p>
                <a:r>
                  <a:rPr lang="en-GB" sz="1400" dirty="0"/>
                  <a:t>S</a:t>
                </a:r>
                <a:r>
                  <a:rPr lang="en-BE" sz="1400"/>
                  <a:t>ocial Fork</a:t>
                </a:r>
              </a:p>
            </p:txBody>
          </p:sp>
          <p:cxnSp>
            <p:nvCxnSpPr>
              <p:cNvPr id="115" name="Curved Connector 114">
                <a:extLst>
                  <a:ext uri="{FF2B5EF4-FFF2-40B4-BE49-F238E27FC236}">
                    <a16:creationId xmlns:a16="http://schemas.microsoft.com/office/drawing/2014/main" id="{7A34E136-878E-67F3-C2F7-EF3E1C95F9B4}"/>
                  </a:ext>
                </a:extLst>
              </p:cNvPr>
              <p:cNvCxnSpPr>
                <a:cxnSpLocks/>
              </p:cNvCxnSpPr>
              <p:nvPr/>
            </p:nvCxnSpPr>
            <p:spPr>
              <a:xfrm>
                <a:off x="7673330" y="4670107"/>
                <a:ext cx="846376" cy="744784"/>
              </a:xfrm>
              <a:prstGeom prst="curvedConnector3">
                <a:avLst>
                  <a:gd name="adj1" fmla="val 2180"/>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179587C3-05F3-91B6-AB81-AB18EEE0BAEE}"/>
                  </a:ext>
                </a:extLst>
              </p:cNvPr>
              <p:cNvSpPr/>
              <p:nvPr/>
            </p:nvSpPr>
            <p:spPr>
              <a:xfrm>
                <a:off x="8487530" y="5296781"/>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7" name="TextBox 116">
                <a:extLst>
                  <a:ext uri="{FF2B5EF4-FFF2-40B4-BE49-F238E27FC236}">
                    <a16:creationId xmlns:a16="http://schemas.microsoft.com/office/drawing/2014/main" id="{2A7A6673-6061-3CD3-149E-34FB988AB545}"/>
                  </a:ext>
                </a:extLst>
              </p:cNvPr>
              <p:cNvSpPr txBox="1"/>
              <p:nvPr/>
            </p:nvSpPr>
            <p:spPr>
              <a:xfrm>
                <a:off x="7379557" y="5348940"/>
                <a:ext cx="1280626" cy="307777"/>
              </a:xfrm>
              <a:prstGeom prst="rect">
                <a:avLst/>
              </a:prstGeom>
              <a:noFill/>
            </p:spPr>
            <p:txBody>
              <a:bodyPr wrap="square" rtlCol="0">
                <a:spAutoFit/>
              </a:bodyPr>
              <a:lstStyle/>
              <a:p>
                <a:r>
                  <a:rPr lang="en-BE" sz="1400"/>
                  <a:t>Social Fork</a:t>
                </a:r>
              </a:p>
            </p:txBody>
          </p:sp>
          <p:sp>
            <p:nvSpPr>
              <p:cNvPr id="118" name="Oval 117">
                <a:extLst>
                  <a:ext uri="{FF2B5EF4-FFF2-40B4-BE49-F238E27FC236}">
                    <a16:creationId xmlns:a16="http://schemas.microsoft.com/office/drawing/2014/main" id="{A291ACBE-5699-A160-243E-4F4F0A2E4EA2}"/>
                  </a:ext>
                </a:extLst>
              </p:cNvPr>
              <p:cNvSpPr/>
              <p:nvPr/>
            </p:nvSpPr>
            <p:spPr>
              <a:xfrm>
                <a:off x="8586758" y="3539923"/>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19" name="Straight Arrow Connector 118">
                <a:extLst>
                  <a:ext uri="{FF2B5EF4-FFF2-40B4-BE49-F238E27FC236}">
                    <a16:creationId xmlns:a16="http://schemas.microsoft.com/office/drawing/2014/main" id="{38C99BE4-7ECB-B194-106B-98021CF1839F}"/>
                  </a:ext>
                </a:extLst>
              </p:cNvPr>
              <p:cNvCxnSpPr>
                <a:cxnSpLocks/>
              </p:cNvCxnSpPr>
              <p:nvPr/>
            </p:nvCxnSpPr>
            <p:spPr>
              <a:xfrm>
                <a:off x="8711639" y="2933648"/>
                <a:ext cx="0" cy="5926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87FA5058-DD81-E649-0F24-F890AB066666}"/>
                  </a:ext>
                </a:extLst>
              </p:cNvPr>
              <p:cNvSpPr/>
              <p:nvPr/>
            </p:nvSpPr>
            <p:spPr>
              <a:xfrm>
                <a:off x="8509559" y="4542923"/>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21" name="Straight Arrow Connector 120">
                <a:extLst>
                  <a:ext uri="{FF2B5EF4-FFF2-40B4-BE49-F238E27FC236}">
                    <a16:creationId xmlns:a16="http://schemas.microsoft.com/office/drawing/2014/main" id="{8DF42D3A-19F5-B43E-E5E3-8063B0E1D22C}"/>
                  </a:ext>
                </a:extLst>
              </p:cNvPr>
              <p:cNvCxnSpPr>
                <a:cxnSpLocks/>
                <a:stCxn id="116" idx="0"/>
                <a:endCxn id="120" idx="4"/>
              </p:cNvCxnSpPr>
              <p:nvPr/>
            </p:nvCxnSpPr>
            <p:spPr>
              <a:xfrm flipV="1">
                <a:off x="8629937" y="4797757"/>
                <a:ext cx="9977" cy="5133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Picture 12" descr="Fix Bug Icon of Line style - Available in SVG, PNG, EPS, AI &amp; Icon fonts">
                <a:extLst>
                  <a:ext uri="{FF2B5EF4-FFF2-40B4-BE49-F238E27FC236}">
                    <a16:creationId xmlns:a16="http://schemas.microsoft.com/office/drawing/2014/main" id="{52C454DE-AD8C-30A6-4B6E-3109BB4C4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224" y="4975201"/>
                <a:ext cx="295336" cy="295336"/>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6" descr="Bug Fix Icons - Download Free Vector Icons | Noun Project">
                <a:extLst>
                  <a:ext uri="{FF2B5EF4-FFF2-40B4-BE49-F238E27FC236}">
                    <a16:creationId xmlns:a16="http://schemas.microsoft.com/office/drawing/2014/main" id="{62801A49-C9EC-E59E-9594-F8C26F5BB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793" y="2956257"/>
                <a:ext cx="314945" cy="31494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0" descr="Content management, features, order management, software application,  survey icon - Download on Iconfinder">
                <a:extLst>
                  <a:ext uri="{FF2B5EF4-FFF2-40B4-BE49-F238E27FC236}">
                    <a16:creationId xmlns:a16="http://schemas.microsoft.com/office/drawing/2014/main" id="{F7BB99C9-79CB-2FA6-4D4A-74AD2E36D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5682" y="3000777"/>
                <a:ext cx="292463" cy="292463"/>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0" descr="Content management, features, order management, software application,  survey icon - Download on Iconfinder">
                <a:extLst>
                  <a:ext uri="{FF2B5EF4-FFF2-40B4-BE49-F238E27FC236}">
                    <a16:creationId xmlns:a16="http://schemas.microsoft.com/office/drawing/2014/main" id="{2CE7AE22-E100-5914-7CAB-9CE39B9C1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1475" y="4933475"/>
                <a:ext cx="292463" cy="2924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6" name="Group 125">
            <a:extLst>
              <a:ext uri="{FF2B5EF4-FFF2-40B4-BE49-F238E27FC236}">
                <a16:creationId xmlns:a16="http://schemas.microsoft.com/office/drawing/2014/main" id="{0A790416-5C5F-E27E-14FA-24D5C7A78572}"/>
              </a:ext>
            </a:extLst>
          </p:cNvPr>
          <p:cNvGrpSpPr/>
          <p:nvPr/>
        </p:nvGrpSpPr>
        <p:grpSpPr>
          <a:xfrm>
            <a:off x="9526074" y="3729883"/>
            <a:ext cx="1535200" cy="1255781"/>
            <a:chOff x="9445864" y="3536188"/>
            <a:chExt cx="1535200" cy="1255781"/>
          </a:xfrm>
        </p:grpSpPr>
        <p:sp>
          <p:nvSpPr>
            <p:cNvPr id="127" name="Oval 126">
              <a:extLst>
                <a:ext uri="{FF2B5EF4-FFF2-40B4-BE49-F238E27FC236}">
                  <a16:creationId xmlns:a16="http://schemas.microsoft.com/office/drawing/2014/main" id="{C87DE266-483B-1D8B-4792-1C3869C70A11}"/>
                </a:ext>
              </a:extLst>
            </p:cNvPr>
            <p:cNvSpPr/>
            <p:nvPr/>
          </p:nvSpPr>
          <p:spPr>
            <a:xfrm>
              <a:off x="9798006" y="4537135"/>
              <a:ext cx="284813"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24" name="Group 1023">
              <a:extLst>
                <a:ext uri="{FF2B5EF4-FFF2-40B4-BE49-F238E27FC236}">
                  <a16:creationId xmlns:a16="http://schemas.microsoft.com/office/drawing/2014/main" id="{8D9BD7A7-8354-21A6-44EE-65DB25049243}"/>
                </a:ext>
              </a:extLst>
            </p:cNvPr>
            <p:cNvGrpSpPr/>
            <p:nvPr/>
          </p:nvGrpSpPr>
          <p:grpSpPr>
            <a:xfrm>
              <a:off x="9445864" y="3536188"/>
              <a:ext cx="1535200" cy="984030"/>
              <a:chOff x="9445864" y="3536188"/>
              <a:chExt cx="1535200" cy="984030"/>
            </a:xfrm>
          </p:grpSpPr>
          <p:grpSp>
            <p:nvGrpSpPr>
              <p:cNvPr id="1025" name="Group 1024">
                <a:extLst>
                  <a:ext uri="{FF2B5EF4-FFF2-40B4-BE49-F238E27FC236}">
                    <a16:creationId xmlns:a16="http://schemas.microsoft.com/office/drawing/2014/main" id="{EB289C2F-ADD8-EF08-A984-B61F88495F2A}"/>
                  </a:ext>
                </a:extLst>
              </p:cNvPr>
              <p:cNvGrpSpPr/>
              <p:nvPr/>
            </p:nvGrpSpPr>
            <p:grpSpPr>
              <a:xfrm>
                <a:off x="9448957" y="3536188"/>
                <a:ext cx="1532107" cy="984030"/>
                <a:chOff x="9485557" y="3138761"/>
                <a:chExt cx="1532107" cy="984030"/>
              </a:xfrm>
            </p:grpSpPr>
            <p:grpSp>
              <p:nvGrpSpPr>
                <p:cNvPr id="1028" name="Group 1027">
                  <a:extLst>
                    <a:ext uri="{FF2B5EF4-FFF2-40B4-BE49-F238E27FC236}">
                      <a16:creationId xmlns:a16="http://schemas.microsoft.com/office/drawing/2014/main" id="{31F2388B-072D-17DA-0E0A-A0ABEDC5951A}"/>
                    </a:ext>
                  </a:extLst>
                </p:cNvPr>
                <p:cNvGrpSpPr/>
                <p:nvPr/>
              </p:nvGrpSpPr>
              <p:grpSpPr>
                <a:xfrm>
                  <a:off x="9830964" y="3138761"/>
                  <a:ext cx="1186700" cy="984030"/>
                  <a:chOff x="9830964" y="3138761"/>
                  <a:chExt cx="1186700" cy="984030"/>
                </a:xfrm>
              </p:grpSpPr>
              <p:sp>
                <p:nvSpPr>
                  <p:cNvPr id="1030" name="Oval 1029">
                    <a:extLst>
                      <a:ext uri="{FF2B5EF4-FFF2-40B4-BE49-F238E27FC236}">
                        <a16:creationId xmlns:a16="http://schemas.microsoft.com/office/drawing/2014/main" id="{59E829E7-5139-FFE4-6CA9-2CF010014E88}"/>
                      </a:ext>
                    </a:extLst>
                  </p:cNvPr>
                  <p:cNvSpPr/>
                  <p:nvPr/>
                </p:nvSpPr>
                <p:spPr>
                  <a:xfrm>
                    <a:off x="9830964" y="3138761"/>
                    <a:ext cx="260710" cy="254834"/>
                  </a:xfrm>
                  <a:prstGeom prst="ellipse">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031" name="Straight Arrow Connector 1030">
                    <a:extLst>
                      <a:ext uri="{FF2B5EF4-FFF2-40B4-BE49-F238E27FC236}">
                        <a16:creationId xmlns:a16="http://schemas.microsoft.com/office/drawing/2014/main" id="{3E2BF856-6E41-0B24-1DB0-28592F93CE2E}"/>
                      </a:ext>
                    </a:extLst>
                  </p:cNvPr>
                  <p:cNvCxnSpPr>
                    <a:cxnSpLocks/>
                    <a:stCxn id="127" idx="0"/>
                    <a:endCxn id="1030" idx="4"/>
                  </p:cNvCxnSpPr>
                  <p:nvPr/>
                </p:nvCxnSpPr>
                <p:spPr>
                  <a:xfrm flipV="1">
                    <a:off x="9940413" y="3393595"/>
                    <a:ext cx="20906" cy="729196"/>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3C6F1488-96F6-7F30-C278-F7A5E202EDAE}"/>
                      </a:ext>
                    </a:extLst>
                  </p:cNvPr>
                  <p:cNvSpPr txBox="1"/>
                  <p:nvPr/>
                </p:nvSpPr>
                <p:spPr>
                  <a:xfrm>
                    <a:off x="9940412" y="3639896"/>
                    <a:ext cx="1077252" cy="338554"/>
                  </a:xfrm>
                  <a:prstGeom prst="rect">
                    <a:avLst/>
                  </a:prstGeom>
                  <a:noFill/>
                </p:spPr>
                <p:txBody>
                  <a:bodyPr wrap="square" rtlCol="0">
                    <a:spAutoFit/>
                  </a:bodyPr>
                  <a:lstStyle/>
                  <a:p>
                    <a:r>
                      <a:rPr lang="en-BE" sz="1600" dirty="0"/>
                      <a:t>Optionally</a:t>
                    </a:r>
                  </a:p>
                </p:txBody>
              </p:sp>
            </p:grpSp>
            <p:pic>
              <p:nvPicPr>
                <p:cNvPr id="1029" name="Picture 12" descr="Fix Bug Icon of Line style - Available in SVG, PNG, EPS, AI &amp; Icon fonts">
                  <a:extLst>
                    <a:ext uri="{FF2B5EF4-FFF2-40B4-BE49-F238E27FC236}">
                      <a16:creationId xmlns:a16="http://schemas.microsoft.com/office/drawing/2014/main" id="{6E72B18E-B765-18C0-C18A-4B315F0C5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557" y="3794907"/>
                  <a:ext cx="295336" cy="2953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20" descr="Content management, features, order management, software application,  survey icon - Download on Iconfinder">
                <a:extLst>
                  <a:ext uri="{FF2B5EF4-FFF2-40B4-BE49-F238E27FC236}">
                    <a16:creationId xmlns:a16="http://schemas.microsoft.com/office/drawing/2014/main" id="{AB702D32-2927-4892-8DEC-9F3DE9887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5864" y="3814397"/>
                <a:ext cx="292463" cy="29246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 name="Picture 4" descr="Text&#10;&#10;Description automatically generated">
            <a:extLst>
              <a:ext uri="{FF2B5EF4-FFF2-40B4-BE49-F238E27FC236}">
                <a16:creationId xmlns:a16="http://schemas.microsoft.com/office/drawing/2014/main" id="{E6E0ED3A-770B-94D6-50DD-E447C98437DE}"/>
              </a:ext>
            </a:extLst>
          </p:cNvPr>
          <p:cNvPicPr>
            <a:picLocks noChangeAspect="1"/>
          </p:cNvPicPr>
          <p:nvPr/>
        </p:nvPicPr>
        <p:blipFill>
          <a:blip r:embed="rId6"/>
          <a:stretch>
            <a:fillRect/>
          </a:stretch>
        </p:blipFill>
        <p:spPr>
          <a:xfrm>
            <a:off x="498174" y="355189"/>
            <a:ext cx="4618733" cy="4375641"/>
          </a:xfrm>
          <a:prstGeom prst="rect">
            <a:avLst/>
          </a:prstGeom>
          <a:ln>
            <a:solidFill>
              <a:srgbClr val="000000"/>
            </a:solidFill>
          </a:ln>
        </p:spPr>
      </p:pic>
      <p:grpSp>
        <p:nvGrpSpPr>
          <p:cNvPr id="6" name="Group 5">
            <a:extLst>
              <a:ext uri="{FF2B5EF4-FFF2-40B4-BE49-F238E27FC236}">
                <a16:creationId xmlns:a16="http://schemas.microsoft.com/office/drawing/2014/main" id="{53CE625F-A831-7457-9CE3-058F43DB6D44}"/>
              </a:ext>
            </a:extLst>
          </p:cNvPr>
          <p:cNvGrpSpPr/>
          <p:nvPr/>
        </p:nvGrpSpPr>
        <p:grpSpPr>
          <a:xfrm>
            <a:off x="5646672" y="668036"/>
            <a:ext cx="2982952" cy="1618704"/>
            <a:chOff x="917916" y="4745583"/>
            <a:chExt cx="2982952" cy="1618704"/>
          </a:xfrm>
        </p:grpSpPr>
        <p:sp>
          <p:nvSpPr>
            <p:cNvPr id="7" name="TextBox 6">
              <a:extLst>
                <a:ext uri="{FF2B5EF4-FFF2-40B4-BE49-F238E27FC236}">
                  <a16:creationId xmlns:a16="http://schemas.microsoft.com/office/drawing/2014/main" id="{3F7CEB0C-473D-24EC-3270-3709162F5AB6}"/>
                </a:ext>
              </a:extLst>
            </p:cNvPr>
            <p:cNvSpPr txBox="1"/>
            <p:nvPr/>
          </p:nvSpPr>
          <p:spPr>
            <a:xfrm>
              <a:off x="917916" y="4745583"/>
              <a:ext cx="2982952" cy="721174"/>
            </a:xfrm>
            <a:prstGeom prst="rect">
              <a:avLst/>
            </a:prstGeom>
            <a:noFill/>
            <a:ln w="28575">
              <a:solidFill>
                <a:srgbClr val="C00000"/>
              </a:solidFill>
            </a:ln>
          </p:spPr>
          <p:txBody>
            <a:bodyPr wrap="square" lIns="0" tIns="0" rIns="0" bIns="0" rtlCol="0">
              <a:noAutofit/>
            </a:bodyPr>
            <a:lstStyle/>
            <a:p>
              <a:pPr algn="ctr"/>
              <a:r>
                <a:rPr lang="en-BE" sz="2000" b="1" dirty="0">
                  <a:solidFill>
                    <a:srgbClr val="000000"/>
                  </a:solidFill>
                  <a:latin typeface="Gotham" panose="02000603040000020004" pitchFamily="2" charset="0"/>
                  <a:ea typeface="Verdana" panose="020B0604030504040204" pitchFamily="34" charset="0"/>
                  <a:cs typeface="Verdana" panose="020B0604030504040204" pitchFamily="34" charset="0"/>
                </a:rPr>
                <a:t> &gt;10K variants from three ecosystems on Github</a:t>
              </a:r>
            </a:p>
          </p:txBody>
        </p:sp>
        <p:pic>
          <p:nvPicPr>
            <p:cNvPr id="8" name="Picture 12" descr="net png 1 » PNG Image">
              <a:extLst>
                <a:ext uri="{FF2B5EF4-FFF2-40B4-BE49-F238E27FC236}">
                  <a16:creationId xmlns:a16="http://schemas.microsoft.com/office/drawing/2014/main" id="{2451A398-1CCF-5F01-D661-25F3EEECAA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844" y="5533508"/>
              <a:ext cx="852825" cy="8307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Javascript Logo Stock Illustrations – 423 Javascript Logo Stock  Illustrations, Vectors &amp;amp; Clipart - Dreamstime">
              <a:extLst>
                <a:ext uri="{FF2B5EF4-FFF2-40B4-BE49-F238E27FC236}">
                  <a16:creationId xmlns:a16="http://schemas.microsoft.com/office/drawing/2014/main" id="{FDEF6761-8C75-AF2E-1085-ED89A4AC09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8341" y="5558573"/>
              <a:ext cx="602798" cy="7305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2B53F18-C210-3E68-A536-DC8A1686E67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8112" y="5528858"/>
              <a:ext cx="576472" cy="780549"/>
            </a:xfrm>
            <a:prstGeom prst="rect">
              <a:avLst/>
            </a:prstGeom>
          </p:spPr>
        </p:pic>
      </p:grpSp>
      <p:grpSp>
        <p:nvGrpSpPr>
          <p:cNvPr id="11" name="Group 10">
            <a:extLst>
              <a:ext uri="{FF2B5EF4-FFF2-40B4-BE49-F238E27FC236}">
                <a16:creationId xmlns:a16="http://schemas.microsoft.com/office/drawing/2014/main" id="{22F36F47-7B1E-E9A2-68D8-6253182D1DC6}"/>
              </a:ext>
            </a:extLst>
          </p:cNvPr>
          <p:cNvGrpSpPr/>
          <p:nvPr/>
        </p:nvGrpSpPr>
        <p:grpSpPr>
          <a:xfrm>
            <a:off x="10013346" y="489501"/>
            <a:ext cx="2059912" cy="3120826"/>
            <a:chOff x="5148765" y="776323"/>
            <a:chExt cx="2059912" cy="3120826"/>
          </a:xfrm>
        </p:grpSpPr>
        <p:pic>
          <p:nvPicPr>
            <p:cNvPr id="12" name="Picture 2" descr="git pull request icon vector 2">
              <a:extLst>
                <a:ext uri="{FF2B5EF4-FFF2-40B4-BE49-F238E27FC236}">
                  <a16:creationId xmlns:a16="http://schemas.microsoft.com/office/drawing/2014/main" id="{EA5D6B89-A2B4-FFA6-EE8A-67C3648067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0041" y="776323"/>
              <a:ext cx="788619" cy="78861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42F4890-C827-E887-40F1-887AB051412E}"/>
                </a:ext>
              </a:extLst>
            </p:cNvPr>
            <p:cNvSpPr txBox="1"/>
            <p:nvPr/>
          </p:nvSpPr>
          <p:spPr>
            <a:xfrm>
              <a:off x="5148765" y="1669281"/>
              <a:ext cx="2059912" cy="753625"/>
            </a:xfrm>
            <a:prstGeom prst="rect">
              <a:avLst/>
            </a:prstGeom>
            <a:noFill/>
            <a:ln w="28575">
              <a:solidFill>
                <a:srgbClr val="C00000"/>
              </a:solidFill>
            </a:ln>
          </p:spPr>
          <p:txBody>
            <a:bodyPr wrap="square" lIns="0" tIns="0" rIns="0" bIns="0" rtlCol="0">
              <a:noAutofit/>
            </a:bodyPr>
            <a:lstStyle/>
            <a:p>
              <a:pPr algn="ctr"/>
              <a:r>
                <a:rPr lang="en-BE" sz="2400" b="1" dirty="0">
                  <a:solidFill>
                    <a:srgbClr val="000000"/>
                  </a:solidFill>
                  <a:latin typeface="Gotham" panose="02000603040000020004" pitchFamily="2" charset="0"/>
                  <a:ea typeface="Verdana" panose="020B0604030504040204" pitchFamily="34" charset="0"/>
                  <a:cs typeface="Verdana" panose="020B0604030504040204" pitchFamily="34" charset="0"/>
                </a:rPr>
                <a:t>Rarely share updates </a:t>
              </a:r>
            </a:p>
          </p:txBody>
        </p:sp>
        <p:cxnSp>
          <p:nvCxnSpPr>
            <p:cNvPr id="14" name="Straight Arrow Connector 13">
              <a:extLst>
                <a:ext uri="{FF2B5EF4-FFF2-40B4-BE49-F238E27FC236}">
                  <a16:creationId xmlns:a16="http://schemas.microsoft.com/office/drawing/2014/main" id="{A7AD487D-2015-6159-F22E-582C3FF5C8F7}"/>
                </a:ext>
              </a:extLst>
            </p:cNvPr>
            <p:cNvCxnSpPr>
              <a:cxnSpLocks/>
              <a:stCxn id="13" idx="2"/>
            </p:cNvCxnSpPr>
            <p:nvPr/>
          </p:nvCxnSpPr>
          <p:spPr>
            <a:xfrm flipH="1">
              <a:off x="5270703" y="2422906"/>
              <a:ext cx="908018" cy="1474243"/>
            </a:xfrm>
            <a:prstGeom prst="straightConnector1">
              <a:avLst/>
            </a:prstGeom>
            <a:ln w="57150">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B2EABF63-496C-6A42-7251-060BFC93FF35}"/>
              </a:ext>
            </a:extLst>
          </p:cNvPr>
          <p:cNvGrpSpPr/>
          <p:nvPr/>
        </p:nvGrpSpPr>
        <p:grpSpPr>
          <a:xfrm>
            <a:off x="9452496" y="5155120"/>
            <a:ext cx="1365575" cy="661585"/>
            <a:chOff x="4976275" y="2671809"/>
            <a:chExt cx="2303922" cy="1042483"/>
          </a:xfrm>
        </p:grpSpPr>
        <p:grpSp>
          <p:nvGrpSpPr>
            <p:cNvPr id="18" name="Group 17">
              <a:extLst>
                <a:ext uri="{FF2B5EF4-FFF2-40B4-BE49-F238E27FC236}">
                  <a16:creationId xmlns:a16="http://schemas.microsoft.com/office/drawing/2014/main" id="{FE78546F-F013-8017-949C-75A3699A1A0E}"/>
                </a:ext>
              </a:extLst>
            </p:cNvPr>
            <p:cNvGrpSpPr/>
            <p:nvPr/>
          </p:nvGrpSpPr>
          <p:grpSpPr>
            <a:xfrm>
              <a:off x="4976275" y="3074499"/>
              <a:ext cx="828062" cy="639793"/>
              <a:chOff x="9151005" y="4978489"/>
              <a:chExt cx="828062" cy="639793"/>
            </a:xfrm>
          </p:grpSpPr>
          <p:pic>
            <p:nvPicPr>
              <p:cNvPr id="27" name="Picture 2" descr="Bug Report - Free technology icons">
                <a:extLst>
                  <a:ext uri="{FF2B5EF4-FFF2-40B4-BE49-F238E27FC236}">
                    <a16:creationId xmlns:a16="http://schemas.microsoft.com/office/drawing/2014/main" id="{01C40EA2-B6A5-8604-76DC-6A506F9FEE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9274" y="4978489"/>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Bug Report - Free technology icons">
                <a:extLst>
                  <a:ext uri="{FF2B5EF4-FFF2-40B4-BE49-F238E27FC236}">
                    <a16:creationId xmlns:a16="http://schemas.microsoft.com/office/drawing/2014/main" id="{B3A05FA5-A67D-A463-B54F-FED4A805A25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8987" t="49067"/>
              <a:stretch/>
            </p:blipFill>
            <p:spPr bwMode="auto">
              <a:xfrm flipH="1">
                <a:off x="9151005" y="5274434"/>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26F36FC0-3760-5C1C-F3F9-190A48920F7D}"/>
                </a:ext>
              </a:extLst>
            </p:cNvPr>
            <p:cNvGrpSpPr/>
            <p:nvPr/>
          </p:nvGrpSpPr>
          <p:grpSpPr>
            <a:xfrm>
              <a:off x="6439946" y="3070504"/>
              <a:ext cx="840251" cy="639793"/>
              <a:chOff x="10503026" y="4986387"/>
              <a:chExt cx="840251" cy="639793"/>
            </a:xfrm>
          </p:grpSpPr>
          <p:grpSp>
            <p:nvGrpSpPr>
              <p:cNvPr id="22" name="Group 21">
                <a:extLst>
                  <a:ext uri="{FF2B5EF4-FFF2-40B4-BE49-F238E27FC236}">
                    <a16:creationId xmlns:a16="http://schemas.microsoft.com/office/drawing/2014/main" id="{02B65DC8-8CE0-299F-A6C6-6A9B25D42DFC}"/>
                  </a:ext>
                </a:extLst>
              </p:cNvPr>
              <p:cNvGrpSpPr/>
              <p:nvPr/>
            </p:nvGrpSpPr>
            <p:grpSpPr>
              <a:xfrm>
                <a:off x="10677499" y="4986387"/>
                <a:ext cx="665778" cy="639793"/>
                <a:chOff x="9893834" y="4787475"/>
                <a:chExt cx="665778" cy="639793"/>
              </a:xfrm>
            </p:grpSpPr>
            <p:pic>
              <p:nvPicPr>
                <p:cNvPr id="25" name="Picture 2" descr="Bug Report - Free technology icons">
                  <a:extLst>
                    <a:ext uri="{FF2B5EF4-FFF2-40B4-BE49-F238E27FC236}">
                      <a16:creationId xmlns:a16="http://schemas.microsoft.com/office/drawing/2014/main" id="{4A684B01-B9F5-8AA8-FFBE-F288FF6422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87EE35C0-8574-57C0-BE77-E903E16BF3C2}"/>
                    </a:ext>
                  </a:extLst>
                </p:cNvPr>
                <p:cNvPicPr>
                  <a:picLocks noChangeAspect="1"/>
                </p:cNvPicPr>
                <p:nvPr/>
              </p:nvPicPr>
              <p:blipFill rotWithShape="1">
                <a:blip r:embed="rId12"/>
                <a:srcRect l="5953" t="10534" r="2533" b="6922"/>
                <a:stretch/>
              </p:blipFill>
              <p:spPr>
                <a:xfrm>
                  <a:off x="10152405" y="5023257"/>
                  <a:ext cx="407207" cy="325864"/>
                </a:xfrm>
                <a:prstGeom prst="rect">
                  <a:avLst/>
                </a:prstGeom>
              </p:spPr>
            </p:pic>
          </p:grpSp>
          <p:pic>
            <p:nvPicPr>
              <p:cNvPr id="23" name="Picture 2" descr="Bug Report - Free technology icons">
                <a:extLst>
                  <a:ext uri="{FF2B5EF4-FFF2-40B4-BE49-F238E27FC236}">
                    <a16:creationId xmlns:a16="http://schemas.microsoft.com/office/drawing/2014/main" id="{E66FB3F5-747E-8D17-5DD0-52E1A06ADE4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8987" t="49067"/>
              <a:stretch/>
            </p:blipFill>
            <p:spPr bwMode="auto">
              <a:xfrm flipH="1">
                <a:off x="10510931" y="527443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57E3CC7-2736-DEAC-DCFE-7927158AC786}"/>
                  </a:ext>
                </a:extLst>
              </p:cNvPr>
              <p:cNvPicPr>
                <a:picLocks noChangeAspect="1"/>
              </p:cNvPicPr>
              <p:nvPr/>
            </p:nvPicPr>
            <p:blipFill rotWithShape="1">
              <a:blip r:embed="rId12"/>
              <a:srcRect l="5953" t="10534" r="2533" b="6922"/>
              <a:stretch/>
            </p:blipFill>
            <p:spPr>
              <a:xfrm>
                <a:off x="10503026" y="5184348"/>
                <a:ext cx="407207" cy="325864"/>
              </a:xfrm>
              <a:prstGeom prst="rect">
                <a:avLst/>
              </a:prstGeom>
            </p:spPr>
          </p:pic>
        </p:grpSp>
        <p:pic>
          <p:nvPicPr>
            <p:cNvPr id="20" name="Picture 4" descr="12,990 Question Mark Cartoon Stock Illustrations, Cliparts and Royalty Free  Question Mark Cartoon Vectors">
              <a:extLst>
                <a:ext uri="{FF2B5EF4-FFF2-40B4-BE49-F238E27FC236}">
                  <a16:creationId xmlns:a16="http://schemas.microsoft.com/office/drawing/2014/main" id="{698D8FD9-34E8-02A3-2376-75E1C7AF2ECA}"/>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8713" t="16765" r="26533" b="16838"/>
            <a:stretch/>
          </p:blipFill>
          <p:spPr bwMode="auto">
            <a:xfrm>
              <a:off x="5938949" y="2671809"/>
              <a:ext cx="360953" cy="535503"/>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a:extLst>
                <a:ext uri="{FF2B5EF4-FFF2-40B4-BE49-F238E27FC236}">
                  <a16:creationId xmlns:a16="http://schemas.microsoft.com/office/drawing/2014/main" id="{7021C550-5413-73D7-E904-61CE859D5583}"/>
                </a:ext>
              </a:extLst>
            </p:cNvPr>
            <p:cNvSpPr/>
            <p:nvPr/>
          </p:nvSpPr>
          <p:spPr bwMode="auto">
            <a:xfrm>
              <a:off x="5889581" y="3228064"/>
              <a:ext cx="534177" cy="325864"/>
            </a:xfrm>
            <a:prstGeom prst="rightArrow">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rtlCol="0" anchor="ctr"/>
            <a:lstStyle/>
            <a:p>
              <a:pPr marL="179388" indent="-179388" algn="ctr">
                <a:spcAft>
                  <a:spcPts val="450"/>
                </a:spcAft>
                <a:buFont typeface="Arial" charset="0"/>
                <a:buChar char="•"/>
              </a:pPr>
              <a:endParaRPr lang="en-BE" sz="1600" dirty="0">
                <a:latin typeface="Verdana" charset="0"/>
                <a:ea typeface="Verdana Regular" charset="0"/>
                <a:cs typeface="Verdana Regular" charset="0"/>
                <a:sym typeface="Securitas Sans Light" charset="0"/>
              </a:endParaRPr>
            </a:p>
          </p:txBody>
        </p:sp>
      </p:grpSp>
      <p:pic>
        <p:nvPicPr>
          <p:cNvPr id="29" name="Picture 4" descr="12,990 Question Mark Cartoon Stock Illustrations, Cliparts and Royalty Free  Question Mark Cartoon Vectors">
            <a:extLst>
              <a:ext uri="{FF2B5EF4-FFF2-40B4-BE49-F238E27FC236}">
                <a16:creationId xmlns:a16="http://schemas.microsoft.com/office/drawing/2014/main" id="{7D543618-922B-A0D6-5D3E-F993D4F85E7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3676" t="16765" r="26533" b="16838"/>
          <a:stretch/>
        </p:blipFill>
        <p:spPr bwMode="auto">
          <a:xfrm>
            <a:off x="4467005" y="5021754"/>
            <a:ext cx="880129" cy="117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4D8A0B-CF4F-2F7C-0F0E-C2314258BFE5}"/>
              </a:ext>
            </a:extLst>
          </p:cNvPr>
          <p:cNvSpPr>
            <a:spLocks noGrp="1"/>
          </p:cNvSpPr>
          <p:nvPr>
            <p:ph type="title"/>
          </p:nvPr>
        </p:nvSpPr>
        <p:spPr>
          <a:xfrm>
            <a:off x="488274" y="421497"/>
            <a:ext cx="10944226" cy="791794"/>
          </a:xfrm>
        </p:spPr>
        <p:txBody>
          <a:bodyPr/>
          <a:lstStyle/>
          <a:p>
            <a:r>
              <a:rPr lang="en-US" dirty="0"/>
              <a:t>Problem</a:t>
            </a:r>
            <a:endParaRPr lang="en-BE" dirty="0"/>
          </a:p>
        </p:txBody>
      </p:sp>
      <p:grpSp>
        <p:nvGrpSpPr>
          <p:cNvPr id="5" name="Group 4">
            <a:extLst>
              <a:ext uri="{FF2B5EF4-FFF2-40B4-BE49-F238E27FC236}">
                <a16:creationId xmlns:a16="http://schemas.microsoft.com/office/drawing/2014/main" id="{58BF7DFA-ACCA-B633-D035-0E0C9CA1E10A}"/>
              </a:ext>
            </a:extLst>
          </p:cNvPr>
          <p:cNvGrpSpPr/>
          <p:nvPr/>
        </p:nvGrpSpPr>
        <p:grpSpPr>
          <a:xfrm>
            <a:off x="211702" y="1521308"/>
            <a:ext cx="10832544" cy="2838048"/>
            <a:chOff x="211702" y="1521308"/>
            <a:chExt cx="10832544" cy="2838048"/>
          </a:xfrm>
        </p:grpSpPr>
        <p:grpSp>
          <p:nvGrpSpPr>
            <p:cNvPr id="6" name="Group 5">
              <a:extLst>
                <a:ext uri="{FF2B5EF4-FFF2-40B4-BE49-F238E27FC236}">
                  <a16:creationId xmlns:a16="http://schemas.microsoft.com/office/drawing/2014/main" id="{D8314618-C94F-C08B-3131-31D9D3EC9156}"/>
                </a:ext>
              </a:extLst>
            </p:cNvPr>
            <p:cNvGrpSpPr/>
            <p:nvPr/>
          </p:nvGrpSpPr>
          <p:grpSpPr>
            <a:xfrm>
              <a:off x="488274" y="1521308"/>
              <a:ext cx="10555972" cy="2838048"/>
              <a:chOff x="488274" y="1521308"/>
              <a:chExt cx="10555972" cy="2838048"/>
            </a:xfrm>
          </p:grpSpPr>
          <p:cxnSp>
            <p:nvCxnSpPr>
              <p:cNvPr id="8" name="Straight Arrow Connector 7">
                <a:extLst>
                  <a:ext uri="{FF2B5EF4-FFF2-40B4-BE49-F238E27FC236}">
                    <a16:creationId xmlns:a16="http://schemas.microsoft.com/office/drawing/2014/main" id="{943344B1-8A48-1C00-7736-2BBF3AE976F5}"/>
                  </a:ext>
                </a:extLst>
              </p:cNvPr>
              <p:cNvCxnSpPr>
                <a:stCxn id="26" idx="4"/>
                <a:endCxn id="14" idx="0"/>
              </p:cNvCxnSpPr>
              <p:nvPr/>
            </p:nvCxnSpPr>
            <p:spPr>
              <a:xfrm>
                <a:off x="1966755" y="2456127"/>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0D80A5-13C0-732B-51F7-6136ADFC6667}"/>
                  </a:ext>
                </a:extLst>
              </p:cNvPr>
              <p:cNvCxnSpPr>
                <a:stCxn id="27" idx="4"/>
                <a:endCxn id="15" idx="0"/>
              </p:cNvCxnSpPr>
              <p:nvPr/>
            </p:nvCxnSpPr>
            <p:spPr>
              <a:xfrm>
                <a:off x="2448763" y="2464933"/>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842C2B-9231-77D7-8884-8BCC39A2E624}"/>
                  </a:ext>
                </a:extLst>
              </p:cNvPr>
              <p:cNvCxnSpPr>
                <a:stCxn id="28" idx="4"/>
                <a:endCxn id="16" idx="0"/>
              </p:cNvCxnSpPr>
              <p:nvPr/>
            </p:nvCxnSpPr>
            <p:spPr>
              <a:xfrm>
                <a:off x="2899153" y="2454300"/>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90D95F3-022B-9BC0-C26E-AA917CFE225D}"/>
                  </a:ext>
                </a:extLst>
              </p:cNvPr>
              <p:cNvGrpSpPr/>
              <p:nvPr/>
            </p:nvGrpSpPr>
            <p:grpSpPr>
              <a:xfrm>
                <a:off x="488274" y="1521308"/>
                <a:ext cx="10555972" cy="2838048"/>
                <a:chOff x="488274" y="1521308"/>
                <a:chExt cx="10555972" cy="2838048"/>
              </a:xfrm>
            </p:grpSpPr>
            <p:sp>
              <p:nvSpPr>
                <p:cNvPr id="12" name="TextBox 11">
                  <a:extLst>
                    <a:ext uri="{FF2B5EF4-FFF2-40B4-BE49-F238E27FC236}">
                      <a16:creationId xmlns:a16="http://schemas.microsoft.com/office/drawing/2014/main" id="{7F542E01-725C-F0DC-8A86-62F1D8BA93E7}"/>
                    </a:ext>
                  </a:extLst>
                </p:cNvPr>
                <p:cNvSpPr txBox="1"/>
                <p:nvPr/>
              </p:nvSpPr>
              <p:spPr>
                <a:xfrm>
                  <a:off x="2384454" y="1521308"/>
                  <a:ext cx="1486839" cy="369332"/>
                </a:xfrm>
                <a:prstGeom prst="rect">
                  <a:avLst/>
                </a:prstGeom>
                <a:noFill/>
              </p:spPr>
              <p:txBody>
                <a:bodyPr wrap="square" rtlCol="0">
                  <a:spAutoFit/>
                </a:bodyPr>
                <a:lstStyle/>
                <a:p>
                  <a:pPr algn="ctr"/>
                  <a:r>
                    <a:rPr lang="en-BE" dirty="0"/>
                    <a:t>fork_date</a:t>
                  </a:r>
                </a:p>
              </p:txBody>
            </p:sp>
            <p:cxnSp>
              <p:nvCxnSpPr>
                <p:cNvPr id="13" name="Straight Arrow Connector 12">
                  <a:extLst>
                    <a:ext uri="{FF2B5EF4-FFF2-40B4-BE49-F238E27FC236}">
                      <a16:creationId xmlns:a16="http://schemas.microsoft.com/office/drawing/2014/main" id="{DA857952-2650-5175-176D-498AEC714916}"/>
                    </a:ext>
                  </a:extLst>
                </p:cNvPr>
                <p:cNvCxnSpPr>
                  <a:cxnSpLocks/>
                </p:cNvCxnSpPr>
                <p:nvPr/>
              </p:nvCxnSpPr>
              <p:spPr>
                <a:xfrm flipV="1">
                  <a:off x="1657358" y="3673446"/>
                  <a:ext cx="9386888" cy="114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7161F7B-1530-6F8E-BEF6-DA9F5B89C37B}"/>
                    </a:ext>
                  </a:extLst>
                </p:cNvPr>
                <p:cNvSpPr/>
                <p:nvPr/>
              </p:nvSpPr>
              <p:spPr>
                <a:xfrm>
                  <a:off x="1871339" y="366281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Oval 14">
                  <a:extLst>
                    <a:ext uri="{FF2B5EF4-FFF2-40B4-BE49-F238E27FC236}">
                      <a16:creationId xmlns:a16="http://schemas.microsoft.com/office/drawing/2014/main" id="{3B1778E8-383B-3795-5D45-777274EA2B34}"/>
                    </a:ext>
                  </a:extLst>
                </p:cNvPr>
                <p:cNvSpPr/>
                <p:nvPr/>
              </p:nvSpPr>
              <p:spPr>
                <a:xfrm>
                  <a:off x="2353347" y="367161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Oval 15">
                  <a:extLst>
                    <a:ext uri="{FF2B5EF4-FFF2-40B4-BE49-F238E27FC236}">
                      <a16:creationId xmlns:a16="http://schemas.microsoft.com/office/drawing/2014/main" id="{8EB3F92A-B3C1-2083-12D1-7039461A81E1}"/>
                    </a:ext>
                  </a:extLst>
                </p:cNvPr>
                <p:cNvSpPr/>
                <p:nvPr/>
              </p:nvSpPr>
              <p:spPr>
                <a:xfrm>
                  <a:off x="2803737" y="366098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7" name="Straight Connector 16">
                  <a:extLst>
                    <a:ext uri="{FF2B5EF4-FFF2-40B4-BE49-F238E27FC236}">
                      <a16:creationId xmlns:a16="http://schemas.microsoft.com/office/drawing/2014/main" id="{9EE0E64A-2311-921B-1670-6C04926E9BD6}"/>
                    </a:ext>
                  </a:extLst>
                </p:cNvPr>
                <p:cNvCxnSpPr>
                  <a:cxnSpLocks/>
                </p:cNvCxnSpPr>
                <p:nvPr/>
              </p:nvCxnSpPr>
              <p:spPr>
                <a:xfrm>
                  <a:off x="3168510" y="1871337"/>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9C6991-119A-4E78-56C1-C08EDAD6FCC3}"/>
                    </a:ext>
                  </a:extLst>
                </p:cNvPr>
                <p:cNvSpPr txBox="1"/>
                <p:nvPr/>
              </p:nvSpPr>
              <p:spPr>
                <a:xfrm>
                  <a:off x="1819178" y="2663080"/>
                  <a:ext cx="1214654" cy="584775"/>
                </a:xfrm>
                <a:prstGeom prst="rect">
                  <a:avLst/>
                </a:prstGeom>
                <a:solidFill>
                  <a:schemeClr val="bg2"/>
                </a:solidFill>
                <a:ln w="28575">
                  <a:solidFill>
                    <a:schemeClr val="tx1"/>
                  </a:solidFill>
                </a:ln>
              </p:spPr>
              <p:txBody>
                <a:bodyPr wrap="square" rtlCol="0">
                  <a:spAutoFit/>
                </a:bodyPr>
                <a:lstStyle/>
                <a:p>
                  <a:pPr algn="ctr"/>
                  <a:r>
                    <a:rPr lang="en-GB" sz="1600" dirty="0"/>
                    <a:t>I</a:t>
                  </a:r>
                  <a:r>
                    <a:rPr lang="en-BE" sz="1600" dirty="0"/>
                    <a:t>nherited commits</a:t>
                  </a:r>
                </a:p>
              </p:txBody>
            </p:sp>
            <p:sp>
              <p:nvSpPr>
                <p:cNvPr id="19" name="TextBox 18">
                  <a:extLst>
                    <a:ext uri="{FF2B5EF4-FFF2-40B4-BE49-F238E27FC236}">
                      <a16:creationId xmlns:a16="http://schemas.microsoft.com/office/drawing/2014/main" id="{85EA7D6A-DBF7-F4CA-CCCA-13DFAF07D9EB}"/>
                    </a:ext>
                  </a:extLst>
                </p:cNvPr>
                <p:cNvSpPr txBox="1"/>
                <p:nvPr/>
              </p:nvSpPr>
              <p:spPr>
                <a:xfrm>
                  <a:off x="488274" y="3404145"/>
                  <a:ext cx="1151527" cy="646331"/>
                </a:xfrm>
                <a:prstGeom prst="rect">
                  <a:avLst/>
                </a:prstGeom>
                <a:noFill/>
              </p:spPr>
              <p:txBody>
                <a:bodyPr wrap="square" rtlCol="0">
                  <a:spAutoFit/>
                </a:bodyPr>
                <a:lstStyle/>
                <a:p>
                  <a:pPr algn="ctr"/>
                  <a:r>
                    <a:rPr lang="en-US" dirty="0"/>
                    <a:t>variant2</a:t>
                  </a:r>
                </a:p>
                <a:p>
                  <a:pPr algn="ctr"/>
                  <a:r>
                    <a:rPr lang="en-US" dirty="0"/>
                    <a:t>(target)</a:t>
                  </a:r>
                  <a:endParaRPr lang="en-BE" dirty="0"/>
                </a:p>
              </p:txBody>
            </p:sp>
          </p:grpSp>
        </p:grpSp>
        <p:pic>
          <p:nvPicPr>
            <p:cNvPr id="7" name="Picture 6" descr="Sebastian Richards">
              <a:extLst>
                <a:ext uri="{FF2B5EF4-FFF2-40B4-BE49-F238E27FC236}">
                  <a16:creationId xmlns:a16="http://schemas.microsoft.com/office/drawing/2014/main" id="{B75C361D-498D-0FA6-08EC-994FFA62D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02" y="3555493"/>
              <a:ext cx="417012" cy="4170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8DE4B857-854E-727C-B8B5-2C6BB73A64F6}"/>
              </a:ext>
            </a:extLst>
          </p:cNvPr>
          <p:cNvGrpSpPr/>
          <p:nvPr/>
        </p:nvGrpSpPr>
        <p:grpSpPr>
          <a:xfrm>
            <a:off x="166098" y="1162376"/>
            <a:ext cx="10878148" cy="1584312"/>
            <a:chOff x="166098" y="1162376"/>
            <a:chExt cx="10878148" cy="1584312"/>
          </a:xfrm>
        </p:grpSpPr>
        <p:grpSp>
          <p:nvGrpSpPr>
            <p:cNvPr id="21" name="Group 20">
              <a:extLst>
                <a:ext uri="{FF2B5EF4-FFF2-40B4-BE49-F238E27FC236}">
                  <a16:creationId xmlns:a16="http://schemas.microsoft.com/office/drawing/2014/main" id="{B949EEC2-F497-6256-61F8-8473722CDCCE}"/>
                </a:ext>
              </a:extLst>
            </p:cNvPr>
            <p:cNvGrpSpPr/>
            <p:nvPr/>
          </p:nvGrpSpPr>
          <p:grpSpPr>
            <a:xfrm>
              <a:off x="577698" y="1162376"/>
              <a:ext cx="10466548" cy="1584312"/>
              <a:chOff x="577698" y="1162376"/>
              <a:chExt cx="10466548" cy="1584312"/>
            </a:xfrm>
          </p:grpSpPr>
          <p:grpSp>
            <p:nvGrpSpPr>
              <p:cNvPr id="23" name="Group 22">
                <a:extLst>
                  <a:ext uri="{FF2B5EF4-FFF2-40B4-BE49-F238E27FC236}">
                    <a16:creationId xmlns:a16="http://schemas.microsoft.com/office/drawing/2014/main" id="{22B5AFE4-EA77-2AD4-DB66-677CC7AD6456}"/>
                  </a:ext>
                </a:extLst>
              </p:cNvPr>
              <p:cNvGrpSpPr/>
              <p:nvPr/>
            </p:nvGrpSpPr>
            <p:grpSpPr>
              <a:xfrm>
                <a:off x="577698" y="2100357"/>
                <a:ext cx="10466548" cy="646331"/>
                <a:chOff x="577698" y="2100357"/>
                <a:chExt cx="10466548" cy="646331"/>
              </a:xfrm>
            </p:grpSpPr>
            <p:cxnSp>
              <p:nvCxnSpPr>
                <p:cNvPr id="25" name="Straight Arrow Connector 24">
                  <a:extLst>
                    <a:ext uri="{FF2B5EF4-FFF2-40B4-BE49-F238E27FC236}">
                      <a16:creationId xmlns:a16="http://schemas.microsoft.com/office/drawing/2014/main" id="{34063B5A-221A-9EC1-26EE-04C001B66C82}"/>
                    </a:ext>
                  </a:extLst>
                </p:cNvPr>
                <p:cNvCxnSpPr>
                  <a:cxnSpLocks/>
                </p:cNvCxnSpPr>
                <p:nvPr/>
              </p:nvCxnSpPr>
              <p:spPr>
                <a:xfrm flipV="1">
                  <a:off x="1657358" y="2234506"/>
                  <a:ext cx="9386888" cy="114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99A761B-3851-A7A8-0CA6-F9737B0C9E09}"/>
                    </a:ext>
                  </a:extLst>
                </p:cNvPr>
                <p:cNvSpPr/>
                <p:nvPr/>
              </p:nvSpPr>
              <p:spPr>
                <a:xfrm>
                  <a:off x="1871339" y="222387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Oval 26">
                  <a:extLst>
                    <a:ext uri="{FF2B5EF4-FFF2-40B4-BE49-F238E27FC236}">
                      <a16:creationId xmlns:a16="http://schemas.microsoft.com/office/drawing/2014/main" id="{9AB2682E-0108-24B6-38CD-43A75FFFEF72}"/>
                    </a:ext>
                  </a:extLst>
                </p:cNvPr>
                <p:cNvSpPr/>
                <p:nvPr/>
              </p:nvSpPr>
              <p:spPr>
                <a:xfrm>
                  <a:off x="2353347" y="223267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Oval 27">
                  <a:extLst>
                    <a:ext uri="{FF2B5EF4-FFF2-40B4-BE49-F238E27FC236}">
                      <a16:creationId xmlns:a16="http://schemas.microsoft.com/office/drawing/2014/main" id="{EA388721-B46D-DCC8-E44E-0A0F67A90031}"/>
                    </a:ext>
                  </a:extLst>
                </p:cNvPr>
                <p:cNvSpPr/>
                <p:nvPr/>
              </p:nvSpPr>
              <p:spPr>
                <a:xfrm>
                  <a:off x="2803737" y="222204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TextBox 28">
                  <a:extLst>
                    <a:ext uri="{FF2B5EF4-FFF2-40B4-BE49-F238E27FC236}">
                      <a16:creationId xmlns:a16="http://schemas.microsoft.com/office/drawing/2014/main" id="{C4945D2F-92F6-8353-14D6-B5E05434A287}"/>
                    </a:ext>
                  </a:extLst>
                </p:cNvPr>
                <p:cNvSpPr txBox="1"/>
                <p:nvPr/>
              </p:nvSpPr>
              <p:spPr>
                <a:xfrm>
                  <a:off x="577698" y="2100357"/>
                  <a:ext cx="1085627" cy="646331"/>
                </a:xfrm>
                <a:prstGeom prst="rect">
                  <a:avLst/>
                </a:prstGeom>
                <a:noFill/>
              </p:spPr>
              <p:txBody>
                <a:bodyPr wrap="square" rtlCol="0">
                  <a:spAutoFit/>
                </a:bodyPr>
                <a:lstStyle/>
                <a:p>
                  <a:pPr algn="ctr"/>
                  <a:r>
                    <a:rPr lang="en-US" dirty="0"/>
                    <a:t>variant1</a:t>
                  </a:r>
                </a:p>
                <a:p>
                  <a:pPr algn="ctr"/>
                  <a:r>
                    <a:rPr lang="en-US" dirty="0"/>
                    <a:t>(source)</a:t>
                  </a:r>
                  <a:endParaRPr lang="en-BE" dirty="0"/>
                </a:p>
              </p:txBody>
            </p:sp>
          </p:grpSp>
          <p:pic>
            <p:nvPicPr>
              <p:cNvPr id="24" name="Picture 2" descr="GitHub logo and symbol, meaning, history, PNG">
                <a:extLst>
                  <a:ext uri="{FF2B5EF4-FFF2-40B4-BE49-F238E27FC236}">
                    <a16:creationId xmlns:a16="http://schemas.microsoft.com/office/drawing/2014/main" id="{DA183C44-5C30-510A-B18F-0934D5C161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06" r="19303"/>
              <a:stretch/>
            </p:blipFill>
            <p:spPr bwMode="auto">
              <a:xfrm>
                <a:off x="659639" y="1162376"/>
                <a:ext cx="965577" cy="881836"/>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4" descr="GitHub Logo PNG Transparent &amp; SVG Vector - Freebie Supply">
              <a:extLst>
                <a:ext uri="{FF2B5EF4-FFF2-40B4-BE49-F238E27FC236}">
                  <a16:creationId xmlns:a16="http://schemas.microsoft.com/office/drawing/2014/main" id="{453D7592-BD6F-762F-AFAB-856CE71EB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98" y="2283810"/>
              <a:ext cx="558862" cy="4191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0999539A-F74A-3C55-EDD1-073DF86E90EA}"/>
              </a:ext>
            </a:extLst>
          </p:cNvPr>
          <p:cNvGrpSpPr/>
          <p:nvPr/>
        </p:nvGrpSpPr>
        <p:grpSpPr>
          <a:xfrm>
            <a:off x="4746821" y="1442484"/>
            <a:ext cx="2249009" cy="2859168"/>
            <a:chOff x="4746821" y="1442484"/>
            <a:chExt cx="2249009" cy="2859168"/>
          </a:xfrm>
        </p:grpSpPr>
        <p:cxnSp>
          <p:nvCxnSpPr>
            <p:cNvPr id="31" name="Straight Connector 30">
              <a:extLst>
                <a:ext uri="{FF2B5EF4-FFF2-40B4-BE49-F238E27FC236}">
                  <a16:creationId xmlns:a16="http://schemas.microsoft.com/office/drawing/2014/main" id="{055B0B64-F162-486C-EE64-ACD75B4134E1}"/>
                </a:ext>
              </a:extLst>
            </p:cNvPr>
            <p:cNvCxnSpPr>
              <a:cxnSpLocks/>
            </p:cNvCxnSpPr>
            <p:nvPr/>
          </p:nvCxnSpPr>
          <p:spPr>
            <a:xfrm>
              <a:off x="6170435" y="1813633"/>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AF9CEC-1B90-89CC-2384-9B9F32932775}"/>
                </a:ext>
              </a:extLst>
            </p:cNvPr>
            <p:cNvSpPr txBox="1"/>
            <p:nvPr/>
          </p:nvSpPr>
          <p:spPr>
            <a:xfrm>
              <a:off x="4746821" y="1442484"/>
              <a:ext cx="2249009" cy="369332"/>
            </a:xfrm>
            <a:prstGeom prst="rect">
              <a:avLst/>
            </a:prstGeom>
            <a:noFill/>
          </p:spPr>
          <p:txBody>
            <a:bodyPr wrap="square" rtlCol="0">
              <a:spAutoFit/>
            </a:bodyPr>
            <a:lstStyle/>
            <a:p>
              <a:pPr algn="ctr"/>
              <a:r>
                <a:rPr lang="en-GB" dirty="0"/>
                <a:t>d</a:t>
              </a:r>
              <a:r>
                <a:rPr lang="en-BE" dirty="0"/>
                <a:t>ivergence_date</a:t>
              </a:r>
            </a:p>
          </p:txBody>
        </p:sp>
      </p:grpSp>
      <p:grpSp>
        <p:nvGrpSpPr>
          <p:cNvPr id="33" name="Group 32">
            <a:extLst>
              <a:ext uri="{FF2B5EF4-FFF2-40B4-BE49-F238E27FC236}">
                <a16:creationId xmlns:a16="http://schemas.microsoft.com/office/drawing/2014/main" id="{0918ECBA-FD52-71F4-CA18-D73967926BD5}"/>
              </a:ext>
            </a:extLst>
          </p:cNvPr>
          <p:cNvGrpSpPr/>
          <p:nvPr/>
        </p:nvGrpSpPr>
        <p:grpSpPr>
          <a:xfrm>
            <a:off x="9745601" y="1273429"/>
            <a:ext cx="1736408" cy="2869381"/>
            <a:chOff x="9745601" y="1273429"/>
            <a:chExt cx="1736408" cy="2869381"/>
          </a:xfrm>
        </p:grpSpPr>
        <p:cxnSp>
          <p:nvCxnSpPr>
            <p:cNvPr id="34" name="Straight Connector 33">
              <a:extLst>
                <a:ext uri="{FF2B5EF4-FFF2-40B4-BE49-F238E27FC236}">
                  <a16:creationId xmlns:a16="http://schemas.microsoft.com/office/drawing/2014/main" id="{EE351D19-C03E-D7A0-3455-8FB1C765EFE3}"/>
                </a:ext>
              </a:extLst>
            </p:cNvPr>
            <p:cNvCxnSpPr>
              <a:cxnSpLocks/>
            </p:cNvCxnSpPr>
            <p:nvPr/>
          </p:nvCxnSpPr>
          <p:spPr>
            <a:xfrm>
              <a:off x="10533328" y="1654791"/>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73E932-F404-186A-FE47-CAB6E2201C2A}"/>
                </a:ext>
              </a:extLst>
            </p:cNvPr>
            <p:cNvSpPr txBox="1"/>
            <p:nvPr/>
          </p:nvSpPr>
          <p:spPr>
            <a:xfrm>
              <a:off x="9745601" y="1273429"/>
              <a:ext cx="1736408" cy="369332"/>
            </a:xfrm>
            <a:prstGeom prst="rect">
              <a:avLst/>
            </a:prstGeom>
            <a:noFill/>
          </p:spPr>
          <p:txBody>
            <a:bodyPr wrap="square" rtlCol="0">
              <a:spAutoFit/>
            </a:bodyPr>
            <a:lstStyle/>
            <a:p>
              <a:pPr algn="ctr"/>
              <a:r>
                <a:rPr lang="en-GB" dirty="0"/>
                <a:t>c</a:t>
              </a:r>
              <a:r>
                <a:rPr lang="en-BE" dirty="0"/>
                <a:t>urrent_date</a:t>
              </a:r>
            </a:p>
          </p:txBody>
        </p:sp>
      </p:grpSp>
      <p:sp>
        <p:nvSpPr>
          <p:cNvPr id="36" name="TextBox 35">
            <a:extLst>
              <a:ext uri="{FF2B5EF4-FFF2-40B4-BE49-F238E27FC236}">
                <a16:creationId xmlns:a16="http://schemas.microsoft.com/office/drawing/2014/main" id="{BE2BB195-B045-5ED0-9929-8EEFE77AE147}"/>
              </a:ext>
            </a:extLst>
          </p:cNvPr>
          <p:cNvSpPr txBox="1"/>
          <p:nvPr/>
        </p:nvSpPr>
        <p:spPr>
          <a:xfrm>
            <a:off x="6524628" y="2772399"/>
            <a:ext cx="1274011" cy="584775"/>
          </a:xfrm>
          <a:prstGeom prst="rect">
            <a:avLst/>
          </a:prstGeom>
          <a:solidFill>
            <a:schemeClr val="bg2"/>
          </a:solidFill>
          <a:ln w="28575">
            <a:solidFill>
              <a:schemeClr val="tx1"/>
            </a:solidFill>
          </a:ln>
        </p:spPr>
        <p:txBody>
          <a:bodyPr wrap="square" rtlCol="0">
            <a:spAutoFit/>
          </a:bodyPr>
          <a:lstStyle/>
          <a:p>
            <a:pPr algn="ctr"/>
            <a:r>
              <a:rPr lang="en-GB" sz="1600" dirty="0"/>
              <a:t>Unique</a:t>
            </a:r>
            <a:r>
              <a:rPr lang="en-BE" sz="1600" dirty="0"/>
              <a:t> commits</a:t>
            </a:r>
          </a:p>
        </p:txBody>
      </p:sp>
      <p:grpSp>
        <p:nvGrpSpPr>
          <p:cNvPr id="37" name="Group 36">
            <a:extLst>
              <a:ext uri="{FF2B5EF4-FFF2-40B4-BE49-F238E27FC236}">
                <a16:creationId xmlns:a16="http://schemas.microsoft.com/office/drawing/2014/main" id="{8F946031-1A45-D91C-C0D2-C0D417B70AEA}"/>
              </a:ext>
            </a:extLst>
          </p:cNvPr>
          <p:cNvGrpSpPr/>
          <p:nvPr/>
        </p:nvGrpSpPr>
        <p:grpSpPr>
          <a:xfrm>
            <a:off x="5872197" y="3786350"/>
            <a:ext cx="3990402" cy="2382277"/>
            <a:chOff x="5872197" y="3786350"/>
            <a:chExt cx="3990402" cy="2382277"/>
          </a:xfrm>
        </p:grpSpPr>
        <p:grpSp>
          <p:nvGrpSpPr>
            <p:cNvPr id="38" name="Group 37">
              <a:extLst>
                <a:ext uri="{FF2B5EF4-FFF2-40B4-BE49-F238E27FC236}">
                  <a16:creationId xmlns:a16="http://schemas.microsoft.com/office/drawing/2014/main" id="{F9473B3C-D081-57E1-15BB-6CD320F2A4EF}"/>
                </a:ext>
              </a:extLst>
            </p:cNvPr>
            <p:cNvGrpSpPr/>
            <p:nvPr/>
          </p:nvGrpSpPr>
          <p:grpSpPr>
            <a:xfrm>
              <a:off x="5872197" y="3786350"/>
              <a:ext cx="3990402" cy="2382277"/>
              <a:chOff x="5872197" y="3786350"/>
              <a:chExt cx="3990402" cy="2382277"/>
            </a:xfrm>
          </p:grpSpPr>
          <p:cxnSp>
            <p:nvCxnSpPr>
              <p:cNvPr id="40" name="Straight Arrow Connector 39">
                <a:extLst>
                  <a:ext uri="{FF2B5EF4-FFF2-40B4-BE49-F238E27FC236}">
                    <a16:creationId xmlns:a16="http://schemas.microsoft.com/office/drawing/2014/main" id="{78918179-4FB9-2F55-BB64-FD3B17AC1190}"/>
                  </a:ext>
                </a:extLst>
              </p:cNvPr>
              <p:cNvCxnSpPr>
                <a:cxnSpLocks/>
              </p:cNvCxnSpPr>
              <p:nvPr/>
            </p:nvCxnSpPr>
            <p:spPr>
              <a:xfrm flipH="1">
                <a:off x="6968614" y="3786350"/>
                <a:ext cx="2893985" cy="11065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D86C417C-9FB4-1445-C02B-ADF18FC278E8}"/>
                  </a:ext>
                </a:extLst>
              </p:cNvPr>
              <p:cNvGrpSpPr/>
              <p:nvPr/>
            </p:nvGrpSpPr>
            <p:grpSpPr>
              <a:xfrm>
                <a:off x="5872197" y="4930908"/>
                <a:ext cx="1791346" cy="1237719"/>
                <a:chOff x="6057396" y="4974638"/>
                <a:chExt cx="1791346" cy="1237719"/>
              </a:xfrm>
            </p:grpSpPr>
            <p:grpSp>
              <p:nvGrpSpPr>
                <p:cNvPr id="42" name="Group 41">
                  <a:extLst>
                    <a:ext uri="{FF2B5EF4-FFF2-40B4-BE49-F238E27FC236}">
                      <a16:creationId xmlns:a16="http://schemas.microsoft.com/office/drawing/2014/main" id="{60D57C10-9ED0-C92E-6D7A-FFADAB00E514}"/>
                    </a:ext>
                  </a:extLst>
                </p:cNvPr>
                <p:cNvGrpSpPr/>
                <p:nvPr/>
              </p:nvGrpSpPr>
              <p:grpSpPr>
                <a:xfrm>
                  <a:off x="6530770" y="4974638"/>
                  <a:ext cx="611244" cy="938756"/>
                  <a:chOff x="6861567" y="4491574"/>
                  <a:chExt cx="611244" cy="938756"/>
                </a:xfrm>
              </p:grpSpPr>
              <p:pic>
                <p:nvPicPr>
                  <p:cNvPr id="44" name="Picture 8" descr="Document, file Free Icon of Office Workers">
                    <a:extLst>
                      <a:ext uri="{FF2B5EF4-FFF2-40B4-BE49-F238E27FC236}">
                        <a16:creationId xmlns:a16="http://schemas.microsoft.com/office/drawing/2014/main" id="{938E4166-CE5D-B74C-CC65-E17D628EC9C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23" t="8133" r="14686" b="8980"/>
                  <a:stretch/>
                </p:blipFill>
                <p:spPr bwMode="auto">
                  <a:xfrm>
                    <a:off x="6863438" y="4790537"/>
                    <a:ext cx="550286" cy="639793"/>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3EA656-6462-BF81-91C6-1DEB2CBB27F3}"/>
                      </a:ext>
                    </a:extLst>
                  </p:cNvPr>
                  <p:cNvSpPr txBox="1"/>
                  <p:nvPr/>
                </p:nvSpPr>
                <p:spPr>
                  <a:xfrm>
                    <a:off x="6861567" y="4491574"/>
                    <a:ext cx="611244" cy="369332"/>
                  </a:xfrm>
                  <a:prstGeom prst="rect">
                    <a:avLst/>
                  </a:prstGeom>
                  <a:noFill/>
                </p:spPr>
                <p:txBody>
                  <a:bodyPr wrap="square" rtlCol="0">
                    <a:spAutoFit/>
                  </a:bodyPr>
                  <a:lstStyle/>
                  <a:p>
                    <a:r>
                      <a:rPr lang="en-BE" dirty="0"/>
                      <a:t>foo</a:t>
                    </a:r>
                  </a:p>
                </p:txBody>
              </p:sp>
            </p:grpSp>
            <p:sp>
              <p:nvSpPr>
                <p:cNvPr id="43" name="TextBox 42">
                  <a:extLst>
                    <a:ext uri="{FF2B5EF4-FFF2-40B4-BE49-F238E27FC236}">
                      <a16:creationId xmlns:a16="http://schemas.microsoft.com/office/drawing/2014/main" id="{C0ADDEB8-AA98-3436-1B63-19A720895326}"/>
                    </a:ext>
                  </a:extLst>
                </p:cNvPr>
                <p:cNvSpPr txBox="1"/>
                <p:nvPr/>
              </p:nvSpPr>
              <p:spPr>
                <a:xfrm>
                  <a:off x="6057396" y="5843025"/>
                  <a:ext cx="1791346" cy="369332"/>
                </a:xfrm>
                <a:prstGeom prst="rect">
                  <a:avLst/>
                </a:prstGeom>
                <a:noFill/>
              </p:spPr>
              <p:txBody>
                <a:bodyPr wrap="square" rtlCol="0">
                  <a:spAutoFit/>
                </a:bodyPr>
                <a:lstStyle/>
                <a:p>
                  <a:r>
                    <a:rPr lang="en-BE" dirty="0"/>
                    <a:t>Uninteresting</a:t>
                  </a:r>
                </a:p>
              </p:txBody>
            </p:sp>
          </p:grpSp>
        </p:grpSp>
        <p:pic>
          <p:nvPicPr>
            <p:cNvPr id="39" name="Picture 8" descr="Document, file Free Icon of Office Workers">
              <a:extLst>
                <a:ext uri="{FF2B5EF4-FFF2-40B4-BE49-F238E27FC236}">
                  <a16:creationId xmlns:a16="http://schemas.microsoft.com/office/drawing/2014/main" id="{0E55903B-46D5-FDA7-D0A7-9CE3D549E7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109" t="46969" r="29930" b="32388"/>
            <a:stretch/>
          </p:blipFill>
          <p:spPr bwMode="auto">
            <a:xfrm>
              <a:off x="6440902" y="5686562"/>
              <a:ext cx="347051" cy="159352"/>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a:extLst>
              <a:ext uri="{FF2B5EF4-FFF2-40B4-BE49-F238E27FC236}">
                <a16:creationId xmlns:a16="http://schemas.microsoft.com/office/drawing/2014/main" id="{2835D376-A807-E563-CB2F-642B2BE45BC6}"/>
              </a:ext>
            </a:extLst>
          </p:cNvPr>
          <p:cNvSpPr txBox="1"/>
          <p:nvPr/>
        </p:nvSpPr>
        <p:spPr>
          <a:xfrm>
            <a:off x="1136822" y="1618735"/>
            <a:ext cx="184731" cy="369332"/>
          </a:xfrm>
          <a:prstGeom prst="rect">
            <a:avLst/>
          </a:prstGeom>
          <a:noFill/>
        </p:spPr>
        <p:txBody>
          <a:bodyPr wrap="none" rtlCol="0">
            <a:spAutoFit/>
          </a:bodyPr>
          <a:lstStyle/>
          <a:p>
            <a:endParaRPr lang="en-BE" dirty="0"/>
          </a:p>
        </p:txBody>
      </p:sp>
      <p:grpSp>
        <p:nvGrpSpPr>
          <p:cNvPr id="47" name="Group 46">
            <a:extLst>
              <a:ext uri="{FF2B5EF4-FFF2-40B4-BE49-F238E27FC236}">
                <a16:creationId xmlns:a16="http://schemas.microsoft.com/office/drawing/2014/main" id="{DBE3C69A-31C8-273D-ED3C-FEAEFF0270CD}"/>
              </a:ext>
            </a:extLst>
          </p:cNvPr>
          <p:cNvGrpSpPr/>
          <p:nvPr/>
        </p:nvGrpSpPr>
        <p:grpSpPr>
          <a:xfrm>
            <a:off x="8946028" y="2999658"/>
            <a:ext cx="1533741" cy="564446"/>
            <a:chOff x="8946028" y="2999658"/>
            <a:chExt cx="1533741" cy="564446"/>
          </a:xfrm>
        </p:grpSpPr>
        <p:sp>
          <p:nvSpPr>
            <p:cNvPr id="48" name="TextBox 47">
              <a:extLst>
                <a:ext uri="{FF2B5EF4-FFF2-40B4-BE49-F238E27FC236}">
                  <a16:creationId xmlns:a16="http://schemas.microsoft.com/office/drawing/2014/main" id="{2F007B56-56E3-E147-3D96-DCC874EC367F}"/>
                </a:ext>
              </a:extLst>
            </p:cNvPr>
            <p:cNvSpPr txBox="1"/>
            <p:nvPr/>
          </p:nvSpPr>
          <p:spPr>
            <a:xfrm>
              <a:off x="8946028" y="2999658"/>
              <a:ext cx="1533741"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target </a:t>
              </a:r>
              <a:r>
                <a:rPr lang="en-GB" sz="1400" dirty="0" err="1">
                  <a:cs typeface="Calibri"/>
                </a:rPr>
                <a:t>git_head</a:t>
              </a:r>
              <a:endParaRPr lang="en-GB" sz="1400" dirty="0">
                <a:cs typeface="Calibri"/>
              </a:endParaRPr>
            </a:p>
          </p:txBody>
        </p:sp>
        <p:cxnSp>
          <p:nvCxnSpPr>
            <p:cNvPr id="49" name="Straight Arrow Connector 48">
              <a:extLst>
                <a:ext uri="{FF2B5EF4-FFF2-40B4-BE49-F238E27FC236}">
                  <a16:creationId xmlns:a16="http://schemas.microsoft.com/office/drawing/2014/main" id="{61832D75-8EDA-D4E5-B041-BD49DB970945}"/>
                </a:ext>
              </a:extLst>
            </p:cNvPr>
            <p:cNvCxnSpPr>
              <a:cxnSpLocks/>
            </p:cNvCxnSpPr>
            <p:nvPr/>
          </p:nvCxnSpPr>
          <p:spPr>
            <a:xfrm>
              <a:off x="10011795" y="3295308"/>
              <a:ext cx="0" cy="2687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6CDED49-88DE-7409-5C13-EDA760FA7792}"/>
              </a:ext>
            </a:extLst>
          </p:cNvPr>
          <p:cNvGrpSpPr/>
          <p:nvPr/>
        </p:nvGrpSpPr>
        <p:grpSpPr>
          <a:xfrm>
            <a:off x="7554439" y="3917147"/>
            <a:ext cx="2308160" cy="2367257"/>
            <a:chOff x="7554439" y="3917147"/>
            <a:chExt cx="2308160" cy="2367257"/>
          </a:xfrm>
        </p:grpSpPr>
        <p:grpSp>
          <p:nvGrpSpPr>
            <p:cNvPr id="51" name="Group 50">
              <a:extLst>
                <a:ext uri="{FF2B5EF4-FFF2-40B4-BE49-F238E27FC236}">
                  <a16:creationId xmlns:a16="http://schemas.microsoft.com/office/drawing/2014/main" id="{7802E527-5BDD-76C9-9CB4-90CC9BB1DE8C}"/>
                </a:ext>
              </a:extLst>
            </p:cNvPr>
            <p:cNvGrpSpPr/>
            <p:nvPr/>
          </p:nvGrpSpPr>
          <p:grpSpPr>
            <a:xfrm>
              <a:off x="7967215" y="4652949"/>
              <a:ext cx="701330" cy="977226"/>
              <a:chOff x="8862660" y="4490647"/>
              <a:chExt cx="701330" cy="977226"/>
            </a:xfrm>
          </p:grpSpPr>
          <p:pic>
            <p:nvPicPr>
              <p:cNvPr id="56" name="Picture 2" descr="Bug Report - Free technology icons">
                <a:extLst>
                  <a:ext uri="{FF2B5EF4-FFF2-40B4-BE49-F238E27FC236}">
                    <a16:creationId xmlns:a16="http://schemas.microsoft.com/office/drawing/2014/main" id="{6235C7CB-D9FC-8150-08AD-7D53607759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D1D40746-3FB5-7967-F6D4-9191C926E2D2}"/>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sp>
          <p:nvSpPr>
            <p:cNvPr id="52" name="TextBox 51">
              <a:extLst>
                <a:ext uri="{FF2B5EF4-FFF2-40B4-BE49-F238E27FC236}">
                  <a16:creationId xmlns:a16="http://schemas.microsoft.com/office/drawing/2014/main" id="{2CE81756-CC2B-0E17-1A72-9E2B4C449641}"/>
                </a:ext>
              </a:extLst>
            </p:cNvPr>
            <p:cNvSpPr txBox="1"/>
            <p:nvPr/>
          </p:nvSpPr>
          <p:spPr>
            <a:xfrm>
              <a:off x="7554439" y="5638073"/>
              <a:ext cx="1391589" cy="646331"/>
            </a:xfrm>
            <a:prstGeom prst="rect">
              <a:avLst/>
            </a:prstGeom>
            <a:noFill/>
          </p:spPr>
          <p:txBody>
            <a:bodyPr wrap="square" rtlCol="0">
              <a:spAutoFit/>
            </a:bodyPr>
            <a:lstStyle/>
            <a:p>
              <a:pPr algn="ctr"/>
              <a:r>
                <a:rPr lang="en-US" dirty="0"/>
                <a:t>Split</a:t>
              </a:r>
              <a:endParaRPr lang="en-BE" dirty="0"/>
            </a:p>
            <a:p>
              <a:pPr algn="ctr"/>
              <a:r>
                <a:rPr lang="en-BE" dirty="0"/>
                <a:t>case</a:t>
              </a:r>
            </a:p>
          </p:txBody>
        </p:sp>
        <p:pic>
          <p:nvPicPr>
            <p:cNvPr id="53" name="Picture 52">
              <a:extLst>
                <a:ext uri="{FF2B5EF4-FFF2-40B4-BE49-F238E27FC236}">
                  <a16:creationId xmlns:a16="http://schemas.microsoft.com/office/drawing/2014/main" id="{C41AF07D-9C99-41BB-9F7C-D0A1B0C60D2D}"/>
                </a:ext>
              </a:extLst>
            </p:cNvPr>
            <p:cNvPicPr>
              <a:picLocks noChangeAspect="1"/>
            </p:cNvPicPr>
            <p:nvPr/>
          </p:nvPicPr>
          <p:blipFill rotWithShape="1">
            <a:blip r:embed="rId8"/>
            <a:srcRect l="5953" t="10534" r="2533" b="6922"/>
            <a:stretch/>
          </p:blipFill>
          <p:spPr>
            <a:xfrm>
              <a:off x="8313865" y="5252547"/>
              <a:ext cx="369247" cy="295486"/>
            </a:xfrm>
            <a:prstGeom prst="rect">
              <a:avLst/>
            </a:prstGeom>
          </p:spPr>
        </p:pic>
        <p:pic>
          <p:nvPicPr>
            <p:cNvPr id="54" name="Picture 2" descr="Bug Report - Free technology icons">
              <a:extLst>
                <a:ext uri="{FF2B5EF4-FFF2-40B4-BE49-F238E27FC236}">
                  <a16:creationId xmlns:a16="http://schemas.microsoft.com/office/drawing/2014/main" id="{4C80055F-B6E7-563A-61F4-B9FC827AC9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7852041" y="5301845"/>
              <a:ext cx="407605" cy="325864"/>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a:extLst>
                <a:ext uri="{FF2B5EF4-FFF2-40B4-BE49-F238E27FC236}">
                  <a16:creationId xmlns:a16="http://schemas.microsoft.com/office/drawing/2014/main" id="{599853DA-F3DF-B547-1349-4C19FF03569D}"/>
                </a:ext>
              </a:extLst>
            </p:cNvPr>
            <p:cNvCxnSpPr>
              <a:cxnSpLocks/>
            </p:cNvCxnSpPr>
            <p:nvPr/>
          </p:nvCxnSpPr>
          <p:spPr>
            <a:xfrm flipH="1">
              <a:off x="8450363" y="3917147"/>
              <a:ext cx="1412236" cy="8478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55FF838F-F1CF-C2EB-2D31-32AEBB07125A}"/>
              </a:ext>
            </a:extLst>
          </p:cNvPr>
          <p:cNvGrpSpPr/>
          <p:nvPr/>
        </p:nvGrpSpPr>
        <p:grpSpPr>
          <a:xfrm>
            <a:off x="6794987" y="1333490"/>
            <a:ext cx="620136" cy="774245"/>
            <a:chOff x="6794987" y="1333490"/>
            <a:chExt cx="620136" cy="774245"/>
          </a:xfrm>
        </p:grpSpPr>
        <p:grpSp>
          <p:nvGrpSpPr>
            <p:cNvPr id="59" name="Group 58">
              <a:extLst>
                <a:ext uri="{FF2B5EF4-FFF2-40B4-BE49-F238E27FC236}">
                  <a16:creationId xmlns:a16="http://schemas.microsoft.com/office/drawing/2014/main" id="{67407FD2-57E0-E835-6FE9-93559155F401}"/>
                </a:ext>
              </a:extLst>
            </p:cNvPr>
            <p:cNvGrpSpPr/>
            <p:nvPr/>
          </p:nvGrpSpPr>
          <p:grpSpPr>
            <a:xfrm>
              <a:off x="6838647" y="1333490"/>
              <a:ext cx="576476" cy="774245"/>
              <a:chOff x="6823982" y="1095479"/>
              <a:chExt cx="790388" cy="1004781"/>
            </a:xfrm>
          </p:grpSpPr>
          <p:pic>
            <p:nvPicPr>
              <p:cNvPr id="61" name="Picture 2" descr="Bug Report - Free technology icons">
                <a:extLst>
                  <a:ext uri="{FF2B5EF4-FFF2-40B4-BE49-F238E27FC236}">
                    <a16:creationId xmlns:a16="http://schemas.microsoft.com/office/drawing/2014/main" id="{2476BB2B-959E-70E8-591B-50F545238C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4577" y="1460467"/>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95AA3A09-010F-90FD-3F8C-851E6EFE5AA9}"/>
                  </a:ext>
                </a:extLst>
              </p:cNvPr>
              <p:cNvSpPr txBox="1"/>
              <p:nvPr/>
            </p:nvSpPr>
            <p:spPr>
              <a:xfrm>
                <a:off x="6823982" y="1095479"/>
                <a:ext cx="775331" cy="479303"/>
              </a:xfrm>
              <a:prstGeom prst="rect">
                <a:avLst/>
              </a:prstGeom>
              <a:noFill/>
            </p:spPr>
            <p:txBody>
              <a:bodyPr wrap="square" rtlCol="0">
                <a:spAutoFit/>
              </a:bodyPr>
              <a:lstStyle/>
              <a:p>
                <a:r>
                  <a:rPr lang="en-BE" dirty="0"/>
                  <a:t>foo</a:t>
                </a:r>
              </a:p>
            </p:txBody>
          </p:sp>
        </p:grpSp>
        <p:pic>
          <p:nvPicPr>
            <p:cNvPr id="60" name="Picture 2" descr="Bug Report - Free technology icons">
              <a:extLst>
                <a:ext uri="{FF2B5EF4-FFF2-40B4-BE49-F238E27FC236}">
                  <a16:creationId xmlns:a16="http://schemas.microsoft.com/office/drawing/2014/main" id="{17FDB538-02F6-9EBF-83BC-E3E1DE3CC87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6794987" y="1877304"/>
              <a:ext cx="288017" cy="230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BDD053ED-725E-CDBF-A20D-18C0425BA9A4}"/>
              </a:ext>
            </a:extLst>
          </p:cNvPr>
          <p:cNvGrpSpPr/>
          <p:nvPr/>
        </p:nvGrpSpPr>
        <p:grpSpPr>
          <a:xfrm>
            <a:off x="8778211" y="3903873"/>
            <a:ext cx="1526468" cy="2368638"/>
            <a:chOff x="8778211" y="3903873"/>
            <a:chExt cx="1526468" cy="2368638"/>
          </a:xfrm>
        </p:grpSpPr>
        <p:grpSp>
          <p:nvGrpSpPr>
            <p:cNvPr id="64" name="Group 63">
              <a:extLst>
                <a:ext uri="{FF2B5EF4-FFF2-40B4-BE49-F238E27FC236}">
                  <a16:creationId xmlns:a16="http://schemas.microsoft.com/office/drawing/2014/main" id="{60D8D0ED-5F31-29DF-2D90-9A76B5AC9E1B}"/>
                </a:ext>
              </a:extLst>
            </p:cNvPr>
            <p:cNvGrpSpPr/>
            <p:nvPr/>
          </p:nvGrpSpPr>
          <p:grpSpPr>
            <a:xfrm>
              <a:off x="8778211" y="3903873"/>
              <a:ext cx="1526468" cy="2368638"/>
              <a:chOff x="8778211" y="3903873"/>
              <a:chExt cx="1526468" cy="2368638"/>
            </a:xfrm>
          </p:grpSpPr>
          <p:grpSp>
            <p:nvGrpSpPr>
              <p:cNvPr id="66" name="Group 65">
                <a:extLst>
                  <a:ext uri="{FF2B5EF4-FFF2-40B4-BE49-F238E27FC236}">
                    <a16:creationId xmlns:a16="http://schemas.microsoft.com/office/drawing/2014/main" id="{7DCBA39B-56F2-5BAC-EEFA-08F5F611BDB3}"/>
                  </a:ext>
                </a:extLst>
              </p:cNvPr>
              <p:cNvGrpSpPr/>
              <p:nvPr/>
            </p:nvGrpSpPr>
            <p:grpSpPr>
              <a:xfrm>
                <a:off x="9277737" y="4641056"/>
                <a:ext cx="701330" cy="977226"/>
                <a:chOff x="8862660" y="4490647"/>
                <a:chExt cx="701330" cy="977226"/>
              </a:xfrm>
            </p:grpSpPr>
            <p:pic>
              <p:nvPicPr>
                <p:cNvPr id="69" name="Picture 2" descr="Bug Report - Free technology icons">
                  <a:extLst>
                    <a:ext uri="{FF2B5EF4-FFF2-40B4-BE49-F238E27FC236}">
                      <a16:creationId xmlns:a16="http://schemas.microsoft.com/office/drawing/2014/main" id="{3FAD5D7B-6023-0D83-B935-58CF47047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98EB5622-2B68-230D-E3C2-E9BB6E9D5DEA}"/>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cxnSp>
            <p:nvCxnSpPr>
              <p:cNvPr id="67" name="Straight Arrow Connector 66">
                <a:extLst>
                  <a:ext uri="{FF2B5EF4-FFF2-40B4-BE49-F238E27FC236}">
                    <a16:creationId xmlns:a16="http://schemas.microsoft.com/office/drawing/2014/main" id="{E070C449-F2B9-2FAE-97D1-3D1D50AA0163}"/>
                  </a:ext>
                </a:extLst>
              </p:cNvPr>
              <p:cNvCxnSpPr>
                <a:cxnSpLocks/>
              </p:cNvCxnSpPr>
              <p:nvPr/>
            </p:nvCxnSpPr>
            <p:spPr>
              <a:xfrm flipH="1">
                <a:off x="9659170" y="3903873"/>
                <a:ext cx="34451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A736C4A-0180-5201-C7F4-5F839F6FE90C}"/>
                  </a:ext>
                </a:extLst>
              </p:cNvPr>
              <p:cNvSpPr txBox="1"/>
              <p:nvPr/>
            </p:nvSpPr>
            <p:spPr>
              <a:xfrm>
                <a:off x="8778211" y="5626180"/>
                <a:ext cx="1526468" cy="646331"/>
              </a:xfrm>
              <a:prstGeom prst="rect">
                <a:avLst/>
              </a:prstGeom>
              <a:noFill/>
            </p:spPr>
            <p:txBody>
              <a:bodyPr wrap="square" rtlCol="0">
                <a:spAutoFit/>
              </a:bodyPr>
              <a:lstStyle/>
              <a:p>
                <a:pPr algn="ctr"/>
                <a:r>
                  <a:rPr lang="en-GB" dirty="0"/>
                  <a:t>M</a:t>
                </a:r>
                <a:r>
                  <a:rPr lang="en-BE" dirty="0"/>
                  <a:t>issed </a:t>
                </a:r>
              </a:p>
              <a:p>
                <a:pPr algn="ctr"/>
                <a:r>
                  <a:rPr lang="en-BE" dirty="0"/>
                  <a:t>opportunity</a:t>
                </a:r>
              </a:p>
            </p:txBody>
          </p:sp>
        </p:grpSp>
        <p:pic>
          <p:nvPicPr>
            <p:cNvPr id="65" name="Picture 2" descr="Bug Report - Free technology icons">
              <a:extLst>
                <a:ext uri="{FF2B5EF4-FFF2-40B4-BE49-F238E27FC236}">
                  <a16:creationId xmlns:a16="http://schemas.microsoft.com/office/drawing/2014/main" id="{CF4B2BDD-558F-C71E-25E6-934372FC429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9151005" y="5274434"/>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7F1C7D7C-317C-22BE-6F4D-9ABC7F02DE2A}"/>
              </a:ext>
            </a:extLst>
          </p:cNvPr>
          <p:cNvGrpSpPr/>
          <p:nvPr/>
        </p:nvGrpSpPr>
        <p:grpSpPr>
          <a:xfrm>
            <a:off x="10132345" y="3903873"/>
            <a:ext cx="1667769" cy="2347286"/>
            <a:chOff x="10132345" y="3903873"/>
            <a:chExt cx="1667769" cy="2347286"/>
          </a:xfrm>
        </p:grpSpPr>
        <p:grpSp>
          <p:nvGrpSpPr>
            <p:cNvPr id="72" name="Group 71">
              <a:extLst>
                <a:ext uri="{FF2B5EF4-FFF2-40B4-BE49-F238E27FC236}">
                  <a16:creationId xmlns:a16="http://schemas.microsoft.com/office/drawing/2014/main" id="{87EB30AC-B1E5-CB97-9D01-E92C93BB566A}"/>
                </a:ext>
              </a:extLst>
            </p:cNvPr>
            <p:cNvGrpSpPr/>
            <p:nvPr/>
          </p:nvGrpSpPr>
          <p:grpSpPr>
            <a:xfrm>
              <a:off x="10132345" y="3903873"/>
              <a:ext cx="1667769" cy="2347286"/>
              <a:chOff x="10132345" y="3903873"/>
              <a:chExt cx="1667769" cy="2347286"/>
            </a:xfrm>
          </p:grpSpPr>
          <p:grpSp>
            <p:nvGrpSpPr>
              <p:cNvPr id="75" name="Group 74">
                <a:extLst>
                  <a:ext uri="{FF2B5EF4-FFF2-40B4-BE49-F238E27FC236}">
                    <a16:creationId xmlns:a16="http://schemas.microsoft.com/office/drawing/2014/main" id="{7CFE7A1D-4EAA-23D8-55C7-92CDB3F30B31}"/>
                  </a:ext>
                </a:extLst>
              </p:cNvPr>
              <p:cNvGrpSpPr/>
              <p:nvPr/>
            </p:nvGrpSpPr>
            <p:grpSpPr>
              <a:xfrm>
                <a:off x="10613805" y="4652949"/>
                <a:ext cx="729472" cy="973231"/>
                <a:chOff x="9830140" y="4454037"/>
                <a:chExt cx="729472" cy="973231"/>
              </a:xfrm>
            </p:grpSpPr>
            <p:pic>
              <p:nvPicPr>
                <p:cNvPr id="78" name="Picture 2" descr="Bug Report - Free technology icons">
                  <a:extLst>
                    <a:ext uri="{FF2B5EF4-FFF2-40B4-BE49-F238E27FC236}">
                      <a16:creationId xmlns:a16="http://schemas.microsoft.com/office/drawing/2014/main" id="{2A6FF071-8ECA-F81B-1AD3-23CF8B69AB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7385F69E-4F38-A3D7-88D6-A2484A6DA24C}"/>
                    </a:ext>
                  </a:extLst>
                </p:cNvPr>
                <p:cNvPicPr>
                  <a:picLocks noChangeAspect="1"/>
                </p:cNvPicPr>
                <p:nvPr/>
              </p:nvPicPr>
              <p:blipFill rotWithShape="1">
                <a:blip r:embed="rId8"/>
                <a:srcRect l="5953" t="10534" r="2533" b="6922"/>
                <a:stretch/>
              </p:blipFill>
              <p:spPr>
                <a:xfrm>
                  <a:off x="10152405" y="5023257"/>
                  <a:ext cx="407207" cy="325864"/>
                </a:xfrm>
                <a:prstGeom prst="rect">
                  <a:avLst/>
                </a:prstGeom>
              </p:spPr>
            </p:pic>
            <p:sp>
              <p:nvSpPr>
                <p:cNvPr id="80" name="TextBox 79">
                  <a:extLst>
                    <a:ext uri="{FF2B5EF4-FFF2-40B4-BE49-F238E27FC236}">
                      <a16:creationId xmlns:a16="http://schemas.microsoft.com/office/drawing/2014/main" id="{DAF9EAD3-44F4-6AA8-E122-03EFEC300221}"/>
                    </a:ext>
                  </a:extLst>
                </p:cNvPr>
                <p:cNvSpPr txBox="1"/>
                <p:nvPr/>
              </p:nvSpPr>
              <p:spPr>
                <a:xfrm>
                  <a:off x="9830140" y="4454037"/>
                  <a:ext cx="661784" cy="369332"/>
                </a:xfrm>
                <a:prstGeom prst="rect">
                  <a:avLst/>
                </a:prstGeom>
                <a:noFill/>
              </p:spPr>
              <p:txBody>
                <a:bodyPr wrap="square" rtlCol="0">
                  <a:spAutoFit/>
                </a:bodyPr>
                <a:lstStyle/>
                <a:p>
                  <a:r>
                    <a:rPr lang="en-BE" dirty="0"/>
                    <a:t>foo</a:t>
                  </a:r>
                </a:p>
              </p:txBody>
            </p:sp>
          </p:grpSp>
          <p:cxnSp>
            <p:nvCxnSpPr>
              <p:cNvPr id="76" name="Straight Arrow Connector 75">
                <a:extLst>
                  <a:ext uri="{FF2B5EF4-FFF2-40B4-BE49-F238E27FC236}">
                    <a16:creationId xmlns:a16="http://schemas.microsoft.com/office/drawing/2014/main" id="{6511FB90-8601-C8FD-945D-533E50D35741}"/>
                  </a:ext>
                </a:extLst>
              </p:cNvPr>
              <p:cNvCxnSpPr/>
              <p:nvPr/>
            </p:nvCxnSpPr>
            <p:spPr>
              <a:xfrm>
                <a:off x="10132345" y="3903873"/>
                <a:ext cx="54515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D079E55-5C17-165E-16C5-19AF0E0B816D}"/>
                  </a:ext>
                </a:extLst>
              </p:cNvPr>
              <p:cNvSpPr txBox="1"/>
              <p:nvPr/>
            </p:nvSpPr>
            <p:spPr>
              <a:xfrm>
                <a:off x="10301600" y="5604828"/>
                <a:ext cx="1498514" cy="646331"/>
              </a:xfrm>
              <a:prstGeom prst="rect">
                <a:avLst/>
              </a:prstGeom>
              <a:noFill/>
            </p:spPr>
            <p:txBody>
              <a:bodyPr wrap="square" rtlCol="0">
                <a:spAutoFit/>
              </a:bodyPr>
              <a:lstStyle/>
              <a:p>
                <a:pPr algn="ctr"/>
                <a:r>
                  <a:rPr lang="en-US" dirty="0"/>
                  <a:t>Effort duplication</a:t>
                </a:r>
                <a:endParaRPr lang="en-BE" dirty="0"/>
              </a:p>
            </p:txBody>
          </p:sp>
        </p:grpSp>
        <p:pic>
          <p:nvPicPr>
            <p:cNvPr id="73" name="Picture 2" descr="Bug Report - Free technology icons">
              <a:extLst>
                <a:ext uri="{FF2B5EF4-FFF2-40B4-BE49-F238E27FC236}">
                  <a16:creationId xmlns:a16="http://schemas.microsoft.com/office/drawing/2014/main" id="{1E2964CB-4999-D9A8-982E-12D6F63DF32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10510931" y="527443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a:extLst>
                <a:ext uri="{FF2B5EF4-FFF2-40B4-BE49-F238E27FC236}">
                  <a16:creationId xmlns:a16="http://schemas.microsoft.com/office/drawing/2014/main" id="{662FB076-8EDD-A217-741F-607E1559800F}"/>
                </a:ext>
              </a:extLst>
            </p:cNvPr>
            <p:cNvPicPr>
              <a:picLocks noChangeAspect="1"/>
            </p:cNvPicPr>
            <p:nvPr/>
          </p:nvPicPr>
          <p:blipFill rotWithShape="1">
            <a:blip r:embed="rId8"/>
            <a:srcRect l="5953" t="10534" r="2533" b="6922"/>
            <a:stretch/>
          </p:blipFill>
          <p:spPr>
            <a:xfrm>
              <a:off x="10503026" y="5184348"/>
              <a:ext cx="407207" cy="325864"/>
            </a:xfrm>
            <a:prstGeom prst="rect">
              <a:avLst/>
            </a:prstGeom>
          </p:spPr>
        </p:pic>
      </p:grpSp>
      <p:grpSp>
        <p:nvGrpSpPr>
          <p:cNvPr id="81" name="Group 80">
            <a:extLst>
              <a:ext uri="{FF2B5EF4-FFF2-40B4-BE49-F238E27FC236}">
                <a16:creationId xmlns:a16="http://schemas.microsoft.com/office/drawing/2014/main" id="{1993E4AA-4CE5-ACE8-7448-E73FAE15A179}"/>
              </a:ext>
            </a:extLst>
          </p:cNvPr>
          <p:cNvGrpSpPr/>
          <p:nvPr/>
        </p:nvGrpSpPr>
        <p:grpSpPr>
          <a:xfrm>
            <a:off x="3491032" y="2167683"/>
            <a:ext cx="2460441" cy="1704920"/>
            <a:chOff x="3491032" y="1975180"/>
            <a:chExt cx="2460441" cy="1704920"/>
          </a:xfrm>
        </p:grpSpPr>
        <p:cxnSp>
          <p:nvCxnSpPr>
            <p:cNvPr id="82" name="Straight Arrow Connector 81">
              <a:extLst>
                <a:ext uri="{FF2B5EF4-FFF2-40B4-BE49-F238E27FC236}">
                  <a16:creationId xmlns:a16="http://schemas.microsoft.com/office/drawing/2014/main" id="{BF7B13E8-4572-32C3-0A20-B6E984972A12}"/>
                </a:ext>
              </a:extLst>
            </p:cNvPr>
            <p:cNvCxnSpPr>
              <a:cxnSpLocks/>
              <a:stCxn id="85" idx="4"/>
              <a:endCxn id="88" idx="0"/>
            </p:cNvCxnSpPr>
            <p:nvPr/>
          </p:nvCxnSpPr>
          <p:spPr>
            <a:xfrm>
              <a:off x="5405667" y="2218067"/>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9CC4569-3097-F93B-BEE3-3191F8BAE199}"/>
                </a:ext>
              </a:extLst>
            </p:cNvPr>
            <p:cNvGrpSpPr/>
            <p:nvPr/>
          </p:nvGrpSpPr>
          <p:grpSpPr>
            <a:xfrm>
              <a:off x="3491032" y="1975180"/>
              <a:ext cx="2460441" cy="1704920"/>
              <a:chOff x="3491032" y="1878928"/>
              <a:chExt cx="2460441" cy="1704920"/>
            </a:xfrm>
          </p:grpSpPr>
          <p:sp>
            <p:nvSpPr>
              <p:cNvPr id="84" name="Oval 83">
                <a:extLst>
                  <a:ext uri="{FF2B5EF4-FFF2-40B4-BE49-F238E27FC236}">
                    <a16:creationId xmlns:a16="http://schemas.microsoft.com/office/drawing/2014/main" id="{017CF303-A672-715D-564F-65A6DFB7A5A9}"/>
                  </a:ext>
                </a:extLst>
              </p:cNvPr>
              <p:cNvSpPr/>
              <p:nvPr/>
            </p:nvSpPr>
            <p:spPr>
              <a:xfrm>
                <a:off x="3491032" y="1912654"/>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5" name="Oval 84">
                <a:extLst>
                  <a:ext uri="{FF2B5EF4-FFF2-40B4-BE49-F238E27FC236}">
                    <a16:creationId xmlns:a16="http://schemas.microsoft.com/office/drawing/2014/main" id="{16C4BE6A-4283-A94A-6713-77EB5030EF24}"/>
                  </a:ext>
                </a:extLst>
              </p:cNvPr>
              <p:cNvSpPr/>
              <p:nvPr/>
            </p:nvSpPr>
            <p:spPr>
              <a:xfrm>
                <a:off x="5310251" y="1889561"/>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6" name="Oval 85">
                <a:extLst>
                  <a:ext uri="{FF2B5EF4-FFF2-40B4-BE49-F238E27FC236}">
                    <a16:creationId xmlns:a16="http://schemas.microsoft.com/office/drawing/2014/main" id="{F5E7E8C0-FE65-F202-87DC-790A08F39C88}"/>
                  </a:ext>
                </a:extLst>
              </p:cNvPr>
              <p:cNvSpPr/>
              <p:nvPr/>
            </p:nvSpPr>
            <p:spPr>
              <a:xfrm>
                <a:off x="5760641" y="1878928"/>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7" name="Oval 86">
                <a:extLst>
                  <a:ext uri="{FF2B5EF4-FFF2-40B4-BE49-F238E27FC236}">
                    <a16:creationId xmlns:a16="http://schemas.microsoft.com/office/drawing/2014/main" id="{C070A72E-0BD9-976C-A382-0CA613472749}"/>
                  </a:ext>
                </a:extLst>
              </p:cNvPr>
              <p:cNvSpPr/>
              <p:nvPr/>
            </p:nvSpPr>
            <p:spPr>
              <a:xfrm>
                <a:off x="3491032" y="3351594"/>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8" name="Oval 87">
                <a:extLst>
                  <a:ext uri="{FF2B5EF4-FFF2-40B4-BE49-F238E27FC236}">
                    <a16:creationId xmlns:a16="http://schemas.microsoft.com/office/drawing/2014/main" id="{D393F802-AB15-54A9-2F15-BFD8A47EF09C}"/>
                  </a:ext>
                </a:extLst>
              </p:cNvPr>
              <p:cNvSpPr/>
              <p:nvPr/>
            </p:nvSpPr>
            <p:spPr>
              <a:xfrm>
                <a:off x="5310251" y="3328501"/>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9" name="Oval 88">
                <a:extLst>
                  <a:ext uri="{FF2B5EF4-FFF2-40B4-BE49-F238E27FC236}">
                    <a16:creationId xmlns:a16="http://schemas.microsoft.com/office/drawing/2014/main" id="{30EB6357-22F3-D89B-E786-BAC641B3464D}"/>
                  </a:ext>
                </a:extLst>
              </p:cNvPr>
              <p:cNvSpPr/>
              <p:nvPr/>
            </p:nvSpPr>
            <p:spPr>
              <a:xfrm>
                <a:off x="5760641" y="3317868"/>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0" name="Straight Arrow Connector 89">
                <a:extLst>
                  <a:ext uri="{FF2B5EF4-FFF2-40B4-BE49-F238E27FC236}">
                    <a16:creationId xmlns:a16="http://schemas.microsoft.com/office/drawing/2014/main" id="{82B7C9AA-91F1-D518-AF7D-2367AD938233}"/>
                  </a:ext>
                </a:extLst>
              </p:cNvPr>
              <p:cNvCxnSpPr>
                <a:cxnSpLocks/>
                <a:stCxn id="84" idx="4"/>
                <a:endCxn id="87" idx="0"/>
              </p:cNvCxnSpPr>
              <p:nvPr/>
            </p:nvCxnSpPr>
            <p:spPr>
              <a:xfrm>
                <a:off x="3586448" y="2144908"/>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3D91108-DE8E-CC3A-F920-535F6D246C36}"/>
                  </a:ext>
                </a:extLst>
              </p:cNvPr>
              <p:cNvCxnSpPr>
                <a:cxnSpLocks/>
                <a:stCxn id="86" idx="4"/>
                <a:endCxn id="89" idx="0"/>
              </p:cNvCxnSpPr>
              <p:nvPr/>
            </p:nvCxnSpPr>
            <p:spPr>
              <a:xfrm>
                <a:off x="5856057" y="2111182"/>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64A1B09E-69CB-7B22-0C67-2FEDD0A61F3E}"/>
              </a:ext>
            </a:extLst>
          </p:cNvPr>
          <p:cNvGrpSpPr/>
          <p:nvPr/>
        </p:nvGrpSpPr>
        <p:grpSpPr>
          <a:xfrm>
            <a:off x="4178327" y="2172292"/>
            <a:ext cx="840748" cy="1700686"/>
            <a:chOff x="4178327" y="2181921"/>
            <a:chExt cx="840748" cy="1700686"/>
          </a:xfrm>
        </p:grpSpPr>
        <p:sp>
          <p:nvSpPr>
            <p:cNvPr id="93" name="Oval 92">
              <a:extLst>
                <a:ext uri="{FF2B5EF4-FFF2-40B4-BE49-F238E27FC236}">
                  <a16:creationId xmlns:a16="http://schemas.microsoft.com/office/drawing/2014/main" id="{6C14B038-7A29-BC83-A675-7EB5E79568F3}"/>
                </a:ext>
              </a:extLst>
            </p:cNvPr>
            <p:cNvSpPr/>
            <p:nvPr/>
          </p:nvSpPr>
          <p:spPr>
            <a:xfrm>
              <a:off x="4178327" y="2211413"/>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4" name="Oval 93">
              <a:extLst>
                <a:ext uri="{FF2B5EF4-FFF2-40B4-BE49-F238E27FC236}">
                  <a16:creationId xmlns:a16="http://schemas.microsoft.com/office/drawing/2014/main" id="{C895BECF-4AAF-303B-5A10-89174D9684AE}"/>
                </a:ext>
              </a:extLst>
            </p:cNvPr>
            <p:cNvSpPr/>
            <p:nvPr/>
          </p:nvSpPr>
          <p:spPr>
            <a:xfrm>
              <a:off x="4178327" y="3650353"/>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5" name="Oval 94">
              <a:extLst>
                <a:ext uri="{FF2B5EF4-FFF2-40B4-BE49-F238E27FC236}">
                  <a16:creationId xmlns:a16="http://schemas.microsoft.com/office/drawing/2014/main" id="{05FE8337-62A8-3EBC-9AB4-D1E38572EF9E}"/>
                </a:ext>
              </a:extLst>
            </p:cNvPr>
            <p:cNvSpPr/>
            <p:nvPr/>
          </p:nvSpPr>
          <p:spPr>
            <a:xfrm>
              <a:off x="4828243" y="3639720"/>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6" name="Straight Arrow Connector 95">
              <a:extLst>
                <a:ext uri="{FF2B5EF4-FFF2-40B4-BE49-F238E27FC236}">
                  <a16:creationId xmlns:a16="http://schemas.microsoft.com/office/drawing/2014/main" id="{03BB9AFE-0725-5FF6-90D4-F4CF2A6C39BC}"/>
                </a:ext>
              </a:extLst>
            </p:cNvPr>
            <p:cNvCxnSpPr>
              <a:stCxn id="95" idx="0"/>
              <a:endCxn id="97" idx="4"/>
            </p:cNvCxnSpPr>
            <p:nvPr/>
          </p:nvCxnSpPr>
          <p:spPr>
            <a:xfrm flipV="1">
              <a:off x="4923659" y="2414175"/>
              <a:ext cx="0" cy="12255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F8A4CF0F-7C96-2003-9897-3EEE54223DB3}"/>
                </a:ext>
              </a:extLst>
            </p:cNvPr>
            <p:cNvSpPr/>
            <p:nvPr/>
          </p:nvSpPr>
          <p:spPr>
            <a:xfrm>
              <a:off x="4828243" y="2181921"/>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8" name="Straight Arrow Connector 97">
              <a:extLst>
                <a:ext uri="{FF2B5EF4-FFF2-40B4-BE49-F238E27FC236}">
                  <a16:creationId xmlns:a16="http://schemas.microsoft.com/office/drawing/2014/main" id="{81003A0D-A89C-3C15-EB6E-F45E9E2B544E}"/>
                </a:ext>
              </a:extLst>
            </p:cNvPr>
            <p:cNvCxnSpPr>
              <a:stCxn id="94" idx="0"/>
              <a:endCxn id="93" idx="4"/>
            </p:cNvCxnSpPr>
            <p:nvPr/>
          </p:nvCxnSpPr>
          <p:spPr>
            <a:xfrm flipV="1">
              <a:off x="4273743" y="2443667"/>
              <a:ext cx="0" cy="120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BBC8AB04-2C09-BC83-DB67-4115E99B27AC}"/>
              </a:ext>
            </a:extLst>
          </p:cNvPr>
          <p:cNvSpPr txBox="1"/>
          <p:nvPr/>
        </p:nvSpPr>
        <p:spPr>
          <a:xfrm>
            <a:off x="3994507" y="2705164"/>
            <a:ext cx="1554248" cy="584775"/>
          </a:xfrm>
          <a:prstGeom prst="rect">
            <a:avLst/>
          </a:prstGeom>
          <a:solidFill>
            <a:schemeClr val="bg2"/>
          </a:solidFill>
          <a:ln w="28575">
            <a:solidFill>
              <a:schemeClr val="tx1"/>
            </a:solidFill>
          </a:ln>
        </p:spPr>
        <p:txBody>
          <a:bodyPr wrap="square" rtlCol="0">
            <a:spAutoFit/>
          </a:bodyPr>
          <a:lstStyle/>
          <a:p>
            <a:pPr algn="ctr"/>
            <a:r>
              <a:rPr lang="en-GB" sz="1600" dirty="0"/>
              <a:t>Synchronized</a:t>
            </a:r>
            <a:r>
              <a:rPr lang="en-BE" sz="1600" dirty="0"/>
              <a:t> commits</a:t>
            </a:r>
          </a:p>
        </p:txBody>
      </p:sp>
      <p:grpSp>
        <p:nvGrpSpPr>
          <p:cNvPr id="100" name="Group 99">
            <a:extLst>
              <a:ext uri="{FF2B5EF4-FFF2-40B4-BE49-F238E27FC236}">
                <a16:creationId xmlns:a16="http://schemas.microsoft.com/office/drawing/2014/main" id="{BF1A9C50-74C5-E0FA-DDA5-85AA4C5AA32C}"/>
              </a:ext>
            </a:extLst>
          </p:cNvPr>
          <p:cNvGrpSpPr/>
          <p:nvPr/>
        </p:nvGrpSpPr>
        <p:grpSpPr>
          <a:xfrm>
            <a:off x="6447936" y="2129424"/>
            <a:ext cx="3731200" cy="280517"/>
            <a:chOff x="6447936" y="2129424"/>
            <a:chExt cx="3731200" cy="280517"/>
          </a:xfrm>
        </p:grpSpPr>
        <p:sp>
          <p:nvSpPr>
            <p:cNvPr id="101" name="Oval 100">
              <a:extLst>
                <a:ext uri="{FF2B5EF4-FFF2-40B4-BE49-F238E27FC236}">
                  <a16:creationId xmlns:a16="http://schemas.microsoft.com/office/drawing/2014/main" id="{7A2DBB57-88E2-637D-A92F-05F9EEFBF6B7}"/>
                </a:ext>
              </a:extLst>
            </p:cNvPr>
            <p:cNvSpPr/>
            <p:nvPr/>
          </p:nvSpPr>
          <p:spPr>
            <a:xfrm>
              <a:off x="6447936" y="217768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2" name="Oval 101">
              <a:extLst>
                <a:ext uri="{FF2B5EF4-FFF2-40B4-BE49-F238E27FC236}">
                  <a16:creationId xmlns:a16="http://schemas.microsoft.com/office/drawing/2014/main" id="{2DB24E7A-0EB2-0D8D-96EC-E5BFC8B0F96C}"/>
                </a:ext>
              </a:extLst>
            </p:cNvPr>
            <p:cNvSpPr/>
            <p:nvPr/>
          </p:nvSpPr>
          <p:spPr>
            <a:xfrm>
              <a:off x="7135231" y="217768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3" name="Oval 102">
              <a:extLst>
                <a:ext uri="{FF2B5EF4-FFF2-40B4-BE49-F238E27FC236}">
                  <a16:creationId xmlns:a16="http://schemas.microsoft.com/office/drawing/2014/main" id="{94D086E7-926D-52AB-ED6B-5335C060E0BB}"/>
                </a:ext>
              </a:extLst>
            </p:cNvPr>
            <p:cNvSpPr/>
            <p:nvPr/>
          </p:nvSpPr>
          <p:spPr>
            <a:xfrm>
              <a:off x="8549924" y="2148451"/>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4" name="Oval 103">
              <a:extLst>
                <a:ext uri="{FF2B5EF4-FFF2-40B4-BE49-F238E27FC236}">
                  <a16:creationId xmlns:a16="http://schemas.microsoft.com/office/drawing/2014/main" id="{3A2333C5-C962-D024-8050-0E5DA64E7712}"/>
                </a:ext>
              </a:extLst>
            </p:cNvPr>
            <p:cNvSpPr/>
            <p:nvPr/>
          </p:nvSpPr>
          <p:spPr>
            <a:xfrm>
              <a:off x="9439470" y="2129424"/>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5" name="Oval 104">
              <a:extLst>
                <a:ext uri="{FF2B5EF4-FFF2-40B4-BE49-F238E27FC236}">
                  <a16:creationId xmlns:a16="http://schemas.microsoft.com/office/drawing/2014/main" id="{1AA949A3-3E5D-B0B3-E01A-9ED037573E24}"/>
                </a:ext>
              </a:extLst>
            </p:cNvPr>
            <p:cNvSpPr/>
            <p:nvPr/>
          </p:nvSpPr>
          <p:spPr>
            <a:xfrm>
              <a:off x="9988304" y="2137818"/>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06" name="Group 105">
            <a:extLst>
              <a:ext uri="{FF2B5EF4-FFF2-40B4-BE49-F238E27FC236}">
                <a16:creationId xmlns:a16="http://schemas.microsoft.com/office/drawing/2014/main" id="{B3F52BB0-D804-BD9A-DF9F-5E628B76A1CA}"/>
              </a:ext>
            </a:extLst>
          </p:cNvPr>
          <p:cNvGrpSpPr/>
          <p:nvPr/>
        </p:nvGrpSpPr>
        <p:grpSpPr>
          <a:xfrm>
            <a:off x="6794987" y="3555492"/>
            <a:ext cx="3337358" cy="293389"/>
            <a:chOff x="6794987" y="3555492"/>
            <a:chExt cx="3337358" cy="293389"/>
          </a:xfrm>
        </p:grpSpPr>
        <p:sp>
          <p:nvSpPr>
            <p:cNvPr id="107" name="Oval 106">
              <a:extLst>
                <a:ext uri="{FF2B5EF4-FFF2-40B4-BE49-F238E27FC236}">
                  <a16:creationId xmlns:a16="http://schemas.microsoft.com/office/drawing/2014/main" id="{FEC10486-3DAF-A2CD-D8E8-F54D2652B632}"/>
                </a:ext>
              </a:extLst>
            </p:cNvPr>
            <p:cNvSpPr/>
            <p:nvPr/>
          </p:nvSpPr>
          <p:spPr>
            <a:xfrm>
              <a:off x="6794987" y="3616627"/>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8" name="Oval 107">
              <a:extLst>
                <a:ext uri="{FF2B5EF4-FFF2-40B4-BE49-F238E27FC236}">
                  <a16:creationId xmlns:a16="http://schemas.microsoft.com/office/drawing/2014/main" id="{9144E0F2-17DD-0284-7674-EE0A32B4D7D6}"/>
                </a:ext>
              </a:extLst>
            </p:cNvPr>
            <p:cNvSpPr/>
            <p:nvPr/>
          </p:nvSpPr>
          <p:spPr>
            <a:xfrm>
              <a:off x="7886874" y="3598024"/>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9" name="Oval 108">
              <a:extLst>
                <a:ext uri="{FF2B5EF4-FFF2-40B4-BE49-F238E27FC236}">
                  <a16:creationId xmlns:a16="http://schemas.microsoft.com/office/drawing/2014/main" id="{5FA02E15-9C30-23A8-0535-B4FD2514A7A3}"/>
                </a:ext>
              </a:extLst>
            </p:cNvPr>
            <p:cNvSpPr/>
            <p:nvPr/>
          </p:nvSpPr>
          <p:spPr>
            <a:xfrm>
              <a:off x="9941513" y="355549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0" name="Oval 109">
              <a:extLst>
                <a:ext uri="{FF2B5EF4-FFF2-40B4-BE49-F238E27FC236}">
                  <a16:creationId xmlns:a16="http://schemas.microsoft.com/office/drawing/2014/main" id="{A0D5F6E5-CA46-EC42-B29F-5DEF4A45881A}"/>
                </a:ext>
              </a:extLst>
            </p:cNvPr>
            <p:cNvSpPr/>
            <p:nvPr/>
          </p:nvSpPr>
          <p:spPr>
            <a:xfrm>
              <a:off x="8981528" y="3587390"/>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11" name="Group 110">
            <a:extLst>
              <a:ext uri="{FF2B5EF4-FFF2-40B4-BE49-F238E27FC236}">
                <a16:creationId xmlns:a16="http://schemas.microsoft.com/office/drawing/2014/main" id="{3C4B1074-0265-624F-15C7-BF27E12AA5E5}"/>
              </a:ext>
            </a:extLst>
          </p:cNvPr>
          <p:cNvGrpSpPr/>
          <p:nvPr/>
        </p:nvGrpSpPr>
        <p:grpSpPr>
          <a:xfrm>
            <a:off x="7480386" y="407241"/>
            <a:ext cx="2078220" cy="2462219"/>
            <a:chOff x="7480386" y="407241"/>
            <a:chExt cx="2078220" cy="2462219"/>
          </a:xfrm>
        </p:grpSpPr>
        <p:cxnSp>
          <p:nvCxnSpPr>
            <p:cNvPr id="112" name="Straight Arrow Connector 111">
              <a:extLst>
                <a:ext uri="{FF2B5EF4-FFF2-40B4-BE49-F238E27FC236}">
                  <a16:creationId xmlns:a16="http://schemas.microsoft.com/office/drawing/2014/main" id="{3CDAB838-D533-5F0E-C706-34ED2CF28A92}"/>
                </a:ext>
              </a:extLst>
            </p:cNvPr>
            <p:cNvCxnSpPr>
              <a:cxnSpLocks/>
            </p:cNvCxnSpPr>
            <p:nvPr/>
          </p:nvCxnSpPr>
          <p:spPr>
            <a:xfrm flipV="1">
              <a:off x="8655083" y="2368151"/>
              <a:ext cx="0" cy="189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E2774ABC-5291-B444-4CE5-DF74DE1F5798}"/>
                </a:ext>
              </a:extLst>
            </p:cNvPr>
            <p:cNvGrpSpPr/>
            <p:nvPr/>
          </p:nvGrpSpPr>
          <p:grpSpPr>
            <a:xfrm>
              <a:off x="7480386" y="407241"/>
              <a:ext cx="2078220" cy="2462219"/>
              <a:chOff x="7480386" y="407241"/>
              <a:chExt cx="2078220" cy="2462219"/>
            </a:xfrm>
          </p:grpSpPr>
          <p:cxnSp>
            <p:nvCxnSpPr>
              <p:cNvPr id="114" name="Straight Arrow Connector 113">
                <a:extLst>
                  <a:ext uri="{FF2B5EF4-FFF2-40B4-BE49-F238E27FC236}">
                    <a16:creationId xmlns:a16="http://schemas.microsoft.com/office/drawing/2014/main" id="{DF7D9530-BEFE-3FB1-8C10-D6D34A853573}"/>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DAA1D77E-DBC3-ECAF-6068-F78C6BB2F77F}"/>
                  </a:ext>
                </a:extLst>
              </p:cNvPr>
              <p:cNvGrpSpPr/>
              <p:nvPr/>
            </p:nvGrpSpPr>
            <p:grpSpPr>
              <a:xfrm>
                <a:off x="7480386" y="407241"/>
                <a:ext cx="2078220" cy="2462219"/>
                <a:chOff x="7509552" y="406975"/>
                <a:chExt cx="2078220" cy="2462219"/>
              </a:xfrm>
            </p:grpSpPr>
            <p:sp>
              <p:nvSpPr>
                <p:cNvPr id="116" name="TextBox 115">
                  <a:extLst>
                    <a:ext uri="{FF2B5EF4-FFF2-40B4-BE49-F238E27FC236}">
                      <a16:creationId xmlns:a16="http://schemas.microsoft.com/office/drawing/2014/main" id="{F5CB985C-BDBD-CDB6-8959-282804AAF5B5}"/>
                    </a:ext>
                  </a:extLst>
                </p:cNvPr>
                <p:cNvSpPr txBox="1"/>
                <p:nvPr/>
              </p:nvSpPr>
              <p:spPr>
                <a:xfrm rot="17556102">
                  <a:off x="7394605" y="1295635"/>
                  <a:ext cx="814669" cy="584775"/>
                </a:xfrm>
                <a:prstGeom prst="rect">
                  <a:avLst/>
                </a:prstGeom>
                <a:noFill/>
              </p:spPr>
              <p:txBody>
                <a:bodyPr wrap="square" rtlCol="0">
                  <a:spAutoFit/>
                </a:bodyPr>
                <a:lstStyle/>
                <a:p>
                  <a:r>
                    <a:rPr lang="en-BE" sz="1600" dirty="0"/>
                    <a:t>social fork</a:t>
                  </a:r>
                </a:p>
              </p:txBody>
            </p:sp>
            <p:grpSp>
              <p:nvGrpSpPr>
                <p:cNvPr id="117" name="Group 116">
                  <a:extLst>
                    <a:ext uri="{FF2B5EF4-FFF2-40B4-BE49-F238E27FC236}">
                      <a16:creationId xmlns:a16="http://schemas.microsoft.com/office/drawing/2014/main" id="{CAD664D1-701C-2261-8EE7-D914D67192B4}"/>
                    </a:ext>
                  </a:extLst>
                </p:cNvPr>
                <p:cNvGrpSpPr/>
                <p:nvPr/>
              </p:nvGrpSpPr>
              <p:grpSpPr>
                <a:xfrm>
                  <a:off x="7580502" y="406975"/>
                  <a:ext cx="2007270" cy="2462219"/>
                  <a:chOff x="7580502" y="406975"/>
                  <a:chExt cx="2007270" cy="2462219"/>
                </a:xfrm>
              </p:grpSpPr>
              <p:grpSp>
                <p:nvGrpSpPr>
                  <p:cNvPr id="120" name="Group 119">
                    <a:extLst>
                      <a:ext uri="{FF2B5EF4-FFF2-40B4-BE49-F238E27FC236}">
                        <a16:creationId xmlns:a16="http://schemas.microsoft.com/office/drawing/2014/main" id="{B6B3478C-9B87-0456-B976-6AFF21A2FEFD}"/>
                      </a:ext>
                    </a:extLst>
                  </p:cNvPr>
                  <p:cNvGrpSpPr/>
                  <p:nvPr/>
                </p:nvGrpSpPr>
                <p:grpSpPr>
                  <a:xfrm>
                    <a:off x="8535921" y="406975"/>
                    <a:ext cx="682506" cy="870825"/>
                    <a:chOff x="8219466" y="1034845"/>
                    <a:chExt cx="740282" cy="1035443"/>
                  </a:xfrm>
                </p:grpSpPr>
                <p:pic>
                  <p:nvPicPr>
                    <p:cNvPr id="125" name="Picture 2" descr="Bug Report - Free technology icons">
                      <a:extLst>
                        <a:ext uri="{FF2B5EF4-FFF2-40B4-BE49-F238E27FC236}">
                          <a16:creationId xmlns:a16="http://schemas.microsoft.com/office/drawing/2014/main" id="{F8C7A17B-0F99-E856-3F26-462C256E89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4464" y="143049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25">
                      <a:extLst>
                        <a:ext uri="{FF2B5EF4-FFF2-40B4-BE49-F238E27FC236}">
                          <a16:creationId xmlns:a16="http://schemas.microsoft.com/office/drawing/2014/main" id="{5D2C2625-A4A6-F7DB-63C4-6866FEE19597}"/>
                        </a:ext>
                      </a:extLst>
                    </p:cNvPr>
                    <p:cNvPicPr>
                      <a:picLocks noChangeAspect="1"/>
                    </p:cNvPicPr>
                    <p:nvPr/>
                  </p:nvPicPr>
                  <p:blipFill rotWithShape="1">
                    <a:blip r:embed="rId8"/>
                    <a:srcRect l="5953" t="10534" r="2533" b="6922"/>
                    <a:stretch/>
                  </p:blipFill>
                  <p:spPr>
                    <a:xfrm>
                      <a:off x="8548420" y="1700816"/>
                      <a:ext cx="411328" cy="329162"/>
                    </a:xfrm>
                    <a:prstGeom prst="rect">
                      <a:avLst/>
                    </a:prstGeom>
                  </p:spPr>
                </p:pic>
                <p:sp>
                  <p:nvSpPr>
                    <p:cNvPr id="127" name="TextBox 126">
                      <a:extLst>
                        <a:ext uri="{FF2B5EF4-FFF2-40B4-BE49-F238E27FC236}">
                          <a16:creationId xmlns:a16="http://schemas.microsoft.com/office/drawing/2014/main" id="{E8CF9531-2188-386F-B67A-085711181D68}"/>
                        </a:ext>
                      </a:extLst>
                    </p:cNvPr>
                    <p:cNvSpPr txBox="1"/>
                    <p:nvPr/>
                  </p:nvSpPr>
                  <p:spPr>
                    <a:xfrm>
                      <a:off x="8219466" y="1034845"/>
                      <a:ext cx="613366" cy="439149"/>
                    </a:xfrm>
                    <a:prstGeom prst="rect">
                      <a:avLst/>
                    </a:prstGeom>
                    <a:noFill/>
                  </p:spPr>
                  <p:txBody>
                    <a:bodyPr wrap="square" rtlCol="0">
                      <a:spAutoFit/>
                    </a:bodyPr>
                    <a:lstStyle/>
                    <a:p>
                      <a:r>
                        <a:rPr lang="en-BE" dirty="0"/>
                        <a:t>foo</a:t>
                      </a:r>
                    </a:p>
                  </p:txBody>
                </p:sp>
              </p:grpSp>
              <p:cxnSp>
                <p:nvCxnSpPr>
                  <p:cNvPr id="121" name="Straight Connector 120">
                    <a:extLst>
                      <a:ext uri="{FF2B5EF4-FFF2-40B4-BE49-F238E27FC236}">
                        <a16:creationId xmlns:a16="http://schemas.microsoft.com/office/drawing/2014/main" id="{BDF6B08E-6970-557E-5144-F0CC9115E5D3}"/>
                      </a:ext>
                    </a:extLst>
                  </p:cNvPr>
                  <p:cNvCxnSpPr>
                    <a:cxnSpLocks/>
                  </p:cNvCxnSpPr>
                  <p:nvPr/>
                </p:nvCxnSpPr>
                <p:spPr>
                  <a:xfrm flipV="1">
                    <a:off x="7580502" y="1391741"/>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1A74FB7-F20B-9D27-8E77-5B6CA9437CC5}"/>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CDB8987-9E8A-7CA1-CD74-8F896528C6C1}"/>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sp>
                <p:nvSpPr>
                  <p:cNvPr id="124" name="TextBox 123">
                    <a:extLst>
                      <a:ext uri="{FF2B5EF4-FFF2-40B4-BE49-F238E27FC236}">
                        <a16:creationId xmlns:a16="http://schemas.microsoft.com/office/drawing/2014/main" id="{8894C4B5-83CE-26D8-CF55-8DA0EDD60516}"/>
                      </a:ext>
                    </a:extLst>
                  </p:cNvPr>
                  <p:cNvSpPr txBox="1"/>
                  <p:nvPr/>
                </p:nvSpPr>
                <p:spPr>
                  <a:xfrm>
                    <a:off x="7906813" y="2561417"/>
                    <a:ext cx="1680959"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PR </a:t>
                    </a:r>
                    <a:r>
                      <a:rPr lang="en-GB" sz="1400" dirty="0" err="1">
                        <a:cs typeface="Calibri"/>
                      </a:rPr>
                      <a:t>merge_commit</a:t>
                    </a:r>
                    <a:endParaRPr lang="en-GB" sz="1400" dirty="0">
                      <a:cs typeface="Calibri"/>
                    </a:endParaRPr>
                  </a:p>
                </p:txBody>
              </p:sp>
            </p:grpSp>
            <p:pic>
              <p:nvPicPr>
                <p:cNvPr id="118" name="Picture 2" descr="Bug Report - Free technology icons">
                  <a:extLst>
                    <a:ext uri="{FF2B5EF4-FFF2-40B4-BE49-F238E27FC236}">
                      <a16:creationId xmlns:a16="http://schemas.microsoft.com/office/drawing/2014/main" id="{8F66AB24-1E47-E30F-301D-BC584B8B26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8396793" y="957435"/>
                  <a:ext cx="373434" cy="298546"/>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5B57460C-C51F-C190-5203-DBBF41BE25FC}"/>
                    </a:ext>
                  </a:extLst>
                </p:cNvPr>
                <p:cNvPicPr>
                  <a:picLocks noChangeAspect="1"/>
                </p:cNvPicPr>
                <p:nvPr/>
              </p:nvPicPr>
              <p:blipFill rotWithShape="1">
                <a:blip r:embed="rId8"/>
                <a:srcRect l="5953" t="10534" r="2533" b="6922"/>
                <a:stretch/>
              </p:blipFill>
              <p:spPr>
                <a:xfrm>
                  <a:off x="8391001" y="989512"/>
                  <a:ext cx="379226" cy="276831"/>
                </a:xfrm>
                <a:prstGeom prst="rect">
                  <a:avLst/>
                </a:prstGeom>
              </p:spPr>
            </p:pic>
          </p:grpSp>
        </p:grpSp>
      </p:grpSp>
      <p:sp>
        <p:nvSpPr>
          <p:cNvPr id="130" name="Slide Number Placeholder 1">
            <a:extLst>
              <a:ext uri="{FF2B5EF4-FFF2-40B4-BE49-F238E27FC236}">
                <a16:creationId xmlns:a16="http://schemas.microsoft.com/office/drawing/2014/main" id="{722D8BF7-809C-7545-6AFD-084CEC4B2CD3}"/>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5</a:t>
            </a:fld>
            <a:endParaRPr lang="en-BE" dirty="0"/>
          </a:p>
        </p:txBody>
      </p:sp>
    </p:spTree>
    <p:extLst>
      <p:ext uri="{BB962C8B-B14F-4D97-AF65-F5344CB8AC3E}">
        <p14:creationId xmlns:p14="http://schemas.microsoft.com/office/powerpoint/2010/main" val="110970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81"/>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9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dissolve">
                                      <p:cBhvr>
                                        <p:cTn id="31" dur="1000"/>
                                        <p:tgtEl>
                                          <p:spTgt spid="100"/>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106"/>
                                        </p:tgtEl>
                                        <p:attrNameLst>
                                          <p:attrName>style.visibility</p:attrName>
                                        </p:attrNameLst>
                                      </p:cBhvr>
                                      <p:to>
                                        <p:strVal val="visible"/>
                                      </p:to>
                                    </p:set>
                                    <p:animEffect transition="in" filter="dissolve">
                                      <p:cBhvr>
                                        <p:cTn id="35" dur="500"/>
                                        <p:tgtEl>
                                          <p:spTgt spid="106"/>
                                        </p:tgtEl>
                                      </p:cBhvr>
                                    </p:animEffect>
                                  </p:childTnLst>
                                </p:cTn>
                              </p:par>
                            </p:childTnLst>
                          </p:cTn>
                        </p:par>
                        <p:par>
                          <p:cTn id="36" fill="hold">
                            <p:stCondLst>
                              <p:cond delay="1500"/>
                            </p:stCondLst>
                            <p:childTnLst>
                              <p:par>
                                <p:cTn id="37" presetID="1" presetClass="entr" presetSubtype="0" fill="hold" grpId="0" nodeType="afterEffect">
                                  <p:stCondLst>
                                    <p:cond delay="100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1500"/>
                                  </p:stCondLst>
                                  <p:childTnLst>
                                    <p:set>
                                      <p:cBhvr>
                                        <p:cTn id="45" dur="1" fill="hold">
                                          <p:stCondLst>
                                            <p:cond delay="0"/>
                                          </p:stCondLst>
                                        </p:cTn>
                                        <p:tgtEl>
                                          <p:spTgt spid="1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32F9300-A9AE-522C-076E-5852A2CB7E8E}"/>
              </a:ext>
            </a:extLst>
          </p:cNvPr>
          <p:cNvGrpSpPr/>
          <p:nvPr/>
        </p:nvGrpSpPr>
        <p:grpSpPr>
          <a:xfrm>
            <a:off x="2141570" y="520714"/>
            <a:ext cx="6960941" cy="2371776"/>
            <a:chOff x="862833" y="408491"/>
            <a:chExt cx="6960941" cy="2371776"/>
          </a:xfrm>
        </p:grpSpPr>
        <p:grpSp>
          <p:nvGrpSpPr>
            <p:cNvPr id="23" name="Group 22">
              <a:extLst>
                <a:ext uri="{FF2B5EF4-FFF2-40B4-BE49-F238E27FC236}">
                  <a16:creationId xmlns:a16="http://schemas.microsoft.com/office/drawing/2014/main" id="{336EF318-2569-0C5C-90A7-507BEEF7565F}"/>
                </a:ext>
              </a:extLst>
            </p:cNvPr>
            <p:cNvGrpSpPr/>
            <p:nvPr/>
          </p:nvGrpSpPr>
          <p:grpSpPr>
            <a:xfrm>
              <a:off x="862833" y="408491"/>
              <a:ext cx="6960941" cy="2371775"/>
              <a:chOff x="862833" y="408492"/>
              <a:chExt cx="6625661" cy="2205007"/>
            </a:xfrm>
          </p:grpSpPr>
          <p:grpSp>
            <p:nvGrpSpPr>
              <p:cNvPr id="15" name="Group 14">
                <a:extLst>
                  <a:ext uri="{FF2B5EF4-FFF2-40B4-BE49-F238E27FC236}">
                    <a16:creationId xmlns:a16="http://schemas.microsoft.com/office/drawing/2014/main" id="{BCC2F422-4A76-CC53-AD99-71DB4DB618A7}"/>
                  </a:ext>
                </a:extLst>
              </p:cNvPr>
              <p:cNvGrpSpPr/>
              <p:nvPr/>
            </p:nvGrpSpPr>
            <p:grpSpPr>
              <a:xfrm>
                <a:off x="931947" y="408492"/>
                <a:ext cx="6467229" cy="506682"/>
                <a:chOff x="1692340" y="1356481"/>
                <a:chExt cx="7807921" cy="658931"/>
              </a:xfrm>
            </p:grpSpPr>
            <p:pic>
              <p:nvPicPr>
                <p:cNvPr id="17" name="Picture 16">
                  <a:extLst>
                    <a:ext uri="{FF2B5EF4-FFF2-40B4-BE49-F238E27FC236}">
                      <a16:creationId xmlns:a16="http://schemas.microsoft.com/office/drawing/2014/main" id="{45AD10BE-8025-FEC7-857B-E653CAA5C119}"/>
                    </a:ext>
                  </a:extLst>
                </p:cNvPr>
                <p:cNvPicPr>
                  <a:picLocks noChangeAspect="1"/>
                </p:cNvPicPr>
                <p:nvPr/>
              </p:nvPicPr>
              <p:blipFill rotWithShape="1">
                <a:blip r:embed="rId2"/>
                <a:srcRect l="74533"/>
                <a:stretch/>
              </p:blipFill>
              <p:spPr>
                <a:xfrm>
                  <a:off x="5846563" y="1356481"/>
                  <a:ext cx="3653698" cy="658931"/>
                </a:xfrm>
                <a:prstGeom prst="rect">
                  <a:avLst/>
                </a:prstGeom>
              </p:spPr>
            </p:pic>
            <p:pic>
              <p:nvPicPr>
                <p:cNvPr id="18" name="Picture 17">
                  <a:extLst>
                    <a:ext uri="{FF2B5EF4-FFF2-40B4-BE49-F238E27FC236}">
                      <a16:creationId xmlns:a16="http://schemas.microsoft.com/office/drawing/2014/main" id="{6D5A9A74-4DA7-964A-5BDA-AD5DB32C0733}"/>
                    </a:ext>
                  </a:extLst>
                </p:cNvPr>
                <p:cNvPicPr>
                  <a:picLocks noChangeAspect="1"/>
                </p:cNvPicPr>
                <p:nvPr/>
              </p:nvPicPr>
              <p:blipFill rotWithShape="1">
                <a:blip r:embed="rId2"/>
                <a:srcRect r="70052"/>
                <a:stretch/>
              </p:blipFill>
              <p:spPr>
                <a:xfrm>
                  <a:off x="1692340" y="1356481"/>
                  <a:ext cx="4296532" cy="658931"/>
                </a:xfrm>
                <a:prstGeom prst="rect">
                  <a:avLst/>
                </a:prstGeom>
              </p:spPr>
            </p:pic>
          </p:grpSp>
          <p:pic>
            <p:nvPicPr>
              <p:cNvPr id="16" name="Picture 15" descr="Graphical user interface, application&#10;&#10;Description automatically generated">
                <a:extLst>
                  <a:ext uri="{FF2B5EF4-FFF2-40B4-BE49-F238E27FC236}">
                    <a16:creationId xmlns:a16="http://schemas.microsoft.com/office/drawing/2014/main" id="{AE4672C0-9C53-96E8-6B6C-1727EA237154}"/>
                  </a:ext>
                </a:extLst>
              </p:cNvPr>
              <p:cNvPicPr>
                <a:picLocks noChangeAspect="1"/>
              </p:cNvPicPr>
              <p:nvPr/>
            </p:nvPicPr>
            <p:blipFill rotWithShape="1">
              <a:blip r:embed="rId3"/>
              <a:srcRect t="-1" b="63578"/>
              <a:stretch/>
            </p:blipFill>
            <p:spPr>
              <a:xfrm>
                <a:off x="862833" y="915173"/>
                <a:ext cx="6625661" cy="1698326"/>
              </a:xfrm>
              <a:prstGeom prst="rect">
                <a:avLst/>
              </a:prstGeom>
            </p:spPr>
          </p:pic>
        </p:grpSp>
        <p:sp>
          <p:nvSpPr>
            <p:cNvPr id="25" name="Rectangle 24">
              <a:extLst>
                <a:ext uri="{FF2B5EF4-FFF2-40B4-BE49-F238E27FC236}">
                  <a16:creationId xmlns:a16="http://schemas.microsoft.com/office/drawing/2014/main" id="{C734B791-1EAA-B5ED-36A5-2D7FA3B57920}"/>
                </a:ext>
              </a:extLst>
            </p:cNvPr>
            <p:cNvSpPr/>
            <p:nvPr/>
          </p:nvSpPr>
          <p:spPr>
            <a:xfrm>
              <a:off x="935444" y="408491"/>
              <a:ext cx="6794492" cy="23717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32" name="Group 31">
            <a:extLst>
              <a:ext uri="{FF2B5EF4-FFF2-40B4-BE49-F238E27FC236}">
                <a16:creationId xmlns:a16="http://schemas.microsoft.com/office/drawing/2014/main" id="{570A301B-3AB6-92AF-3255-4A894700E653}"/>
              </a:ext>
            </a:extLst>
          </p:cNvPr>
          <p:cNvGrpSpPr/>
          <p:nvPr/>
        </p:nvGrpSpPr>
        <p:grpSpPr>
          <a:xfrm>
            <a:off x="1943884" y="3813795"/>
            <a:ext cx="6978536" cy="2151619"/>
            <a:chOff x="3749792" y="2349490"/>
            <a:chExt cx="6978536" cy="2151619"/>
          </a:xfrm>
        </p:grpSpPr>
        <p:grpSp>
          <p:nvGrpSpPr>
            <p:cNvPr id="27" name="Group 26">
              <a:extLst>
                <a:ext uri="{FF2B5EF4-FFF2-40B4-BE49-F238E27FC236}">
                  <a16:creationId xmlns:a16="http://schemas.microsoft.com/office/drawing/2014/main" id="{56E85C69-B657-1631-7967-3DBC05D963D7}"/>
                </a:ext>
              </a:extLst>
            </p:cNvPr>
            <p:cNvGrpSpPr/>
            <p:nvPr/>
          </p:nvGrpSpPr>
          <p:grpSpPr>
            <a:xfrm>
              <a:off x="3749792" y="2349490"/>
              <a:ext cx="6978536" cy="2151619"/>
              <a:chOff x="3735742" y="1022720"/>
              <a:chExt cx="6978536" cy="2151619"/>
            </a:xfrm>
          </p:grpSpPr>
          <p:pic>
            <p:nvPicPr>
              <p:cNvPr id="28" name="Picture 27">
                <a:extLst>
                  <a:ext uri="{FF2B5EF4-FFF2-40B4-BE49-F238E27FC236}">
                    <a16:creationId xmlns:a16="http://schemas.microsoft.com/office/drawing/2014/main" id="{8E2687C3-BC8A-A09C-9A2F-2D5ED15CEFA9}"/>
                  </a:ext>
                </a:extLst>
              </p:cNvPr>
              <p:cNvPicPr>
                <a:picLocks noChangeAspect="1"/>
              </p:cNvPicPr>
              <p:nvPr/>
            </p:nvPicPr>
            <p:blipFill rotWithShape="1">
              <a:blip r:embed="rId4"/>
              <a:srcRect r="65126"/>
              <a:stretch/>
            </p:blipFill>
            <p:spPr>
              <a:xfrm>
                <a:off x="3735742" y="1022720"/>
                <a:ext cx="4304301" cy="707192"/>
              </a:xfrm>
              <a:prstGeom prst="rect">
                <a:avLst/>
              </a:prstGeom>
            </p:spPr>
          </p:pic>
          <p:pic>
            <p:nvPicPr>
              <p:cNvPr id="29" name="Picture 28">
                <a:extLst>
                  <a:ext uri="{FF2B5EF4-FFF2-40B4-BE49-F238E27FC236}">
                    <a16:creationId xmlns:a16="http://schemas.microsoft.com/office/drawing/2014/main" id="{3C31065E-1125-8FBA-0D34-31E8BB6B6B4C}"/>
                  </a:ext>
                </a:extLst>
              </p:cNvPr>
              <p:cNvPicPr>
                <a:picLocks noChangeAspect="1"/>
              </p:cNvPicPr>
              <p:nvPr/>
            </p:nvPicPr>
            <p:blipFill rotWithShape="1">
              <a:blip r:embed="rId4"/>
              <a:srcRect l="74875"/>
              <a:stretch/>
            </p:blipFill>
            <p:spPr>
              <a:xfrm>
                <a:off x="7526600" y="1022720"/>
                <a:ext cx="3100969" cy="707192"/>
              </a:xfrm>
              <a:prstGeom prst="rect">
                <a:avLst/>
              </a:prstGeom>
            </p:spPr>
          </p:pic>
          <p:pic>
            <p:nvPicPr>
              <p:cNvPr id="30" name="Picture 29" descr="Graphical user interface, text, application, email, website&#10;&#10;Description automatically generated">
                <a:extLst>
                  <a:ext uri="{FF2B5EF4-FFF2-40B4-BE49-F238E27FC236}">
                    <a16:creationId xmlns:a16="http://schemas.microsoft.com/office/drawing/2014/main" id="{2A5C1411-CD44-DFEC-C0E8-6470A51A2929}"/>
                  </a:ext>
                </a:extLst>
              </p:cNvPr>
              <p:cNvPicPr>
                <a:picLocks noChangeAspect="1"/>
              </p:cNvPicPr>
              <p:nvPr/>
            </p:nvPicPr>
            <p:blipFill rotWithShape="1">
              <a:blip r:embed="rId5"/>
              <a:srcRect t="-1" b="65172"/>
              <a:stretch/>
            </p:blipFill>
            <p:spPr>
              <a:xfrm>
                <a:off x="3735742" y="1729912"/>
                <a:ext cx="6978536" cy="1444427"/>
              </a:xfrm>
              <a:prstGeom prst="rect">
                <a:avLst/>
              </a:prstGeom>
            </p:spPr>
          </p:pic>
        </p:grpSp>
        <p:sp>
          <p:nvSpPr>
            <p:cNvPr id="31" name="Rectangle 30">
              <a:extLst>
                <a:ext uri="{FF2B5EF4-FFF2-40B4-BE49-F238E27FC236}">
                  <a16:creationId xmlns:a16="http://schemas.microsoft.com/office/drawing/2014/main" id="{BF8D5235-C089-4099-A53B-C73AAC201C04}"/>
                </a:ext>
              </a:extLst>
            </p:cNvPr>
            <p:cNvSpPr/>
            <p:nvPr/>
          </p:nvSpPr>
          <p:spPr>
            <a:xfrm>
              <a:off x="3767386" y="2349490"/>
              <a:ext cx="6960942" cy="215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sp>
        <p:nvSpPr>
          <p:cNvPr id="36" name="TextBox 35">
            <a:extLst>
              <a:ext uri="{FF2B5EF4-FFF2-40B4-BE49-F238E27FC236}">
                <a16:creationId xmlns:a16="http://schemas.microsoft.com/office/drawing/2014/main" id="{3E08DFE3-9824-9422-2C4C-42E2C3B38CD0}"/>
              </a:ext>
            </a:extLst>
          </p:cNvPr>
          <p:cNvSpPr txBox="1"/>
          <p:nvPr/>
        </p:nvSpPr>
        <p:spPr>
          <a:xfrm>
            <a:off x="2267355" y="6084325"/>
            <a:ext cx="4695630" cy="369332"/>
          </a:xfrm>
          <a:prstGeom prst="rect">
            <a:avLst/>
          </a:prstGeom>
          <a:solidFill>
            <a:schemeClr val="bg1"/>
          </a:solidFill>
          <a:ln w="28575">
            <a:solidFill>
              <a:srgbClr val="1914C3"/>
            </a:solidFill>
          </a:ln>
        </p:spPr>
        <p:txBody>
          <a:bodyPr wrap="square">
            <a:spAutoFit/>
          </a:bodyPr>
          <a:lstStyle/>
          <a:p>
            <a:pPr algn="l"/>
            <a:r>
              <a:rPr lang="en-GB" b="0" i="0" dirty="0">
                <a:solidFill>
                  <a:srgbClr val="1F2328"/>
                </a:solidFill>
                <a:effectLst/>
                <a:latin typeface="-apple-system"/>
              </a:rPr>
              <a:t>This is the version of Kafka running at LinkedIn.</a:t>
            </a:r>
          </a:p>
        </p:txBody>
      </p:sp>
      <p:grpSp>
        <p:nvGrpSpPr>
          <p:cNvPr id="37" name="Group 36">
            <a:extLst>
              <a:ext uri="{FF2B5EF4-FFF2-40B4-BE49-F238E27FC236}">
                <a16:creationId xmlns:a16="http://schemas.microsoft.com/office/drawing/2014/main" id="{2AB836D4-EB1B-4D77-C5FE-28B69C04DEF3}"/>
              </a:ext>
            </a:extLst>
          </p:cNvPr>
          <p:cNvGrpSpPr/>
          <p:nvPr/>
        </p:nvGrpSpPr>
        <p:grpSpPr>
          <a:xfrm>
            <a:off x="1020731" y="681135"/>
            <a:ext cx="1330583" cy="3418000"/>
            <a:chOff x="1113413" y="479248"/>
            <a:chExt cx="1330583" cy="3739928"/>
          </a:xfrm>
        </p:grpSpPr>
        <p:cxnSp>
          <p:nvCxnSpPr>
            <p:cNvPr id="38" name="Straight Connector 37">
              <a:extLst>
                <a:ext uri="{FF2B5EF4-FFF2-40B4-BE49-F238E27FC236}">
                  <a16:creationId xmlns:a16="http://schemas.microsoft.com/office/drawing/2014/main" id="{35A84E59-4DFC-A3C8-B951-00A48CE7852B}"/>
                </a:ext>
              </a:extLst>
            </p:cNvPr>
            <p:cNvCxnSpPr>
              <a:cxnSpLocks/>
            </p:cNvCxnSpPr>
            <p:nvPr/>
          </p:nvCxnSpPr>
          <p:spPr>
            <a:xfrm flipH="1">
              <a:off x="1113413" y="4208966"/>
              <a:ext cx="962215"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05F73A1-132E-E1C8-C90D-9297F85720E0}"/>
                </a:ext>
              </a:extLst>
            </p:cNvPr>
            <p:cNvCxnSpPr>
              <a:cxnSpLocks/>
            </p:cNvCxnSpPr>
            <p:nvPr/>
          </p:nvCxnSpPr>
          <p:spPr>
            <a:xfrm flipV="1">
              <a:off x="1122744" y="479248"/>
              <a:ext cx="0" cy="3739928"/>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0252121A-2298-6218-13B7-C52F48B288B8}"/>
                </a:ext>
              </a:extLst>
            </p:cNvPr>
            <p:cNvCxnSpPr>
              <a:cxnSpLocks/>
            </p:cNvCxnSpPr>
            <p:nvPr/>
          </p:nvCxnSpPr>
          <p:spPr>
            <a:xfrm>
              <a:off x="1122744" y="499668"/>
              <a:ext cx="1321252" cy="0"/>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42" name="TextBox 41">
            <a:extLst>
              <a:ext uri="{FF2B5EF4-FFF2-40B4-BE49-F238E27FC236}">
                <a16:creationId xmlns:a16="http://schemas.microsoft.com/office/drawing/2014/main" id="{7403DF62-FB47-B037-10BF-0587D2CF20E0}"/>
              </a:ext>
            </a:extLst>
          </p:cNvPr>
          <p:cNvSpPr txBox="1"/>
          <p:nvPr/>
        </p:nvSpPr>
        <p:spPr>
          <a:xfrm>
            <a:off x="9045997" y="545908"/>
            <a:ext cx="2213831" cy="307777"/>
          </a:xfrm>
          <a:prstGeom prst="rect">
            <a:avLst/>
          </a:prstGeom>
          <a:solidFill>
            <a:schemeClr val="bg1"/>
          </a:solidFill>
          <a:ln w="28575">
            <a:solidFill>
              <a:srgbClr val="0432FF"/>
            </a:solidFill>
          </a:ln>
        </p:spPr>
        <p:txBody>
          <a:bodyPr wrap="square" rtlCol="0">
            <a:spAutoFit/>
          </a:bodyPr>
          <a:lstStyle/>
          <a:p>
            <a:pPr algn="ctr"/>
            <a:r>
              <a:rPr lang="en-BE" sz="1400" dirty="0"/>
              <a:t>extraction_date 2023-03-27</a:t>
            </a:r>
          </a:p>
        </p:txBody>
      </p:sp>
      <p:grpSp>
        <p:nvGrpSpPr>
          <p:cNvPr id="48" name="Group 47">
            <a:extLst>
              <a:ext uri="{FF2B5EF4-FFF2-40B4-BE49-F238E27FC236}">
                <a16:creationId xmlns:a16="http://schemas.microsoft.com/office/drawing/2014/main" id="{5960D485-DD67-D9FC-F91B-653E025F9B34}"/>
              </a:ext>
            </a:extLst>
          </p:cNvPr>
          <p:cNvGrpSpPr/>
          <p:nvPr/>
        </p:nvGrpSpPr>
        <p:grpSpPr>
          <a:xfrm>
            <a:off x="2027570" y="2968074"/>
            <a:ext cx="4201707" cy="2139741"/>
            <a:chOff x="1421920" y="3536760"/>
            <a:chExt cx="4201707" cy="2139741"/>
          </a:xfrm>
        </p:grpSpPr>
        <p:sp>
          <p:nvSpPr>
            <p:cNvPr id="49" name="Rectangle 48">
              <a:extLst>
                <a:ext uri="{FF2B5EF4-FFF2-40B4-BE49-F238E27FC236}">
                  <a16:creationId xmlns:a16="http://schemas.microsoft.com/office/drawing/2014/main" id="{CCC05FAB-39AE-AD04-ED11-855F20A2ECBF}"/>
                </a:ext>
              </a:extLst>
            </p:cNvPr>
            <p:cNvSpPr/>
            <p:nvPr/>
          </p:nvSpPr>
          <p:spPr>
            <a:xfrm>
              <a:off x="1421920" y="5405730"/>
              <a:ext cx="2680040" cy="270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50" name="Group 49">
              <a:extLst>
                <a:ext uri="{FF2B5EF4-FFF2-40B4-BE49-F238E27FC236}">
                  <a16:creationId xmlns:a16="http://schemas.microsoft.com/office/drawing/2014/main" id="{224ADFD7-F823-BD75-485E-1378AD2B15FB}"/>
                </a:ext>
              </a:extLst>
            </p:cNvPr>
            <p:cNvGrpSpPr/>
            <p:nvPr/>
          </p:nvGrpSpPr>
          <p:grpSpPr>
            <a:xfrm>
              <a:off x="2027404" y="3536760"/>
              <a:ext cx="3596223" cy="1978238"/>
              <a:chOff x="2027404" y="3536760"/>
              <a:chExt cx="3596223" cy="1978238"/>
            </a:xfrm>
          </p:grpSpPr>
          <p:sp>
            <p:nvSpPr>
              <p:cNvPr id="51" name="TextBox 50">
                <a:extLst>
                  <a:ext uri="{FF2B5EF4-FFF2-40B4-BE49-F238E27FC236}">
                    <a16:creationId xmlns:a16="http://schemas.microsoft.com/office/drawing/2014/main" id="{8F2CB9C0-8399-B726-281D-EC6511AF62EA}"/>
                  </a:ext>
                </a:extLst>
              </p:cNvPr>
              <p:cNvSpPr txBox="1"/>
              <p:nvPr/>
            </p:nvSpPr>
            <p:spPr>
              <a:xfrm>
                <a:off x="3522911" y="3544359"/>
                <a:ext cx="981070" cy="830997"/>
              </a:xfrm>
              <a:prstGeom prst="rect">
                <a:avLst/>
              </a:prstGeom>
              <a:noFill/>
              <a:ln w="28575">
                <a:solidFill>
                  <a:srgbClr val="0432FF"/>
                </a:solidFill>
              </a:ln>
            </p:spPr>
            <p:txBody>
              <a:bodyPr wrap="square" rtlCol="0">
                <a:spAutoFit/>
              </a:bodyPr>
              <a:lstStyle/>
              <a:p>
                <a:pPr algn="ctr"/>
                <a:r>
                  <a:rPr lang="en-GB" sz="1200" b="1" dirty="0">
                    <a:solidFill>
                      <a:srgbClr val="C00000"/>
                    </a:solidFill>
                  </a:rPr>
                  <a:t>415</a:t>
                </a:r>
              </a:p>
              <a:p>
                <a:pPr algn="ctr"/>
                <a:r>
                  <a:rPr lang="en-GB" sz="1200" dirty="0" err="1"/>
                  <a:t>linkedin</a:t>
                </a:r>
                <a:r>
                  <a:rPr lang="en-GB" sz="1200" dirty="0"/>
                  <a:t> </a:t>
                </a:r>
              </a:p>
              <a:p>
                <a:pPr algn="ctr"/>
                <a:r>
                  <a:rPr lang="en-GB" sz="1200" dirty="0"/>
                  <a:t>u</a:t>
                </a:r>
                <a:r>
                  <a:rPr lang="en-BE" sz="1200" dirty="0"/>
                  <a:t>nique commits</a:t>
                </a:r>
              </a:p>
            </p:txBody>
          </p:sp>
          <p:sp>
            <p:nvSpPr>
              <p:cNvPr id="52" name="TextBox 51">
                <a:extLst>
                  <a:ext uri="{FF2B5EF4-FFF2-40B4-BE49-F238E27FC236}">
                    <a16:creationId xmlns:a16="http://schemas.microsoft.com/office/drawing/2014/main" id="{FA5C0B7E-F0A4-3070-15E1-3F50329334C4}"/>
                  </a:ext>
                </a:extLst>
              </p:cNvPr>
              <p:cNvSpPr txBox="1"/>
              <p:nvPr/>
            </p:nvSpPr>
            <p:spPr>
              <a:xfrm>
                <a:off x="4642557" y="3536760"/>
                <a:ext cx="981070" cy="830997"/>
              </a:xfrm>
              <a:prstGeom prst="rect">
                <a:avLst/>
              </a:prstGeom>
              <a:noFill/>
              <a:ln w="28575">
                <a:solidFill>
                  <a:srgbClr val="0432FF"/>
                </a:solidFill>
              </a:ln>
            </p:spPr>
            <p:txBody>
              <a:bodyPr wrap="square" rtlCol="0">
                <a:spAutoFit/>
              </a:bodyPr>
              <a:lstStyle/>
              <a:p>
                <a:pPr algn="ctr"/>
                <a:r>
                  <a:rPr lang="en-GB" sz="1200" b="1" dirty="0">
                    <a:solidFill>
                      <a:srgbClr val="C00000"/>
                    </a:solidFill>
                  </a:rPr>
                  <a:t>1,787</a:t>
                </a:r>
              </a:p>
              <a:p>
                <a:pPr algn="ctr"/>
                <a:r>
                  <a:rPr lang="en-GB" sz="1200" dirty="0" err="1"/>
                  <a:t>apache</a:t>
                </a:r>
                <a:r>
                  <a:rPr lang="en-GB" sz="1200" dirty="0"/>
                  <a:t> </a:t>
                </a:r>
              </a:p>
              <a:p>
                <a:pPr algn="ctr"/>
                <a:r>
                  <a:rPr lang="en-GB" sz="1200" dirty="0"/>
                  <a:t>u</a:t>
                </a:r>
                <a:r>
                  <a:rPr lang="en-BE" sz="1200" dirty="0"/>
                  <a:t>nique commits</a:t>
                </a:r>
              </a:p>
            </p:txBody>
          </p:sp>
          <p:cxnSp>
            <p:nvCxnSpPr>
              <p:cNvPr id="53" name="Straight Arrow Connector 52">
                <a:extLst>
                  <a:ext uri="{FF2B5EF4-FFF2-40B4-BE49-F238E27FC236}">
                    <a16:creationId xmlns:a16="http://schemas.microsoft.com/office/drawing/2014/main" id="{BFDFC0F4-71ED-40DF-B150-C2D8E393D5C1}"/>
                  </a:ext>
                </a:extLst>
              </p:cNvPr>
              <p:cNvCxnSpPr>
                <a:cxnSpLocks/>
                <a:stCxn id="51" idx="2"/>
              </p:cNvCxnSpPr>
              <p:nvPr/>
            </p:nvCxnSpPr>
            <p:spPr>
              <a:xfrm flipH="1">
                <a:off x="2027404" y="4375356"/>
                <a:ext cx="1986042" cy="1139642"/>
              </a:xfrm>
              <a:prstGeom prst="straightConnector1">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C68CED-226B-7CE6-9CBF-0080DA0EA9FE}"/>
                  </a:ext>
                </a:extLst>
              </p:cNvPr>
              <p:cNvCxnSpPr>
                <a:cxnSpLocks/>
                <a:stCxn id="52" idx="2"/>
              </p:cNvCxnSpPr>
              <p:nvPr/>
            </p:nvCxnSpPr>
            <p:spPr>
              <a:xfrm flipH="1">
                <a:off x="2885949" y="4367757"/>
                <a:ext cx="2247143" cy="1143441"/>
              </a:xfrm>
              <a:prstGeom prst="straightConnector1">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1" name="Slide Number Placeholder 1">
            <a:extLst>
              <a:ext uri="{FF2B5EF4-FFF2-40B4-BE49-F238E27FC236}">
                <a16:creationId xmlns:a16="http://schemas.microsoft.com/office/drawing/2014/main" id="{B88C19AC-82E5-3E09-A626-98F031B8167A}"/>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6</a:t>
            </a:fld>
            <a:endParaRPr lang="en-BE" dirty="0"/>
          </a:p>
        </p:txBody>
      </p:sp>
      <p:sp>
        <p:nvSpPr>
          <p:cNvPr id="63" name="TextBox 62">
            <a:extLst>
              <a:ext uri="{FF2B5EF4-FFF2-40B4-BE49-F238E27FC236}">
                <a16:creationId xmlns:a16="http://schemas.microsoft.com/office/drawing/2014/main" id="{A6BFF61C-06FD-625C-5532-3618F0023E15}"/>
              </a:ext>
            </a:extLst>
          </p:cNvPr>
          <p:cNvSpPr txBox="1"/>
          <p:nvPr/>
        </p:nvSpPr>
        <p:spPr>
          <a:xfrm>
            <a:off x="577298" y="109247"/>
            <a:ext cx="6097554" cy="369332"/>
          </a:xfrm>
          <a:prstGeom prst="rect">
            <a:avLst/>
          </a:prstGeom>
          <a:noFill/>
        </p:spPr>
        <p:txBody>
          <a:bodyPr wrap="square">
            <a:spAutoFit/>
          </a:bodyPr>
          <a:lstStyle/>
          <a:p>
            <a:r>
              <a:rPr lang="en-US" sz="1800" b="1" dirty="0"/>
              <a:t>Concrete Example</a:t>
            </a:r>
            <a:endParaRPr lang="en-BE" b="1" dirty="0"/>
          </a:p>
        </p:txBody>
      </p:sp>
    </p:spTree>
    <p:extLst>
      <p:ext uri="{BB962C8B-B14F-4D97-AF65-F5344CB8AC3E}">
        <p14:creationId xmlns:p14="http://schemas.microsoft.com/office/powerpoint/2010/main" val="253102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A586D32-1139-734B-0558-BEF4DE70E1C0}"/>
              </a:ext>
            </a:extLst>
          </p:cNvPr>
          <p:cNvSpPr>
            <a:spLocks noGrp="1"/>
          </p:cNvSpPr>
          <p:nvPr>
            <p:ph type="title"/>
          </p:nvPr>
        </p:nvSpPr>
        <p:spPr>
          <a:xfrm>
            <a:off x="623887" y="228823"/>
            <a:ext cx="10944226" cy="882430"/>
          </a:xfrm>
        </p:spPr>
        <p:txBody>
          <a:bodyPr>
            <a:normAutofit fontScale="90000"/>
          </a:bodyPr>
          <a:lstStyle/>
          <a:p>
            <a:pPr algn="r"/>
            <a:r>
              <a:rPr lang="en-US" sz="4200" dirty="0"/>
              <a:t>Concrete Example:</a:t>
            </a:r>
            <a:br>
              <a:rPr lang="en-US" sz="4900" dirty="0"/>
            </a:br>
            <a:r>
              <a:rPr lang="en-US" sz="3100" b="1" dirty="0">
                <a:solidFill>
                  <a:srgbClr val="C00000"/>
                </a:solidFill>
              </a:rPr>
              <a:t>Missed Opportunity</a:t>
            </a:r>
            <a:endParaRPr lang="en-BE" b="1" dirty="0">
              <a:solidFill>
                <a:srgbClr val="C00000"/>
              </a:solidFill>
            </a:endParaRPr>
          </a:p>
        </p:txBody>
      </p:sp>
      <p:pic>
        <p:nvPicPr>
          <p:cNvPr id="11" name="Picture 10">
            <a:extLst>
              <a:ext uri="{FF2B5EF4-FFF2-40B4-BE49-F238E27FC236}">
                <a16:creationId xmlns:a16="http://schemas.microsoft.com/office/drawing/2014/main" id="{2A9B6C68-063C-4F17-9B4B-3E78C45D8AFE}"/>
              </a:ext>
            </a:extLst>
          </p:cNvPr>
          <p:cNvPicPr>
            <a:picLocks noChangeAspect="1"/>
          </p:cNvPicPr>
          <p:nvPr/>
        </p:nvPicPr>
        <p:blipFill>
          <a:blip r:embed="rId3"/>
          <a:stretch>
            <a:fillRect/>
          </a:stretch>
        </p:blipFill>
        <p:spPr>
          <a:xfrm>
            <a:off x="1407846" y="1159676"/>
            <a:ext cx="6789330" cy="954969"/>
          </a:xfrm>
          <a:prstGeom prst="rect">
            <a:avLst/>
          </a:prstGeom>
        </p:spPr>
      </p:pic>
      <p:pic>
        <p:nvPicPr>
          <p:cNvPr id="12" name="Picture 11">
            <a:extLst>
              <a:ext uri="{FF2B5EF4-FFF2-40B4-BE49-F238E27FC236}">
                <a16:creationId xmlns:a16="http://schemas.microsoft.com/office/drawing/2014/main" id="{5EB2AFC8-C4F1-C9BD-21FA-298A33462D8F}"/>
              </a:ext>
            </a:extLst>
          </p:cNvPr>
          <p:cNvPicPr>
            <a:picLocks noChangeAspect="1"/>
          </p:cNvPicPr>
          <p:nvPr/>
        </p:nvPicPr>
        <p:blipFill>
          <a:blip r:embed="rId4"/>
          <a:stretch>
            <a:fillRect/>
          </a:stretch>
        </p:blipFill>
        <p:spPr>
          <a:xfrm>
            <a:off x="1407847" y="2483836"/>
            <a:ext cx="6789331" cy="963512"/>
          </a:xfrm>
          <a:prstGeom prst="rect">
            <a:avLst/>
          </a:prstGeom>
        </p:spPr>
      </p:pic>
      <p:pic>
        <p:nvPicPr>
          <p:cNvPr id="13" name="Picture 12">
            <a:extLst>
              <a:ext uri="{FF2B5EF4-FFF2-40B4-BE49-F238E27FC236}">
                <a16:creationId xmlns:a16="http://schemas.microsoft.com/office/drawing/2014/main" id="{2D4FFE67-D489-2B94-64C8-0BDA8390463D}"/>
              </a:ext>
            </a:extLst>
          </p:cNvPr>
          <p:cNvPicPr>
            <a:picLocks noChangeAspect="1"/>
          </p:cNvPicPr>
          <p:nvPr/>
        </p:nvPicPr>
        <p:blipFill>
          <a:blip r:embed="rId5"/>
          <a:stretch>
            <a:fillRect/>
          </a:stretch>
        </p:blipFill>
        <p:spPr>
          <a:xfrm>
            <a:off x="1407846" y="3908854"/>
            <a:ext cx="6789330" cy="960068"/>
          </a:xfrm>
          <a:prstGeom prst="rect">
            <a:avLst/>
          </a:prstGeom>
        </p:spPr>
      </p:pic>
      <p:pic>
        <p:nvPicPr>
          <p:cNvPr id="14" name="Picture 13">
            <a:extLst>
              <a:ext uri="{FF2B5EF4-FFF2-40B4-BE49-F238E27FC236}">
                <a16:creationId xmlns:a16="http://schemas.microsoft.com/office/drawing/2014/main" id="{C53F9457-1706-7473-262D-E6985EFADF6B}"/>
              </a:ext>
            </a:extLst>
          </p:cNvPr>
          <p:cNvPicPr>
            <a:picLocks noChangeAspect="1"/>
          </p:cNvPicPr>
          <p:nvPr/>
        </p:nvPicPr>
        <p:blipFill>
          <a:blip r:embed="rId6"/>
          <a:stretch>
            <a:fillRect/>
          </a:stretch>
        </p:blipFill>
        <p:spPr>
          <a:xfrm>
            <a:off x="1407846" y="5332396"/>
            <a:ext cx="6789330" cy="965230"/>
          </a:xfrm>
          <a:prstGeom prst="rect">
            <a:avLst/>
          </a:prstGeom>
        </p:spPr>
      </p:pic>
      <p:sp>
        <p:nvSpPr>
          <p:cNvPr id="15" name="Content Placeholder 2">
            <a:extLst>
              <a:ext uri="{FF2B5EF4-FFF2-40B4-BE49-F238E27FC236}">
                <a16:creationId xmlns:a16="http://schemas.microsoft.com/office/drawing/2014/main" id="{26DF0162-5581-0175-EAF4-A812EF7B7D9A}"/>
              </a:ext>
            </a:extLst>
          </p:cNvPr>
          <p:cNvSpPr txBox="1">
            <a:spLocks/>
          </p:cNvSpPr>
          <p:nvPr/>
        </p:nvSpPr>
        <p:spPr>
          <a:xfrm>
            <a:off x="1332447" y="86000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Buggy code from upstream </a:t>
            </a:r>
            <a:endParaRPr lang="nl-NL" sz="1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03422850-A4B3-BC8F-8C6B-A55B9F33A73A}"/>
              </a:ext>
            </a:extLst>
          </p:cNvPr>
          <p:cNvSpPr txBox="1">
            <a:spLocks/>
          </p:cNvSpPr>
          <p:nvPr/>
        </p:nvSpPr>
        <p:spPr>
          <a:xfrm>
            <a:off x="1332445" y="5030717"/>
            <a:ext cx="4640340" cy="420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File from divergent fork at </a:t>
            </a:r>
            <a:r>
              <a:rPr lang="en-US" sz="1600" dirty="0" err="1">
                <a:latin typeface="Courier New" panose="02070309020205020404" pitchFamily="49" charset="0"/>
                <a:cs typeface="Courier New" panose="02070309020205020404" pitchFamily="49" charset="0"/>
              </a:rPr>
              <a:t>git_head</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7240F68-06A9-453F-3483-E16573980950}"/>
              </a:ext>
            </a:extLst>
          </p:cNvPr>
          <p:cNvSpPr/>
          <p:nvPr/>
        </p:nvSpPr>
        <p:spPr>
          <a:xfrm>
            <a:off x="1414329" y="1705800"/>
            <a:ext cx="6776362" cy="216635"/>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tangle 17">
            <a:extLst>
              <a:ext uri="{FF2B5EF4-FFF2-40B4-BE49-F238E27FC236}">
                <a16:creationId xmlns:a16="http://schemas.microsoft.com/office/drawing/2014/main" id="{FE8F0145-C69E-74AB-B4E0-A54158215C6C}"/>
              </a:ext>
            </a:extLst>
          </p:cNvPr>
          <p:cNvSpPr/>
          <p:nvPr/>
        </p:nvSpPr>
        <p:spPr>
          <a:xfrm>
            <a:off x="1414329" y="5880975"/>
            <a:ext cx="6764186" cy="217714"/>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tangle 18">
            <a:extLst>
              <a:ext uri="{FF2B5EF4-FFF2-40B4-BE49-F238E27FC236}">
                <a16:creationId xmlns:a16="http://schemas.microsoft.com/office/drawing/2014/main" id="{70A1292B-84A0-84CD-77DD-DC4359AD26F6}"/>
              </a:ext>
            </a:extLst>
          </p:cNvPr>
          <p:cNvSpPr/>
          <p:nvPr/>
        </p:nvSpPr>
        <p:spPr>
          <a:xfrm>
            <a:off x="1417175" y="3032779"/>
            <a:ext cx="6773516" cy="217714"/>
          </a:xfrm>
          <a:prstGeom prst="rect">
            <a:avLst/>
          </a:prstGeom>
          <a:noFill/>
          <a:ln w="19050">
            <a:solidFill>
              <a:srgbClr val="17801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Content Placeholder 2">
            <a:extLst>
              <a:ext uri="{FF2B5EF4-FFF2-40B4-BE49-F238E27FC236}">
                <a16:creationId xmlns:a16="http://schemas.microsoft.com/office/drawing/2014/main" id="{A033F397-B3AD-46DD-4843-A5658FCCF709}"/>
              </a:ext>
            </a:extLst>
          </p:cNvPr>
          <p:cNvSpPr txBox="1">
            <a:spLocks/>
          </p:cNvSpPr>
          <p:nvPr/>
        </p:nvSpPr>
        <p:spPr>
          <a:xfrm>
            <a:off x="8556696" y="1630177"/>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C00000"/>
                </a:solidFill>
                <a:latin typeface="Times New Roman" panose="02020603050405020304" pitchFamily="18" charset="0"/>
                <a:cs typeface="Times New Roman" panose="02020603050405020304" pitchFamily="18" charset="0"/>
              </a:rPr>
              <a:t>Buggy line</a:t>
            </a:r>
            <a:endParaRPr lang="nl-NL" sz="1400" dirty="0">
              <a:solidFill>
                <a:srgbClr val="C00000"/>
              </a:solidFill>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479009FD-3F89-650C-648C-47D442C1690A}"/>
              </a:ext>
            </a:extLst>
          </p:cNvPr>
          <p:cNvSpPr txBox="1">
            <a:spLocks/>
          </p:cNvSpPr>
          <p:nvPr/>
        </p:nvSpPr>
        <p:spPr>
          <a:xfrm>
            <a:off x="1332447" y="2198639"/>
            <a:ext cx="3827382"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Patched code from upstream (Pull request) </a:t>
            </a:r>
            <a:endParaRPr lang="nl-NL" sz="1600" dirty="0">
              <a:latin typeface="Times New Roman" panose="02020603050405020304" pitchFamily="18" charset="0"/>
              <a:cs typeface="Times New Roman" panose="02020603050405020304" pitchFamily="18" charset="0"/>
            </a:endParaRPr>
          </a:p>
        </p:txBody>
      </p:sp>
      <p:sp>
        <p:nvSpPr>
          <p:cNvPr id="22" name="Content Placeholder 2">
            <a:extLst>
              <a:ext uri="{FF2B5EF4-FFF2-40B4-BE49-F238E27FC236}">
                <a16:creationId xmlns:a16="http://schemas.microsoft.com/office/drawing/2014/main" id="{8D8062F1-3B79-2F23-CAB0-CE755E009242}"/>
              </a:ext>
            </a:extLst>
          </p:cNvPr>
          <p:cNvSpPr txBox="1">
            <a:spLocks/>
          </p:cNvSpPr>
          <p:nvPr/>
        </p:nvSpPr>
        <p:spPr>
          <a:xfrm>
            <a:off x="1332447" y="360938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Diff for patch in upstream </a:t>
            </a:r>
            <a:endParaRPr lang="nl-NL" sz="160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6B0A96B2-65CB-8B35-7D1D-288AFE210153}"/>
              </a:ext>
            </a:extLst>
          </p:cNvPr>
          <p:cNvSpPr txBox="1">
            <a:spLocks/>
          </p:cNvSpPr>
          <p:nvPr/>
        </p:nvSpPr>
        <p:spPr>
          <a:xfrm>
            <a:off x="8556696" y="2977115"/>
            <a:ext cx="115799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7801B"/>
                </a:solidFill>
                <a:latin typeface="Times New Roman" panose="02020603050405020304" pitchFamily="18" charset="0"/>
                <a:cs typeface="Times New Roman" panose="02020603050405020304" pitchFamily="18" charset="0"/>
              </a:rPr>
              <a:t>Patched line</a:t>
            </a:r>
            <a:endParaRPr lang="nl-NL" sz="1400" dirty="0">
              <a:solidFill>
                <a:srgbClr val="17801B"/>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66416523-9781-B266-11D5-B6E3695BC476}"/>
              </a:ext>
            </a:extLst>
          </p:cNvPr>
          <p:cNvSpPr txBox="1">
            <a:spLocks/>
          </p:cNvSpPr>
          <p:nvPr/>
        </p:nvSpPr>
        <p:spPr>
          <a:xfrm>
            <a:off x="8556696" y="5841404"/>
            <a:ext cx="998153" cy="29685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C00000"/>
                </a:solidFill>
                <a:latin typeface="Times New Roman" panose="02020603050405020304" pitchFamily="18" charset="0"/>
                <a:cs typeface="Times New Roman" panose="02020603050405020304" pitchFamily="18" charset="0"/>
              </a:rPr>
              <a:t>Buggy line</a:t>
            </a:r>
            <a:endParaRPr lang="nl-NL" sz="1400" dirty="0">
              <a:solidFill>
                <a:srgbClr val="C00000"/>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E0E8483D-7859-51FF-98FB-9B32FBFAD0EE}"/>
              </a:ext>
            </a:extLst>
          </p:cNvPr>
          <p:cNvCxnSpPr>
            <a:stCxn id="20" idx="1"/>
          </p:cNvCxnSpPr>
          <p:nvPr/>
        </p:nvCxnSpPr>
        <p:spPr>
          <a:xfrm flipH="1">
            <a:off x="8178517" y="177860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D9CA72F-AD73-85D6-41DC-E7614A361071}"/>
              </a:ext>
            </a:extLst>
          </p:cNvPr>
          <p:cNvCxnSpPr/>
          <p:nvPr/>
        </p:nvCxnSpPr>
        <p:spPr>
          <a:xfrm flipH="1">
            <a:off x="8187848" y="313249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7229209-11C1-2AF0-A1F3-7BA83C726DE8}"/>
              </a:ext>
            </a:extLst>
          </p:cNvPr>
          <p:cNvCxnSpPr/>
          <p:nvPr/>
        </p:nvCxnSpPr>
        <p:spPr>
          <a:xfrm flipH="1">
            <a:off x="8192509" y="5993002"/>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ight Brace 27">
            <a:extLst>
              <a:ext uri="{FF2B5EF4-FFF2-40B4-BE49-F238E27FC236}">
                <a16:creationId xmlns:a16="http://schemas.microsoft.com/office/drawing/2014/main" id="{CAA402D2-571A-4928-0874-68AC5509E8D2}"/>
              </a:ext>
            </a:extLst>
          </p:cNvPr>
          <p:cNvSpPr/>
          <p:nvPr/>
        </p:nvSpPr>
        <p:spPr>
          <a:xfrm>
            <a:off x="8178517" y="4277433"/>
            <a:ext cx="168613" cy="46006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9" name="Content Placeholder 2">
            <a:extLst>
              <a:ext uri="{FF2B5EF4-FFF2-40B4-BE49-F238E27FC236}">
                <a16:creationId xmlns:a16="http://schemas.microsoft.com/office/drawing/2014/main" id="{FC4CF6BF-00FD-CB27-0226-F12A0A4CA01D}"/>
              </a:ext>
            </a:extLst>
          </p:cNvPr>
          <p:cNvSpPr txBox="1">
            <a:spLocks/>
          </p:cNvSpPr>
          <p:nvPr/>
        </p:nvSpPr>
        <p:spPr>
          <a:xfrm>
            <a:off x="8444571" y="4361357"/>
            <a:ext cx="67997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Hunk</a:t>
            </a:r>
            <a:endParaRPr lang="nl-NL" sz="1400" dirty="0">
              <a:latin typeface="Times New Roman" panose="02020603050405020304" pitchFamily="18" charset="0"/>
              <a:cs typeface="Times New Roman" panose="02020603050405020304" pitchFamily="18" charset="0"/>
            </a:endParaRPr>
          </a:p>
        </p:txBody>
      </p:sp>
      <p:sp>
        <p:nvSpPr>
          <p:cNvPr id="30" name="Slide Number Placeholder 1">
            <a:extLst>
              <a:ext uri="{FF2B5EF4-FFF2-40B4-BE49-F238E27FC236}">
                <a16:creationId xmlns:a16="http://schemas.microsoft.com/office/drawing/2014/main" id="{3EAAB766-67FE-D33D-6BF6-A4B53927A670}"/>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7</a:t>
            </a:fld>
            <a:endParaRPr lang="en-BE" dirty="0"/>
          </a:p>
        </p:txBody>
      </p:sp>
      <p:sp>
        <p:nvSpPr>
          <p:cNvPr id="31" name="TextBox 30">
            <a:extLst>
              <a:ext uri="{FF2B5EF4-FFF2-40B4-BE49-F238E27FC236}">
                <a16:creationId xmlns:a16="http://schemas.microsoft.com/office/drawing/2014/main" id="{1BB682C3-CDE8-81FA-9662-6490CB9E09FD}"/>
              </a:ext>
            </a:extLst>
          </p:cNvPr>
          <p:cNvSpPr txBox="1"/>
          <p:nvPr/>
        </p:nvSpPr>
        <p:spPr>
          <a:xfrm>
            <a:off x="9135694" y="1131067"/>
            <a:ext cx="2019665" cy="369332"/>
          </a:xfrm>
          <a:prstGeom prst="rect">
            <a:avLst/>
          </a:prstGeom>
          <a:noFill/>
        </p:spPr>
        <p:txBody>
          <a:bodyPr wrap="square" rtlCol="0">
            <a:spAutoFit/>
          </a:bodyPr>
          <a:lstStyle/>
          <a:p>
            <a:r>
              <a:rPr lang="en-BE" dirty="0"/>
              <a:t>1 file  - Pull request</a:t>
            </a:r>
          </a:p>
        </p:txBody>
      </p:sp>
      <p:sp>
        <p:nvSpPr>
          <p:cNvPr id="3" name="TextBox 2">
            <a:extLst>
              <a:ext uri="{FF2B5EF4-FFF2-40B4-BE49-F238E27FC236}">
                <a16:creationId xmlns:a16="http://schemas.microsoft.com/office/drawing/2014/main" id="{4C56E59F-E35C-A70B-C3C1-15FBFD4A4F4E}"/>
              </a:ext>
            </a:extLst>
          </p:cNvPr>
          <p:cNvSpPr txBox="1"/>
          <p:nvPr/>
        </p:nvSpPr>
        <p:spPr>
          <a:xfrm>
            <a:off x="4929116" y="4982696"/>
            <a:ext cx="3249399" cy="369332"/>
          </a:xfrm>
          <a:prstGeom prst="rect">
            <a:avLst/>
          </a:prstGeom>
          <a:noFill/>
        </p:spPr>
        <p:txBody>
          <a:bodyPr wrap="square">
            <a:spAutoFit/>
          </a:bodyPr>
          <a:lstStyle/>
          <a:p>
            <a:r>
              <a:rPr lang="en-BE" dirty="0"/>
              <a:t>sekigon-gonnoc/qmk_firmware</a:t>
            </a:r>
          </a:p>
        </p:txBody>
      </p:sp>
      <p:sp>
        <p:nvSpPr>
          <p:cNvPr id="5" name="TextBox 4">
            <a:extLst>
              <a:ext uri="{FF2B5EF4-FFF2-40B4-BE49-F238E27FC236}">
                <a16:creationId xmlns:a16="http://schemas.microsoft.com/office/drawing/2014/main" id="{63B0978C-08B6-CE4A-03BA-5B4FE426D1EF}"/>
              </a:ext>
            </a:extLst>
          </p:cNvPr>
          <p:cNvSpPr txBox="1"/>
          <p:nvPr/>
        </p:nvSpPr>
        <p:spPr>
          <a:xfrm>
            <a:off x="3951225" y="774768"/>
            <a:ext cx="2313913" cy="369332"/>
          </a:xfrm>
          <a:prstGeom prst="rect">
            <a:avLst/>
          </a:prstGeom>
          <a:noFill/>
        </p:spPr>
        <p:txBody>
          <a:bodyPr wrap="square">
            <a:spAutoFit/>
          </a:bodyPr>
          <a:lstStyle/>
          <a:p>
            <a:r>
              <a:rPr lang="en-BE" dirty="0"/>
              <a:t>qmk/qmk_firmware</a:t>
            </a:r>
          </a:p>
        </p:txBody>
      </p:sp>
      <p:sp>
        <p:nvSpPr>
          <p:cNvPr id="9" name="TextBox 8">
            <a:extLst>
              <a:ext uri="{FF2B5EF4-FFF2-40B4-BE49-F238E27FC236}">
                <a16:creationId xmlns:a16="http://schemas.microsoft.com/office/drawing/2014/main" id="{2A06C3DF-3706-90B9-96D0-29DEF5B86C4F}"/>
              </a:ext>
            </a:extLst>
          </p:cNvPr>
          <p:cNvSpPr txBox="1"/>
          <p:nvPr/>
        </p:nvSpPr>
        <p:spPr>
          <a:xfrm>
            <a:off x="8203659" y="1913917"/>
            <a:ext cx="3126329" cy="338554"/>
          </a:xfrm>
          <a:prstGeom prst="rect">
            <a:avLst/>
          </a:prstGeom>
          <a:noFill/>
        </p:spPr>
        <p:txBody>
          <a:bodyPr wrap="square">
            <a:spAutoFit/>
          </a:bodyPr>
          <a:lstStyle/>
          <a:p>
            <a:r>
              <a:rPr lang="en-BE" sz="1600" dirty="0"/>
              <a:t>gcc10 [...] build warning #12587</a:t>
            </a:r>
          </a:p>
        </p:txBody>
      </p:sp>
      <p:sp>
        <p:nvSpPr>
          <p:cNvPr id="32" name="TextBox 31">
            <a:extLst>
              <a:ext uri="{FF2B5EF4-FFF2-40B4-BE49-F238E27FC236}">
                <a16:creationId xmlns:a16="http://schemas.microsoft.com/office/drawing/2014/main" id="{8F38489E-75A8-DCA0-3A01-904A8157FC05}"/>
              </a:ext>
            </a:extLst>
          </p:cNvPr>
          <p:cNvSpPr txBox="1"/>
          <p:nvPr/>
        </p:nvSpPr>
        <p:spPr>
          <a:xfrm>
            <a:off x="9670755" y="1500399"/>
            <a:ext cx="2213831" cy="307777"/>
          </a:xfrm>
          <a:prstGeom prst="rect">
            <a:avLst/>
          </a:prstGeom>
          <a:solidFill>
            <a:schemeClr val="bg1"/>
          </a:solidFill>
          <a:ln w="28575">
            <a:solidFill>
              <a:srgbClr val="0432FF"/>
            </a:solidFill>
          </a:ln>
        </p:spPr>
        <p:txBody>
          <a:bodyPr wrap="square" rtlCol="0">
            <a:spAutoFit/>
          </a:bodyPr>
          <a:lstStyle/>
          <a:p>
            <a:pPr algn="ctr"/>
            <a:r>
              <a:rPr lang="en-BE" sz="1400" dirty="0"/>
              <a:t>extraction_date 2021-07-20</a:t>
            </a:r>
          </a:p>
        </p:txBody>
      </p:sp>
    </p:spTree>
    <p:extLst>
      <p:ext uri="{BB962C8B-B14F-4D97-AF65-F5344CB8AC3E}">
        <p14:creationId xmlns:p14="http://schemas.microsoft.com/office/powerpoint/2010/main" val="363369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animBg="1"/>
      <p:bldP spid="20" grpId="0"/>
      <p:bldP spid="21" grpId="0"/>
      <p:bldP spid="22" grpId="0"/>
      <p:bldP spid="23" grpId="0"/>
      <p:bldP spid="24" grpId="0" animBg="1"/>
      <p:bldP spid="28" grpId="0" animBg="1"/>
      <p:bldP spid="29" grpId="0"/>
      <p:bldP spid="3" grpId="0"/>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87DAEF-48F7-0224-E2D0-7823FCF638DB}"/>
              </a:ext>
            </a:extLst>
          </p:cNvPr>
          <p:cNvSpPr>
            <a:spLocks noGrp="1"/>
          </p:cNvSpPr>
          <p:nvPr>
            <p:ph type="title"/>
          </p:nvPr>
        </p:nvSpPr>
        <p:spPr>
          <a:xfrm>
            <a:off x="623887" y="224816"/>
            <a:ext cx="10944226" cy="791794"/>
          </a:xfrm>
        </p:spPr>
        <p:txBody>
          <a:bodyPr/>
          <a:lstStyle/>
          <a:p>
            <a:r>
              <a:rPr lang="en-US" dirty="0"/>
              <a:t>Research Questions</a:t>
            </a:r>
            <a:endParaRPr lang="en-BE" dirty="0"/>
          </a:p>
        </p:txBody>
      </p:sp>
      <p:sp>
        <p:nvSpPr>
          <p:cNvPr id="5" name="Content Placeholder 2">
            <a:extLst>
              <a:ext uri="{FF2B5EF4-FFF2-40B4-BE49-F238E27FC236}">
                <a16:creationId xmlns:a16="http://schemas.microsoft.com/office/drawing/2014/main" id="{7DB49BD9-B859-0190-D229-51952E871912}"/>
              </a:ext>
            </a:extLst>
          </p:cNvPr>
          <p:cNvSpPr>
            <a:spLocks noGrp="1"/>
          </p:cNvSpPr>
          <p:nvPr>
            <p:ph idx="1"/>
          </p:nvPr>
        </p:nvSpPr>
        <p:spPr>
          <a:xfrm>
            <a:off x="623886" y="1564369"/>
            <a:ext cx="10581669" cy="2321831"/>
          </a:xfrm>
        </p:spPr>
        <p:txBody>
          <a:bodyPr>
            <a:normAutofit/>
          </a:bodyPr>
          <a:lstStyle/>
          <a:p>
            <a:pPr marL="514350" indent="-514350">
              <a:buFont typeface="+mj-lt"/>
              <a:buAutoNum type="arabicPeriod"/>
            </a:pPr>
            <a:r>
              <a:rPr lang="en-US" sz="2000" b="1" dirty="0"/>
              <a:t>RQ1: </a:t>
            </a:r>
            <a:r>
              <a:rPr lang="en-US" sz="2000" dirty="0"/>
              <a:t>How many cases of effort duplication and missed opportunities exist between divergent variants?</a:t>
            </a:r>
          </a:p>
          <a:p>
            <a:pPr marL="514350" indent="-514350">
              <a:buFont typeface="+mj-lt"/>
              <a:buAutoNum type="arabicPeriod"/>
            </a:pPr>
            <a:endParaRPr lang="en-US" sz="2000" dirty="0"/>
          </a:p>
          <a:p>
            <a:pPr marL="514350" indent="-514350">
              <a:buFont typeface="+mj-lt"/>
              <a:buAutoNum type="arabicPeriod"/>
            </a:pPr>
            <a:r>
              <a:rPr lang="en-US" sz="2000" b="1" dirty="0"/>
              <a:t>RQ2: </a:t>
            </a:r>
            <a:r>
              <a:rPr lang="en-US" sz="2000" dirty="0"/>
              <a:t>How much patch technical lag exists between the source and target variants in divergent variants? </a:t>
            </a:r>
          </a:p>
        </p:txBody>
      </p:sp>
      <p:sp>
        <p:nvSpPr>
          <p:cNvPr id="6" name="Slide Number Placeholder 1">
            <a:extLst>
              <a:ext uri="{FF2B5EF4-FFF2-40B4-BE49-F238E27FC236}">
                <a16:creationId xmlns:a16="http://schemas.microsoft.com/office/drawing/2014/main" id="{79C3375E-F7AC-4C01-AC16-DA4455E72380}"/>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8</a:t>
            </a:fld>
            <a:endParaRPr lang="en-BE" dirty="0"/>
          </a:p>
        </p:txBody>
      </p:sp>
    </p:spTree>
    <p:extLst>
      <p:ext uri="{BB962C8B-B14F-4D97-AF65-F5344CB8AC3E}">
        <p14:creationId xmlns:p14="http://schemas.microsoft.com/office/powerpoint/2010/main" val="41608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9D91AD7-D907-BAD4-13DC-9F5E33085AEE}"/>
              </a:ext>
            </a:extLst>
          </p:cNvPr>
          <p:cNvGrpSpPr/>
          <p:nvPr/>
        </p:nvGrpSpPr>
        <p:grpSpPr>
          <a:xfrm>
            <a:off x="7657180" y="2165412"/>
            <a:ext cx="3148129" cy="1022550"/>
            <a:chOff x="8210698" y="2181150"/>
            <a:chExt cx="3148129" cy="1022550"/>
          </a:xfrm>
        </p:grpSpPr>
        <p:pic>
          <p:nvPicPr>
            <p:cNvPr id="10" name="Picture 2" descr="Clone icon simple line element from biotechnology Vector Image">
              <a:extLst>
                <a:ext uri="{FF2B5EF4-FFF2-40B4-BE49-F238E27FC236}">
                  <a16:creationId xmlns:a16="http://schemas.microsoft.com/office/drawing/2014/main" id="{1D4BF244-C536-63F6-B05B-C830AABE46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15" t="27801" r="16553" b="46809"/>
            <a:stretch/>
          </p:blipFill>
          <p:spPr bwMode="auto">
            <a:xfrm>
              <a:off x="8722602" y="2482683"/>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BBF7606-6D9E-5BAC-59C9-DFD2904AD340}"/>
                </a:ext>
              </a:extLst>
            </p:cNvPr>
            <p:cNvSpPr txBox="1"/>
            <p:nvPr/>
          </p:nvSpPr>
          <p:spPr>
            <a:xfrm>
              <a:off x="8210698" y="2181150"/>
              <a:ext cx="3148129" cy="338554"/>
            </a:xfrm>
            <a:prstGeom prst="rect">
              <a:avLst/>
            </a:prstGeom>
            <a:noFill/>
          </p:spPr>
          <p:txBody>
            <a:bodyPr wrap="square" rtlCol="0">
              <a:spAutoFit/>
            </a:bodyPr>
            <a:lstStyle/>
            <a:p>
              <a:r>
                <a:rPr lang="en-GB" sz="1600" b="1" dirty="0"/>
                <a:t>c</a:t>
              </a:r>
              <a:r>
                <a:rPr lang="en-BE" sz="1600" b="1" dirty="0"/>
                <a:t>lone detection tool (</a:t>
              </a:r>
              <a:r>
                <a:rPr lang="en-BE" sz="1600" b="1" dirty="0">
                  <a:solidFill>
                    <a:srgbClr val="0432FF"/>
                  </a:solidFill>
                </a:rPr>
                <a:t>PaReco</a:t>
              </a:r>
              <a:r>
                <a:rPr lang="en-BE" sz="1600" b="1" dirty="0"/>
                <a:t>)</a:t>
              </a:r>
            </a:p>
          </p:txBody>
        </p:sp>
      </p:grpSp>
      <p:pic>
        <p:nvPicPr>
          <p:cNvPr id="12" name="Picture 10" descr="Comparison - Free miscellaneous icons">
            <a:extLst>
              <a:ext uri="{FF2B5EF4-FFF2-40B4-BE49-F238E27FC236}">
                <a16:creationId xmlns:a16="http://schemas.microsoft.com/office/drawing/2014/main" id="{783A6E61-9F60-00C8-41EB-89C3532B9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2917" y="40727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870DF7D3-3189-0EBB-FC27-8427AC70FD80}"/>
              </a:ext>
            </a:extLst>
          </p:cNvPr>
          <p:cNvGrpSpPr/>
          <p:nvPr/>
        </p:nvGrpSpPr>
        <p:grpSpPr>
          <a:xfrm>
            <a:off x="11152483" y="3556168"/>
            <a:ext cx="598864" cy="2301706"/>
            <a:chOff x="11423076" y="3556168"/>
            <a:chExt cx="598864" cy="2301706"/>
          </a:xfrm>
        </p:grpSpPr>
        <p:sp>
          <p:nvSpPr>
            <p:cNvPr id="14" name="TextBox 13">
              <a:extLst>
                <a:ext uri="{FF2B5EF4-FFF2-40B4-BE49-F238E27FC236}">
                  <a16:creationId xmlns:a16="http://schemas.microsoft.com/office/drawing/2014/main" id="{CBB6A090-D95F-5443-03DE-69A699D40EF5}"/>
                </a:ext>
              </a:extLst>
            </p:cNvPr>
            <p:cNvSpPr txBox="1"/>
            <p:nvPr/>
          </p:nvSpPr>
          <p:spPr>
            <a:xfrm>
              <a:off x="11490522" y="3556168"/>
              <a:ext cx="531418" cy="369332"/>
            </a:xfrm>
            <a:prstGeom prst="rect">
              <a:avLst/>
            </a:prstGeom>
            <a:noFill/>
            <a:ln w="28575">
              <a:solidFill>
                <a:srgbClr val="C00000"/>
              </a:solidFill>
            </a:ln>
          </p:spPr>
          <p:txBody>
            <a:bodyPr wrap="square" rtlCol="0">
              <a:spAutoFit/>
            </a:bodyPr>
            <a:lstStyle/>
            <a:p>
              <a:r>
                <a:rPr lang="en-BE" b="1" dirty="0"/>
                <a:t>ED</a:t>
              </a:r>
            </a:p>
          </p:txBody>
        </p:sp>
        <p:sp>
          <p:nvSpPr>
            <p:cNvPr id="15" name="TextBox 14">
              <a:extLst>
                <a:ext uri="{FF2B5EF4-FFF2-40B4-BE49-F238E27FC236}">
                  <a16:creationId xmlns:a16="http://schemas.microsoft.com/office/drawing/2014/main" id="{531F05CE-B556-C8E0-81B9-18862A6EDB16}"/>
                </a:ext>
              </a:extLst>
            </p:cNvPr>
            <p:cNvSpPr txBox="1"/>
            <p:nvPr/>
          </p:nvSpPr>
          <p:spPr>
            <a:xfrm>
              <a:off x="11423076" y="5488542"/>
              <a:ext cx="590313" cy="369332"/>
            </a:xfrm>
            <a:prstGeom prst="rect">
              <a:avLst/>
            </a:prstGeom>
            <a:noFill/>
            <a:ln w="28575">
              <a:solidFill>
                <a:srgbClr val="C00000"/>
              </a:solidFill>
            </a:ln>
          </p:spPr>
          <p:txBody>
            <a:bodyPr wrap="square" rtlCol="0">
              <a:spAutoFit/>
            </a:bodyPr>
            <a:lstStyle/>
            <a:p>
              <a:r>
                <a:rPr lang="en-BE" b="1" dirty="0"/>
                <a:t>MO</a:t>
              </a:r>
            </a:p>
          </p:txBody>
        </p:sp>
      </p:grpSp>
      <p:grpSp>
        <p:nvGrpSpPr>
          <p:cNvPr id="16" name="Group 15">
            <a:extLst>
              <a:ext uri="{FF2B5EF4-FFF2-40B4-BE49-F238E27FC236}">
                <a16:creationId xmlns:a16="http://schemas.microsoft.com/office/drawing/2014/main" id="{FFCC2D4A-ABC3-DB0C-FF58-162DB453AB10}"/>
              </a:ext>
            </a:extLst>
          </p:cNvPr>
          <p:cNvGrpSpPr/>
          <p:nvPr/>
        </p:nvGrpSpPr>
        <p:grpSpPr>
          <a:xfrm>
            <a:off x="7317309" y="3347582"/>
            <a:ext cx="3949051" cy="2612914"/>
            <a:chOff x="7587902" y="3347582"/>
            <a:chExt cx="3949051" cy="2612914"/>
          </a:xfrm>
        </p:grpSpPr>
        <p:grpSp>
          <p:nvGrpSpPr>
            <p:cNvPr id="17" name="Group 16">
              <a:extLst>
                <a:ext uri="{FF2B5EF4-FFF2-40B4-BE49-F238E27FC236}">
                  <a16:creationId xmlns:a16="http://schemas.microsoft.com/office/drawing/2014/main" id="{7F4DA0FB-7116-9A97-4170-A9F8C69FB4D1}"/>
                </a:ext>
              </a:extLst>
            </p:cNvPr>
            <p:cNvGrpSpPr/>
            <p:nvPr/>
          </p:nvGrpSpPr>
          <p:grpSpPr>
            <a:xfrm>
              <a:off x="7851000" y="3357703"/>
              <a:ext cx="531419" cy="632330"/>
              <a:chOff x="9830140" y="4441110"/>
              <a:chExt cx="878251" cy="986158"/>
            </a:xfrm>
          </p:grpSpPr>
          <p:pic>
            <p:nvPicPr>
              <p:cNvPr id="41" name="Picture 2" descr="Bug Report - Free technology icons">
                <a:extLst>
                  <a:ext uri="{FF2B5EF4-FFF2-40B4-BE49-F238E27FC236}">
                    <a16:creationId xmlns:a16="http://schemas.microsoft.com/office/drawing/2014/main" id="{0BCBC139-2AA2-5519-8DE5-4532361C87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6F6631E4-2B11-5FF0-832A-EDD6BB6847AE}"/>
                  </a:ext>
                </a:extLst>
              </p:cNvPr>
              <p:cNvPicPr>
                <a:picLocks noChangeAspect="1"/>
              </p:cNvPicPr>
              <p:nvPr/>
            </p:nvPicPr>
            <p:blipFill rotWithShape="1">
              <a:blip r:embed="rId6"/>
              <a:srcRect l="5953" t="10534" r="2533" b="6922"/>
              <a:stretch/>
            </p:blipFill>
            <p:spPr>
              <a:xfrm>
                <a:off x="10034855" y="4868381"/>
                <a:ext cx="673536" cy="538991"/>
              </a:xfrm>
              <a:prstGeom prst="rect">
                <a:avLst/>
              </a:prstGeom>
            </p:spPr>
          </p:pic>
          <p:sp>
            <p:nvSpPr>
              <p:cNvPr id="43" name="TextBox 42">
                <a:extLst>
                  <a:ext uri="{FF2B5EF4-FFF2-40B4-BE49-F238E27FC236}">
                    <a16:creationId xmlns:a16="http://schemas.microsoft.com/office/drawing/2014/main" id="{A83F4410-89C1-130A-B8BD-1DFBA007457C}"/>
                  </a:ext>
                </a:extLst>
              </p:cNvPr>
              <p:cNvSpPr txBox="1"/>
              <p:nvPr/>
            </p:nvSpPr>
            <p:spPr>
              <a:xfrm>
                <a:off x="9830140" y="4441110"/>
                <a:ext cx="878249" cy="431997"/>
              </a:xfrm>
              <a:prstGeom prst="rect">
                <a:avLst/>
              </a:prstGeom>
              <a:noFill/>
            </p:spPr>
            <p:txBody>
              <a:bodyPr wrap="square" rtlCol="0">
                <a:spAutoFit/>
              </a:bodyPr>
              <a:lstStyle/>
              <a:p>
                <a:r>
                  <a:rPr lang="en-BE" sz="1200" dirty="0"/>
                  <a:t>foo</a:t>
                </a:r>
              </a:p>
            </p:txBody>
          </p:sp>
        </p:grpSp>
        <p:grpSp>
          <p:nvGrpSpPr>
            <p:cNvPr id="18" name="Group 17">
              <a:extLst>
                <a:ext uri="{FF2B5EF4-FFF2-40B4-BE49-F238E27FC236}">
                  <a16:creationId xmlns:a16="http://schemas.microsoft.com/office/drawing/2014/main" id="{2071206A-BE57-94A4-F1F5-8C959654BAB5}"/>
                </a:ext>
              </a:extLst>
            </p:cNvPr>
            <p:cNvGrpSpPr/>
            <p:nvPr/>
          </p:nvGrpSpPr>
          <p:grpSpPr>
            <a:xfrm>
              <a:off x="7762521" y="5266451"/>
              <a:ext cx="531419" cy="632330"/>
              <a:chOff x="9830140" y="4441110"/>
              <a:chExt cx="878251" cy="986158"/>
            </a:xfrm>
          </p:grpSpPr>
          <p:pic>
            <p:nvPicPr>
              <p:cNvPr id="38" name="Picture 2" descr="Bug Report - Free technology icons">
                <a:extLst>
                  <a:ext uri="{FF2B5EF4-FFF2-40B4-BE49-F238E27FC236}">
                    <a16:creationId xmlns:a16="http://schemas.microsoft.com/office/drawing/2014/main" id="{DD436ED0-8407-949A-1B56-C52F27588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AD3DE247-3090-83E4-4D30-D143D2A432BA}"/>
                  </a:ext>
                </a:extLst>
              </p:cNvPr>
              <p:cNvPicPr>
                <a:picLocks noChangeAspect="1"/>
              </p:cNvPicPr>
              <p:nvPr/>
            </p:nvPicPr>
            <p:blipFill rotWithShape="1">
              <a:blip r:embed="rId6"/>
              <a:srcRect l="5953" t="10534" r="2533" b="6922"/>
              <a:stretch/>
            </p:blipFill>
            <p:spPr>
              <a:xfrm>
                <a:off x="10034855" y="4868381"/>
                <a:ext cx="673536" cy="538991"/>
              </a:xfrm>
              <a:prstGeom prst="rect">
                <a:avLst/>
              </a:prstGeom>
            </p:spPr>
          </p:pic>
          <p:sp>
            <p:nvSpPr>
              <p:cNvPr id="40" name="TextBox 39">
                <a:extLst>
                  <a:ext uri="{FF2B5EF4-FFF2-40B4-BE49-F238E27FC236}">
                    <a16:creationId xmlns:a16="http://schemas.microsoft.com/office/drawing/2014/main" id="{E93A4609-E27B-62CF-1598-5AEAC764F919}"/>
                  </a:ext>
                </a:extLst>
              </p:cNvPr>
              <p:cNvSpPr txBox="1"/>
              <p:nvPr/>
            </p:nvSpPr>
            <p:spPr>
              <a:xfrm>
                <a:off x="9830140" y="4441110"/>
                <a:ext cx="878249" cy="431997"/>
              </a:xfrm>
              <a:prstGeom prst="rect">
                <a:avLst/>
              </a:prstGeom>
              <a:noFill/>
            </p:spPr>
            <p:txBody>
              <a:bodyPr wrap="square" rtlCol="0">
                <a:spAutoFit/>
              </a:bodyPr>
              <a:lstStyle/>
              <a:p>
                <a:r>
                  <a:rPr lang="en-BE" sz="1200" dirty="0"/>
                  <a:t>foo</a:t>
                </a:r>
              </a:p>
            </p:txBody>
          </p:sp>
        </p:grpSp>
        <p:cxnSp>
          <p:nvCxnSpPr>
            <p:cNvPr id="19" name="Straight Arrow Connector 18">
              <a:extLst>
                <a:ext uri="{FF2B5EF4-FFF2-40B4-BE49-F238E27FC236}">
                  <a16:creationId xmlns:a16="http://schemas.microsoft.com/office/drawing/2014/main" id="{3FE90173-241D-2970-4DBC-52EDF852AB68}"/>
                </a:ext>
              </a:extLst>
            </p:cNvPr>
            <p:cNvCxnSpPr>
              <a:cxnSpLocks/>
            </p:cNvCxnSpPr>
            <p:nvPr/>
          </p:nvCxnSpPr>
          <p:spPr>
            <a:xfrm flipV="1">
              <a:off x="8421266" y="3748821"/>
              <a:ext cx="1752874" cy="869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1E3B6A-35B0-31A6-395C-5FE47026173D}"/>
                </a:ext>
              </a:extLst>
            </p:cNvPr>
            <p:cNvCxnSpPr>
              <a:cxnSpLocks/>
            </p:cNvCxnSpPr>
            <p:nvPr/>
          </p:nvCxnSpPr>
          <p:spPr>
            <a:xfrm>
              <a:off x="8406892" y="5713222"/>
              <a:ext cx="1859856"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00F0FAB-F72F-BA19-2E22-EBDFA02DB04D}"/>
                </a:ext>
              </a:extLst>
            </p:cNvPr>
            <p:cNvGrpSpPr/>
            <p:nvPr/>
          </p:nvGrpSpPr>
          <p:grpSpPr>
            <a:xfrm>
              <a:off x="10266748" y="3347582"/>
              <a:ext cx="1270205" cy="640762"/>
              <a:chOff x="10266748" y="3347582"/>
              <a:chExt cx="1270205" cy="640762"/>
            </a:xfrm>
          </p:grpSpPr>
          <p:grpSp>
            <p:nvGrpSpPr>
              <p:cNvPr id="33" name="Group 32">
                <a:extLst>
                  <a:ext uri="{FF2B5EF4-FFF2-40B4-BE49-F238E27FC236}">
                    <a16:creationId xmlns:a16="http://schemas.microsoft.com/office/drawing/2014/main" id="{B281DD63-BE28-A394-64E6-151EFB4AB711}"/>
                  </a:ext>
                </a:extLst>
              </p:cNvPr>
              <p:cNvGrpSpPr/>
              <p:nvPr/>
            </p:nvGrpSpPr>
            <p:grpSpPr>
              <a:xfrm>
                <a:off x="10266748" y="3347582"/>
                <a:ext cx="531419" cy="632330"/>
                <a:chOff x="9830140" y="4441110"/>
                <a:chExt cx="878251" cy="986158"/>
              </a:xfrm>
            </p:grpSpPr>
            <p:pic>
              <p:nvPicPr>
                <p:cNvPr id="35" name="Picture 2" descr="Bug Report - Free technology icons">
                  <a:extLst>
                    <a:ext uri="{FF2B5EF4-FFF2-40B4-BE49-F238E27FC236}">
                      <a16:creationId xmlns:a16="http://schemas.microsoft.com/office/drawing/2014/main" id="{9BE3FFF5-CAF9-7D76-4E95-66978C9498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8FA75BFC-2D0E-0D98-E596-40539DCE409E}"/>
                    </a:ext>
                  </a:extLst>
                </p:cNvPr>
                <p:cNvPicPr>
                  <a:picLocks noChangeAspect="1"/>
                </p:cNvPicPr>
                <p:nvPr/>
              </p:nvPicPr>
              <p:blipFill rotWithShape="1">
                <a:blip r:embed="rId6"/>
                <a:srcRect l="5953" t="10534" r="2533" b="6922"/>
                <a:stretch/>
              </p:blipFill>
              <p:spPr>
                <a:xfrm>
                  <a:off x="10034855" y="4868381"/>
                  <a:ext cx="673536" cy="538991"/>
                </a:xfrm>
                <a:prstGeom prst="rect">
                  <a:avLst/>
                </a:prstGeom>
              </p:spPr>
            </p:pic>
            <p:sp>
              <p:nvSpPr>
                <p:cNvPr id="37" name="TextBox 36">
                  <a:extLst>
                    <a:ext uri="{FF2B5EF4-FFF2-40B4-BE49-F238E27FC236}">
                      <a16:creationId xmlns:a16="http://schemas.microsoft.com/office/drawing/2014/main" id="{32FEB9B7-FA96-B038-F5BE-D1E7ACAE077B}"/>
                    </a:ext>
                  </a:extLst>
                </p:cNvPr>
                <p:cNvSpPr txBox="1"/>
                <p:nvPr/>
              </p:nvSpPr>
              <p:spPr>
                <a:xfrm>
                  <a:off x="9830140" y="4441110"/>
                  <a:ext cx="878249" cy="431997"/>
                </a:xfrm>
                <a:prstGeom prst="rect">
                  <a:avLst/>
                </a:prstGeom>
                <a:noFill/>
              </p:spPr>
              <p:txBody>
                <a:bodyPr wrap="square" rtlCol="0">
                  <a:spAutoFit/>
                </a:bodyPr>
                <a:lstStyle/>
                <a:p>
                  <a:r>
                    <a:rPr lang="en-BE" sz="1200" dirty="0"/>
                    <a:t>foo</a:t>
                  </a:r>
                </a:p>
              </p:txBody>
            </p:sp>
          </p:grpSp>
          <p:sp>
            <p:nvSpPr>
              <p:cNvPr id="34" name="TextBox 33">
                <a:extLst>
                  <a:ext uri="{FF2B5EF4-FFF2-40B4-BE49-F238E27FC236}">
                    <a16:creationId xmlns:a16="http://schemas.microsoft.com/office/drawing/2014/main" id="{E61D6BD7-7499-D636-4B9E-5801E2036FFF}"/>
                  </a:ext>
                </a:extLst>
              </p:cNvPr>
              <p:cNvSpPr txBox="1"/>
              <p:nvPr/>
            </p:nvSpPr>
            <p:spPr>
              <a:xfrm>
                <a:off x="10726335" y="3526679"/>
                <a:ext cx="810618" cy="461665"/>
              </a:xfrm>
              <a:prstGeom prst="rect">
                <a:avLst/>
              </a:prstGeom>
              <a:noFill/>
            </p:spPr>
            <p:txBody>
              <a:bodyPr wrap="square" rtlCol="0">
                <a:spAutoFit/>
              </a:bodyPr>
              <a:lstStyle/>
              <a:p>
                <a:r>
                  <a:rPr lang="en-GB" sz="1200" b="1" dirty="0">
                    <a:solidFill>
                      <a:srgbClr val="009051"/>
                    </a:solidFill>
                  </a:rPr>
                  <a:t>P</a:t>
                </a:r>
                <a:r>
                  <a:rPr lang="en-BE" sz="1200" b="1" dirty="0">
                    <a:solidFill>
                      <a:srgbClr val="009051"/>
                    </a:solidFill>
                  </a:rPr>
                  <a:t>atched lines</a:t>
                </a:r>
              </a:p>
            </p:txBody>
          </p:sp>
        </p:grpSp>
        <p:grpSp>
          <p:nvGrpSpPr>
            <p:cNvPr id="22" name="Group 21">
              <a:extLst>
                <a:ext uri="{FF2B5EF4-FFF2-40B4-BE49-F238E27FC236}">
                  <a16:creationId xmlns:a16="http://schemas.microsoft.com/office/drawing/2014/main" id="{EC98A7B9-F05C-5122-60A0-B85220F58DEC}"/>
                </a:ext>
              </a:extLst>
            </p:cNvPr>
            <p:cNvGrpSpPr/>
            <p:nvPr/>
          </p:nvGrpSpPr>
          <p:grpSpPr>
            <a:xfrm>
              <a:off x="10331971" y="5328166"/>
              <a:ext cx="1149240" cy="632330"/>
              <a:chOff x="10646638" y="5377282"/>
              <a:chExt cx="1149240" cy="632330"/>
            </a:xfrm>
          </p:grpSpPr>
          <p:grpSp>
            <p:nvGrpSpPr>
              <p:cNvPr id="29" name="Group 28">
                <a:extLst>
                  <a:ext uri="{FF2B5EF4-FFF2-40B4-BE49-F238E27FC236}">
                    <a16:creationId xmlns:a16="http://schemas.microsoft.com/office/drawing/2014/main" id="{E3E8137F-C548-1AFA-4E0D-AE209A8BD31C}"/>
                  </a:ext>
                </a:extLst>
              </p:cNvPr>
              <p:cNvGrpSpPr/>
              <p:nvPr/>
            </p:nvGrpSpPr>
            <p:grpSpPr>
              <a:xfrm>
                <a:off x="10646638" y="5377282"/>
                <a:ext cx="531418" cy="632330"/>
                <a:chOff x="9830140" y="4441110"/>
                <a:chExt cx="878249" cy="986158"/>
              </a:xfrm>
            </p:grpSpPr>
            <p:pic>
              <p:nvPicPr>
                <p:cNvPr id="31" name="Picture 2" descr="Bug Report - Free technology icons">
                  <a:extLst>
                    <a:ext uri="{FF2B5EF4-FFF2-40B4-BE49-F238E27FC236}">
                      <a16:creationId xmlns:a16="http://schemas.microsoft.com/office/drawing/2014/main" id="{AE0197BC-D2E2-1ADB-2285-6849E815E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31F75E6-F9BE-ACF7-6FEB-86503639B8B3}"/>
                    </a:ext>
                  </a:extLst>
                </p:cNvPr>
                <p:cNvSpPr txBox="1"/>
                <p:nvPr/>
              </p:nvSpPr>
              <p:spPr>
                <a:xfrm>
                  <a:off x="9830140" y="4441110"/>
                  <a:ext cx="878249" cy="431997"/>
                </a:xfrm>
                <a:prstGeom prst="rect">
                  <a:avLst/>
                </a:prstGeom>
                <a:noFill/>
              </p:spPr>
              <p:txBody>
                <a:bodyPr wrap="square" rtlCol="0">
                  <a:spAutoFit/>
                </a:bodyPr>
                <a:lstStyle/>
                <a:p>
                  <a:r>
                    <a:rPr lang="en-BE" sz="1200" dirty="0"/>
                    <a:t>foo</a:t>
                  </a:r>
                </a:p>
              </p:txBody>
            </p:sp>
          </p:grpSp>
          <p:sp>
            <p:nvSpPr>
              <p:cNvPr id="30" name="TextBox 29">
                <a:extLst>
                  <a:ext uri="{FF2B5EF4-FFF2-40B4-BE49-F238E27FC236}">
                    <a16:creationId xmlns:a16="http://schemas.microsoft.com/office/drawing/2014/main" id="{76ACBAB0-22E1-6699-CB7A-9F296BB9C6F0}"/>
                  </a:ext>
                </a:extLst>
              </p:cNvPr>
              <p:cNvSpPr txBox="1"/>
              <p:nvPr/>
            </p:nvSpPr>
            <p:spPr>
              <a:xfrm>
                <a:off x="10985260" y="5510212"/>
                <a:ext cx="810618" cy="461665"/>
              </a:xfrm>
              <a:prstGeom prst="rect">
                <a:avLst/>
              </a:prstGeom>
              <a:noFill/>
            </p:spPr>
            <p:txBody>
              <a:bodyPr wrap="square" rtlCol="0">
                <a:spAutoFit/>
              </a:bodyPr>
              <a:lstStyle/>
              <a:p>
                <a:r>
                  <a:rPr lang="en-US" sz="1200" b="1" dirty="0">
                    <a:solidFill>
                      <a:srgbClr val="C00000"/>
                    </a:solidFill>
                  </a:rPr>
                  <a:t>Buggy lines</a:t>
                </a:r>
                <a:endParaRPr lang="en-BE" sz="1200" b="1" dirty="0">
                  <a:solidFill>
                    <a:srgbClr val="C00000"/>
                  </a:solidFill>
                </a:endParaRPr>
              </a:p>
            </p:txBody>
          </p:sp>
        </p:grpSp>
        <p:grpSp>
          <p:nvGrpSpPr>
            <p:cNvPr id="23" name="Group 22">
              <a:extLst>
                <a:ext uri="{FF2B5EF4-FFF2-40B4-BE49-F238E27FC236}">
                  <a16:creationId xmlns:a16="http://schemas.microsoft.com/office/drawing/2014/main" id="{F41DC7D7-EBFE-0B37-1163-E5CA6FB96F3E}"/>
                </a:ext>
              </a:extLst>
            </p:cNvPr>
            <p:cNvGrpSpPr/>
            <p:nvPr/>
          </p:nvGrpSpPr>
          <p:grpSpPr>
            <a:xfrm>
              <a:off x="7587902" y="4115163"/>
              <a:ext cx="1057613" cy="773481"/>
              <a:chOff x="8193904" y="4102114"/>
              <a:chExt cx="1057613" cy="773481"/>
            </a:xfrm>
          </p:grpSpPr>
          <p:sp>
            <p:nvSpPr>
              <p:cNvPr id="27" name="TextBox 26">
                <a:extLst>
                  <a:ext uri="{FF2B5EF4-FFF2-40B4-BE49-F238E27FC236}">
                    <a16:creationId xmlns:a16="http://schemas.microsoft.com/office/drawing/2014/main" id="{764BF39E-676F-BE7A-1C64-642084B7E994}"/>
                  </a:ext>
                </a:extLst>
              </p:cNvPr>
              <p:cNvSpPr txBox="1"/>
              <p:nvPr/>
            </p:nvSpPr>
            <p:spPr>
              <a:xfrm>
                <a:off x="8267267" y="4352375"/>
                <a:ext cx="760001" cy="523220"/>
              </a:xfrm>
              <a:prstGeom prst="rect">
                <a:avLst/>
              </a:prstGeom>
              <a:noFill/>
              <a:ln w="28575">
                <a:solidFill>
                  <a:srgbClr val="0432FF"/>
                </a:solidFill>
              </a:ln>
            </p:spPr>
            <p:txBody>
              <a:bodyPr wrap="square" rtlCol="0">
                <a:spAutoFit/>
              </a:bodyPr>
              <a:lstStyle/>
              <a:p>
                <a:pPr algn="ctr"/>
                <a:r>
                  <a:rPr lang="en-GB" sz="1400" dirty="0"/>
                  <a:t>S</a:t>
                </a:r>
                <a:r>
                  <a:rPr lang="en-BE" sz="1400" dirty="0"/>
                  <a:t>ource</a:t>
                </a:r>
              </a:p>
              <a:p>
                <a:pPr algn="ctr"/>
                <a:r>
                  <a:rPr lang="en-BE" sz="1400" dirty="0"/>
                  <a:t>variant</a:t>
                </a:r>
              </a:p>
            </p:txBody>
          </p:sp>
          <p:sp>
            <p:nvSpPr>
              <p:cNvPr id="28" name="TextBox 27">
                <a:extLst>
                  <a:ext uri="{FF2B5EF4-FFF2-40B4-BE49-F238E27FC236}">
                    <a16:creationId xmlns:a16="http://schemas.microsoft.com/office/drawing/2014/main" id="{47DAE8CA-43D2-AF56-F9CD-79C5C5E2274F}"/>
                  </a:ext>
                </a:extLst>
              </p:cNvPr>
              <p:cNvSpPr txBox="1"/>
              <p:nvPr/>
            </p:nvSpPr>
            <p:spPr>
              <a:xfrm>
                <a:off x="8193904" y="4102114"/>
                <a:ext cx="1057613" cy="276999"/>
              </a:xfrm>
              <a:prstGeom prst="rect">
                <a:avLst/>
              </a:prstGeom>
              <a:noFill/>
            </p:spPr>
            <p:txBody>
              <a:bodyPr wrap="square" rtlCol="0">
                <a:spAutoFit/>
              </a:bodyPr>
              <a:lstStyle/>
              <a:p>
                <a:r>
                  <a:rPr lang="en-GB" sz="1200" dirty="0"/>
                  <a:t>P</a:t>
                </a:r>
                <a:r>
                  <a:rPr lang="en-BE" sz="1200" dirty="0"/>
                  <a:t>ull request</a:t>
                </a:r>
              </a:p>
            </p:txBody>
          </p:sp>
        </p:grpSp>
        <p:grpSp>
          <p:nvGrpSpPr>
            <p:cNvPr id="24" name="Group 23">
              <a:extLst>
                <a:ext uri="{FF2B5EF4-FFF2-40B4-BE49-F238E27FC236}">
                  <a16:creationId xmlns:a16="http://schemas.microsoft.com/office/drawing/2014/main" id="{D6B546F3-EAB3-F35C-49DE-C209AD4F8FC5}"/>
                </a:ext>
              </a:extLst>
            </p:cNvPr>
            <p:cNvGrpSpPr/>
            <p:nvPr/>
          </p:nvGrpSpPr>
          <p:grpSpPr>
            <a:xfrm>
              <a:off x="10347095" y="4115163"/>
              <a:ext cx="784549" cy="800486"/>
              <a:chOff x="10462816" y="4102114"/>
              <a:chExt cx="784549" cy="800486"/>
            </a:xfrm>
          </p:grpSpPr>
          <p:sp>
            <p:nvSpPr>
              <p:cNvPr id="25" name="TextBox 24">
                <a:extLst>
                  <a:ext uri="{FF2B5EF4-FFF2-40B4-BE49-F238E27FC236}">
                    <a16:creationId xmlns:a16="http://schemas.microsoft.com/office/drawing/2014/main" id="{F91B05F3-02D3-A68B-7BEC-58CB9D649541}"/>
                  </a:ext>
                </a:extLst>
              </p:cNvPr>
              <p:cNvSpPr txBox="1"/>
              <p:nvPr/>
            </p:nvSpPr>
            <p:spPr>
              <a:xfrm>
                <a:off x="10480940" y="4379380"/>
                <a:ext cx="758478" cy="523220"/>
              </a:xfrm>
              <a:prstGeom prst="rect">
                <a:avLst/>
              </a:prstGeom>
              <a:noFill/>
              <a:ln w="28575">
                <a:solidFill>
                  <a:srgbClr val="0432FF"/>
                </a:solidFill>
              </a:ln>
            </p:spPr>
            <p:txBody>
              <a:bodyPr wrap="square" rtlCol="0">
                <a:spAutoFit/>
              </a:bodyPr>
              <a:lstStyle/>
              <a:p>
                <a:pPr algn="ctr"/>
                <a:r>
                  <a:rPr lang="en-GB" sz="1400" dirty="0"/>
                  <a:t>T</a:t>
                </a:r>
                <a:r>
                  <a:rPr lang="en-BE" sz="1400" dirty="0"/>
                  <a:t>arget</a:t>
                </a:r>
              </a:p>
              <a:p>
                <a:pPr algn="ctr"/>
                <a:r>
                  <a:rPr lang="en-BE" sz="1400" dirty="0"/>
                  <a:t>variant</a:t>
                </a:r>
              </a:p>
            </p:txBody>
          </p:sp>
          <p:sp>
            <p:nvSpPr>
              <p:cNvPr id="26" name="TextBox 25">
                <a:extLst>
                  <a:ext uri="{FF2B5EF4-FFF2-40B4-BE49-F238E27FC236}">
                    <a16:creationId xmlns:a16="http://schemas.microsoft.com/office/drawing/2014/main" id="{54F20C78-A998-B7FC-7380-9FA3F7A2B8F2}"/>
                  </a:ext>
                </a:extLst>
              </p:cNvPr>
              <p:cNvSpPr txBox="1"/>
              <p:nvPr/>
            </p:nvSpPr>
            <p:spPr>
              <a:xfrm>
                <a:off x="10462816" y="4102114"/>
                <a:ext cx="784549" cy="276999"/>
              </a:xfrm>
              <a:prstGeom prst="rect">
                <a:avLst/>
              </a:prstGeom>
              <a:noFill/>
            </p:spPr>
            <p:txBody>
              <a:bodyPr wrap="square" rtlCol="0">
                <a:spAutoFit/>
              </a:bodyPr>
              <a:lstStyle/>
              <a:p>
                <a:r>
                  <a:rPr lang="en-US" sz="1200" dirty="0"/>
                  <a:t>Git head</a:t>
                </a:r>
                <a:endParaRPr lang="en-BE" sz="1200" dirty="0"/>
              </a:p>
            </p:txBody>
          </p:sp>
        </p:grpSp>
      </p:grpSp>
      <p:cxnSp>
        <p:nvCxnSpPr>
          <p:cNvPr id="44" name="Straight Connector 43">
            <a:extLst>
              <a:ext uri="{FF2B5EF4-FFF2-40B4-BE49-F238E27FC236}">
                <a16:creationId xmlns:a16="http://schemas.microsoft.com/office/drawing/2014/main" id="{663AD6EF-3844-1B7D-4697-BDF5049298D9}"/>
              </a:ext>
            </a:extLst>
          </p:cNvPr>
          <p:cNvCxnSpPr>
            <a:cxnSpLocks/>
          </p:cNvCxnSpPr>
          <p:nvPr/>
        </p:nvCxnSpPr>
        <p:spPr>
          <a:xfrm flipV="1">
            <a:off x="7271946" y="2152583"/>
            <a:ext cx="0" cy="4130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FE80B7FC-6C31-DBA8-41D0-A2560A54C943}"/>
              </a:ext>
            </a:extLst>
          </p:cNvPr>
          <p:cNvSpPr>
            <a:spLocks noGrp="1"/>
          </p:cNvSpPr>
          <p:nvPr>
            <p:ph type="title"/>
          </p:nvPr>
        </p:nvSpPr>
        <p:spPr>
          <a:xfrm>
            <a:off x="623887" y="224816"/>
            <a:ext cx="10944226" cy="791794"/>
          </a:xfrm>
        </p:spPr>
        <p:txBody>
          <a:bodyPr/>
          <a:lstStyle/>
          <a:p>
            <a:r>
              <a:rPr lang="en-US" dirty="0"/>
              <a:t>Method</a:t>
            </a:r>
            <a:endParaRPr lang="en-BE" dirty="0"/>
          </a:p>
        </p:txBody>
      </p:sp>
      <p:sp>
        <p:nvSpPr>
          <p:cNvPr id="46" name="Slide Number Placeholder 1">
            <a:extLst>
              <a:ext uri="{FF2B5EF4-FFF2-40B4-BE49-F238E27FC236}">
                <a16:creationId xmlns:a16="http://schemas.microsoft.com/office/drawing/2014/main" id="{3874BCEE-6473-6977-B281-9E0C6905BD4F}"/>
              </a:ext>
            </a:extLst>
          </p:cNvPr>
          <p:cNvSpPr>
            <a:spLocks noGrp="1"/>
          </p:cNvSpPr>
          <p:nvPr>
            <p:ph type="sldNum" sz="quarter" idx="12"/>
          </p:nvPr>
        </p:nvSpPr>
        <p:spPr>
          <a:xfrm>
            <a:off x="8784078" y="6424711"/>
            <a:ext cx="2743200" cy="365125"/>
          </a:xfrm>
        </p:spPr>
        <p:txBody>
          <a:bodyPr/>
          <a:lstStyle/>
          <a:p>
            <a:fld id="{E99B5F40-4EFC-3744-86E9-F34249B669FE}" type="slidenum">
              <a:rPr lang="en-BE" smtClean="0"/>
              <a:t>9</a:t>
            </a:fld>
            <a:endParaRPr lang="en-BE" dirty="0"/>
          </a:p>
        </p:txBody>
      </p:sp>
      <p:pic>
        <p:nvPicPr>
          <p:cNvPr id="49" name="Picture 48" descr="Diagram&#10;&#10;Description automatically generated">
            <a:extLst>
              <a:ext uri="{FF2B5EF4-FFF2-40B4-BE49-F238E27FC236}">
                <a16:creationId xmlns:a16="http://schemas.microsoft.com/office/drawing/2014/main" id="{9A276C1D-2434-94D0-C1CF-00A242E02458}"/>
              </a:ext>
            </a:extLst>
          </p:cNvPr>
          <p:cNvPicPr>
            <a:picLocks noChangeAspect="1"/>
          </p:cNvPicPr>
          <p:nvPr/>
        </p:nvPicPr>
        <p:blipFill>
          <a:blip r:embed="rId7"/>
          <a:stretch>
            <a:fillRect/>
          </a:stretch>
        </p:blipFill>
        <p:spPr>
          <a:xfrm>
            <a:off x="1229555" y="2811107"/>
            <a:ext cx="5751154" cy="2885109"/>
          </a:xfrm>
          <a:prstGeom prst="rect">
            <a:avLst/>
          </a:prstGeom>
        </p:spPr>
      </p:pic>
      <p:grpSp>
        <p:nvGrpSpPr>
          <p:cNvPr id="51" name="Group 50">
            <a:extLst>
              <a:ext uri="{FF2B5EF4-FFF2-40B4-BE49-F238E27FC236}">
                <a16:creationId xmlns:a16="http://schemas.microsoft.com/office/drawing/2014/main" id="{6412ED2F-24FD-70A4-6B61-434206D40714}"/>
              </a:ext>
            </a:extLst>
          </p:cNvPr>
          <p:cNvGrpSpPr/>
          <p:nvPr/>
        </p:nvGrpSpPr>
        <p:grpSpPr>
          <a:xfrm>
            <a:off x="1716833" y="1748842"/>
            <a:ext cx="3735355" cy="1439120"/>
            <a:chOff x="1457135" y="1212130"/>
            <a:chExt cx="3735355" cy="1439120"/>
          </a:xfrm>
        </p:grpSpPr>
        <p:sp>
          <p:nvSpPr>
            <p:cNvPr id="52" name="TextBox 51">
              <a:extLst>
                <a:ext uri="{FF2B5EF4-FFF2-40B4-BE49-F238E27FC236}">
                  <a16:creationId xmlns:a16="http://schemas.microsoft.com/office/drawing/2014/main" id="{89FD3BD7-5C96-66CD-E4F8-9DF126AB7DEC}"/>
                </a:ext>
              </a:extLst>
            </p:cNvPr>
            <p:cNvSpPr txBox="1"/>
            <p:nvPr/>
          </p:nvSpPr>
          <p:spPr>
            <a:xfrm>
              <a:off x="1457135" y="1212130"/>
              <a:ext cx="3735355" cy="369332"/>
            </a:xfrm>
            <a:prstGeom prst="rect">
              <a:avLst/>
            </a:prstGeom>
            <a:noFill/>
            <a:ln w="28575">
              <a:solidFill>
                <a:srgbClr val="0432FF"/>
              </a:solidFill>
            </a:ln>
          </p:spPr>
          <p:txBody>
            <a:bodyPr wrap="square" rtlCol="0">
              <a:spAutoFit/>
            </a:bodyPr>
            <a:lstStyle/>
            <a:p>
              <a:r>
                <a:rPr lang="en-BE" dirty="0"/>
                <a:t>keywords {fix, fixes, resolves, …}</a:t>
              </a:r>
            </a:p>
          </p:txBody>
        </p:sp>
        <p:cxnSp>
          <p:nvCxnSpPr>
            <p:cNvPr id="53" name="Straight Arrow Connector 52">
              <a:extLst>
                <a:ext uri="{FF2B5EF4-FFF2-40B4-BE49-F238E27FC236}">
                  <a16:creationId xmlns:a16="http://schemas.microsoft.com/office/drawing/2014/main" id="{CB200DFC-381E-16F5-3BB1-D139C6E7E22D}"/>
                </a:ext>
              </a:extLst>
            </p:cNvPr>
            <p:cNvCxnSpPr>
              <a:cxnSpLocks/>
              <a:stCxn id="52" idx="2"/>
            </p:cNvCxnSpPr>
            <p:nvPr/>
          </p:nvCxnSpPr>
          <p:spPr>
            <a:xfrm>
              <a:off x="3324813" y="1581462"/>
              <a:ext cx="1612640" cy="1069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4E364B0-F5AE-D04D-48C8-13F3B9D27D3A}"/>
                </a:ext>
              </a:extLst>
            </p:cNvPr>
            <p:cNvSpPr txBox="1"/>
            <p:nvPr/>
          </p:nvSpPr>
          <p:spPr>
            <a:xfrm rot="1906673">
              <a:off x="3665291" y="1898195"/>
              <a:ext cx="1115669" cy="523220"/>
            </a:xfrm>
            <a:prstGeom prst="rect">
              <a:avLst/>
            </a:prstGeom>
            <a:noFill/>
          </p:spPr>
          <p:txBody>
            <a:bodyPr wrap="square" rtlCol="0">
              <a:spAutoFit/>
            </a:bodyPr>
            <a:lstStyle/>
            <a:p>
              <a:r>
                <a:rPr lang="en-GB" sz="1400" b="1" dirty="0">
                  <a:solidFill>
                    <a:srgbClr val="C00000"/>
                  </a:solidFill>
                </a:rPr>
                <a:t>S</a:t>
              </a:r>
              <a:r>
                <a:rPr lang="en-BE" sz="1400" b="1" dirty="0">
                  <a:solidFill>
                    <a:srgbClr val="C00000"/>
                  </a:solidFill>
                </a:rPr>
                <a:t>earch </a:t>
              </a:r>
            </a:p>
            <a:p>
              <a:r>
                <a:rPr lang="en-BE" sz="1400" b="1" dirty="0">
                  <a:solidFill>
                    <a:srgbClr val="C00000"/>
                  </a:solidFill>
                </a:rPr>
                <a:t>PR Title</a:t>
              </a:r>
            </a:p>
          </p:txBody>
        </p:sp>
      </p:grpSp>
      <p:sp>
        <p:nvSpPr>
          <p:cNvPr id="58" name="TextBox 57">
            <a:extLst>
              <a:ext uri="{FF2B5EF4-FFF2-40B4-BE49-F238E27FC236}">
                <a16:creationId xmlns:a16="http://schemas.microsoft.com/office/drawing/2014/main" id="{A5212F5A-0169-BB58-B99C-BA6965A7CFAE}"/>
              </a:ext>
            </a:extLst>
          </p:cNvPr>
          <p:cNvSpPr txBox="1"/>
          <p:nvPr/>
        </p:nvSpPr>
        <p:spPr>
          <a:xfrm>
            <a:off x="8688780" y="5411757"/>
            <a:ext cx="984707" cy="276999"/>
          </a:xfrm>
          <a:prstGeom prst="rect">
            <a:avLst/>
          </a:prstGeom>
          <a:noFill/>
        </p:spPr>
        <p:txBody>
          <a:bodyPr wrap="square" rtlCol="0">
            <a:spAutoFit/>
          </a:bodyPr>
          <a:lstStyle/>
          <a:p>
            <a:r>
              <a:rPr lang="en-BE" sz="1200" b="1" dirty="0">
                <a:solidFill>
                  <a:srgbClr val="1914C3"/>
                </a:solidFill>
              </a:rPr>
              <a:t>Extract files</a:t>
            </a:r>
          </a:p>
        </p:txBody>
      </p:sp>
    </p:spTree>
    <p:extLst>
      <p:ext uri="{BB962C8B-B14F-4D97-AF65-F5344CB8AC3E}">
        <p14:creationId xmlns:p14="http://schemas.microsoft.com/office/powerpoint/2010/main" val="98316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100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24629</TotalTime>
  <Words>1485</Words>
  <Application>Microsoft Macintosh PowerPoint</Application>
  <PresentationFormat>Widescreen</PresentationFormat>
  <Paragraphs>235</Paragraphs>
  <Slides>14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Calibri Light</vt:lpstr>
      <vt:lpstr>Copperplate Gothic Bold</vt:lpstr>
      <vt:lpstr>Courier New</vt:lpstr>
      <vt:lpstr>Gotham</vt:lpstr>
      <vt:lpstr>Roboto</vt:lpstr>
      <vt:lpstr>Times New Roman</vt:lpstr>
      <vt:lpstr>Ubuntu</vt:lpstr>
      <vt:lpstr>Verdana</vt:lpstr>
      <vt:lpstr>Office Theme</vt:lpstr>
      <vt:lpstr>Patched Clones and Missed Patches among Variants of a Software Family</vt:lpstr>
      <vt:lpstr>Context</vt:lpstr>
      <vt:lpstr>Patched Clones and Missed Patches among Variants of a Software Family</vt:lpstr>
      <vt:lpstr>PowerPoint Presentation</vt:lpstr>
      <vt:lpstr>Problem</vt:lpstr>
      <vt:lpstr>PowerPoint Presentation</vt:lpstr>
      <vt:lpstr>Concrete Example: Missed Opportunity</vt:lpstr>
      <vt:lpstr>Research Questions</vt:lpstr>
      <vt:lpstr>Method</vt:lpstr>
      <vt:lpstr>Results </vt:lpstr>
      <vt:lpstr>Results  </vt:lpstr>
      <vt:lpstr>Results  </vt:lpstr>
      <vt:lpstr>What do we learn from the results?</vt:lpstr>
      <vt:lpstr>Current Work on PaReco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Patched Clones and Missed Patches among Variants of a Software Family</dc:title>
  <dc:creator>John Businge</dc:creator>
  <cp:lastModifiedBy>John Businge</cp:lastModifiedBy>
  <cp:revision>40</cp:revision>
  <dcterms:created xsi:type="dcterms:W3CDTF">2023-03-28T16:10:18Z</dcterms:created>
  <dcterms:modified xsi:type="dcterms:W3CDTF">2023-04-28T22:24:36Z</dcterms:modified>
</cp:coreProperties>
</file>